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8" r:id="rId2"/>
    <p:sldId id="302" r:id="rId3"/>
    <p:sldId id="366" r:id="rId4"/>
    <p:sldId id="367" r:id="rId5"/>
    <p:sldId id="365" r:id="rId6"/>
    <p:sldId id="304" r:id="rId7"/>
    <p:sldId id="305" r:id="rId8"/>
    <p:sldId id="306" r:id="rId9"/>
    <p:sldId id="307" r:id="rId10"/>
    <p:sldId id="309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20" r:id="rId19"/>
    <p:sldId id="318" r:id="rId20"/>
    <p:sldId id="319" r:id="rId21"/>
    <p:sldId id="321" r:id="rId22"/>
    <p:sldId id="322" r:id="rId23"/>
    <p:sldId id="324" r:id="rId24"/>
    <p:sldId id="323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52" r:id="rId49"/>
    <p:sldId id="353" r:id="rId50"/>
    <p:sldId id="354" r:id="rId51"/>
    <p:sldId id="348" r:id="rId52"/>
    <p:sldId id="351" r:id="rId53"/>
    <p:sldId id="355" r:id="rId54"/>
    <p:sldId id="356" r:id="rId55"/>
    <p:sldId id="357" r:id="rId56"/>
    <p:sldId id="358" r:id="rId57"/>
    <p:sldId id="359" r:id="rId58"/>
    <p:sldId id="360" r:id="rId59"/>
    <p:sldId id="361" r:id="rId60"/>
    <p:sldId id="362" r:id="rId61"/>
    <p:sldId id="364" r:id="rId62"/>
    <p:sldId id="363" r:id="rId63"/>
    <p:sldId id="368" r:id="rId6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9D9D"/>
    <a:srgbClr val="B0CDCE"/>
    <a:srgbClr val="C9DDDD"/>
    <a:srgbClr val="F5F5F5"/>
    <a:srgbClr val="FCFCFC"/>
    <a:srgbClr val="1687AF"/>
    <a:srgbClr val="14486B"/>
    <a:srgbClr val="999999"/>
    <a:srgbClr val="3333B2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88249" autoAdjust="0"/>
  </p:normalViewPr>
  <p:slideViewPr>
    <p:cSldViewPr snapToGrid="0">
      <p:cViewPr varScale="1">
        <p:scale>
          <a:sx n="79" d="100"/>
          <a:sy n="79" d="100"/>
        </p:scale>
        <p:origin x="9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AEF91-B44C-4D7D-B80A-22D7DB92C901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3EB2C-6A4E-4C05-AB62-9F7CB106585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55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27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2376264"/>
          </a:xfrm>
          <a:solidFill>
            <a:srgbClr val="1687AF"/>
          </a:solidFill>
          <a:ln>
            <a:noFill/>
          </a:ln>
          <a:effectLst>
            <a:outerShdw blurRad="114300" dist="63500" dir="5640000" sx="101000" sy="101000" algn="tl" rotWithShape="0">
              <a:prstClr val="black">
                <a:alpha val="38000"/>
              </a:prst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80728"/>
          </a:xfrm>
          <a:solidFill>
            <a:srgbClr val="14486B"/>
          </a:solidFill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Universiteit Gent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981075"/>
          </a:xfrm>
          <a:solidFill>
            <a:srgbClr val="DADADA"/>
          </a:solidFill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nl-BE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0.png"/><Relationship Id="rId7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7.png"/><Relationship Id="rId4" Type="http://schemas.openxmlformats.org/officeDocument/2006/relationships/image" Target="../media/image4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2.png"/><Relationship Id="rId3" Type="http://schemas.openxmlformats.org/officeDocument/2006/relationships/image" Target="../media/image46.png"/><Relationship Id="rId7" Type="http://schemas.openxmlformats.org/officeDocument/2006/relationships/image" Target="../media/image66.png"/><Relationship Id="rId12" Type="http://schemas.openxmlformats.org/officeDocument/2006/relationships/image" Target="../media/image6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2.png"/><Relationship Id="rId4" Type="http://schemas.openxmlformats.org/officeDocument/2006/relationships/image" Target="../media/image63.png"/><Relationship Id="rId9" Type="http://schemas.openxmlformats.org/officeDocument/2006/relationships/image" Target="../media/image56.png"/><Relationship Id="rId1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3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5.png"/><Relationship Id="rId7" Type="http://schemas.openxmlformats.org/officeDocument/2006/relationships/image" Target="../media/image74.png"/><Relationship Id="rId12" Type="http://schemas.openxmlformats.org/officeDocument/2006/relationships/image" Target="../media/image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2.png"/><Relationship Id="rId5" Type="http://schemas.openxmlformats.org/officeDocument/2006/relationships/image" Target="../media/image72.png"/><Relationship Id="rId10" Type="http://schemas.openxmlformats.org/officeDocument/2006/relationships/image" Target="../media/image28.png"/><Relationship Id="rId4" Type="http://schemas.openxmlformats.org/officeDocument/2006/relationships/image" Target="../media/image86.png"/><Relationship Id="rId9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3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9.png"/><Relationship Id="rId4" Type="http://schemas.openxmlformats.org/officeDocument/2006/relationships/image" Target="../media/image72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1.png"/><Relationship Id="rId7" Type="http://schemas.openxmlformats.org/officeDocument/2006/relationships/image" Target="../media/image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gif"/><Relationship Id="rId5" Type="http://schemas.openxmlformats.org/officeDocument/2006/relationships/image" Target="../media/image980.png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3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9.png"/><Relationship Id="rId4" Type="http://schemas.openxmlformats.org/officeDocument/2006/relationships/image" Target="../media/image7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990.png"/><Relationship Id="rId4" Type="http://schemas.openxmlformats.org/officeDocument/2006/relationships/image" Target="../media/image970.png"/><Relationship Id="rId9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3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9.png"/><Relationship Id="rId4" Type="http://schemas.openxmlformats.org/officeDocument/2006/relationships/image" Target="../media/image9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3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3.png"/><Relationship Id="rId4" Type="http://schemas.openxmlformats.org/officeDocument/2006/relationships/image" Target="../media/image12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1459" y="1734780"/>
            <a:ext cx="7848872" cy="2808312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Part I: Soft </a:t>
            </a:r>
            <a:r>
              <a:rPr lang="en-GB" sz="4000" b="1" dirty="0"/>
              <a:t>computing techniques for </a:t>
            </a:r>
            <a:r>
              <a:rPr lang="en-GB" sz="4000" b="1" dirty="0" smtClean="0"/>
              <a:t>information modelling</a:t>
            </a:r>
          </a:p>
          <a:p>
            <a:pPr algn="ctr"/>
            <a:endParaRPr lang="nl-BE" sz="1200" b="1" dirty="0"/>
          </a:p>
          <a:p>
            <a:pPr algn="ctr"/>
            <a:r>
              <a:rPr lang="nl-BE" sz="2800" b="1" dirty="0" smtClean="0"/>
              <a:t>Prof. Dr. Guy De </a:t>
            </a:r>
            <a:r>
              <a:rPr lang="nl-BE" sz="2800" b="1" dirty="0" err="1" smtClean="0"/>
              <a:t>Tré</a:t>
            </a:r>
            <a:endParaRPr lang="nl-BE" sz="2800" b="1" dirty="0" smtClean="0"/>
          </a:p>
        </p:txBody>
      </p:sp>
      <p:pic>
        <p:nvPicPr>
          <p:cNvPr id="7" name="Picture 2" descr="DD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67" y="4892387"/>
            <a:ext cx="1854156" cy="40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26577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34539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89" y="5948710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77" y="5877272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14" y="5907435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7"/>
          <p:cNvSpPr txBox="1">
            <a:spLocks noChangeArrowheads="1"/>
          </p:cNvSpPr>
          <p:nvPr/>
        </p:nvSpPr>
        <p:spPr bwMode="auto">
          <a:xfrm>
            <a:off x="6356039" y="6084441"/>
            <a:ext cx="256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l-PL" dirty="0"/>
              <a:t>Warsaw, </a:t>
            </a:r>
            <a:r>
              <a:rPr lang="nl-BE" dirty="0" err="1" smtClean="0"/>
              <a:t>June</a:t>
            </a:r>
            <a:r>
              <a:rPr lang="nl-BE" dirty="0" smtClean="0"/>
              <a:t> 22-26 </a:t>
            </a:r>
            <a:r>
              <a:rPr lang="pl-PL" dirty="0" smtClean="0"/>
              <a:t>201</a:t>
            </a:r>
            <a:r>
              <a:rPr lang="nl-BE" dirty="0" smtClean="0"/>
              <a:t>5</a:t>
            </a:r>
            <a:endParaRPr lang="pl-PL" dirty="0"/>
          </a:p>
        </p:txBody>
      </p:sp>
      <p:pic>
        <p:nvPicPr>
          <p:cNvPr id="14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7" y="5931247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pic>
        <p:nvPicPr>
          <p:cNvPr id="4098" name="Picture 2" descr="http://iranian.com/main/files/singlepage_images/lot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2288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1700808"/>
            <a:ext cx="4466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L.A</a:t>
            </a:r>
            <a:r>
              <a:rPr lang="nl-BE" dirty="0" smtClean="0"/>
              <a:t>. </a:t>
            </a:r>
            <a:r>
              <a:rPr lang="nl-BE" dirty="0" err="1" smtClean="0"/>
              <a:t>Zadeh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“</a:t>
            </a:r>
            <a:r>
              <a:rPr lang="nl-BE" dirty="0" err="1" smtClean="0"/>
              <a:t>Fuzzy</a:t>
            </a:r>
            <a:r>
              <a:rPr lang="nl-BE" dirty="0" smtClean="0"/>
              <a:t> Sets”</a:t>
            </a:r>
          </a:p>
          <a:p>
            <a:r>
              <a:rPr lang="nl-BE" i="1" dirty="0" smtClean="0"/>
              <a:t>Information </a:t>
            </a:r>
            <a:r>
              <a:rPr lang="nl-BE" i="1" dirty="0" err="1"/>
              <a:t>and</a:t>
            </a:r>
            <a:r>
              <a:rPr lang="nl-BE" i="1" dirty="0"/>
              <a:t> </a:t>
            </a:r>
            <a:r>
              <a:rPr lang="nl-BE" i="1" dirty="0" smtClean="0"/>
              <a:t>Control</a:t>
            </a:r>
            <a:r>
              <a:rPr lang="nl-BE" dirty="0" smtClean="0"/>
              <a:t> </a:t>
            </a:r>
            <a:r>
              <a:rPr lang="nl-BE" b="1" dirty="0" smtClean="0"/>
              <a:t>8</a:t>
            </a:r>
            <a:r>
              <a:rPr lang="nl-BE" dirty="0" smtClean="0"/>
              <a:t> </a:t>
            </a:r>
            <a:r>
              <a:rPr lang="nl-BE" dirty="0"/>
              <a:t>3 (1965) </a:t>
            </a:r>
            <a:r>
              <a:rPr lang="nl-BE" dirty="0" smtClean="0"/>
              <a:t>338-353</a:t>
            </a:r>
            <a:r>
              <a:rPr lang="nl-BE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25119" y="3429000"/>
                <a:ext cx="1732013" cy="856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→1 </m:t>
                                </m:r>
                                <m:r>
                                  <m:rPr>
                                    <m:sty m:val="p"/>
                                  </m:r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iff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→0 </m:t>
                                </m:r>
                                <m:r>
                                  <m:rPr>
                                    <m:nor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119" y="3429000"/>
                <a:ext cx="1732013" cy="8561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89358" y="5085184"/>
                <a:ext cx="1585242" cy="657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358" y="5085184"/>
                <a:ext cx="1585242" cy="6572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5652120" y="4368752"/>
            <a:ext cx="3799" cy="5488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58562" y="3659027"/>
            <a:ext cx="568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set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5207594"/>
            <a:ext cx="128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4706" y="5085184"/>
            <a:ext cx="160242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352778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75300" y="2362318"/>
                <a:ext cx="1585242" cy="657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300" y="2362318"/>
                <a:ext cx="1585242" cy="6572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862215" y="1383159"/>
            <a:ext cx="141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5401" y="5302580"/>
            <a:ext cx="1073627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notation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67922" y="5297220"/>
                <a:ext cx="3754489" cy="44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922" y="5297220"/>
                <a:ext cx="3754489" cy="4454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67921" y="5702203"/>
                <a:ext cx="4418646" cy="445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nl-B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921" y="5702203"/>
                <a:ext cx="4418646" cy="4454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082803" y="1844824"/>
            <a:ext cx="297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membership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function</a:t>
            </a:r>
            <a:endParaRPr lang="nl-BE" sz="24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84" y="3234502"/>
            <a:ext cx="6182087" cy="2002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3322" y="6107186"/>
                <a:ext cx="3352649" cy="399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p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fuzzy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set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over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322" y="6107186"/>
                <a:ext cx="3352649" cy="399853"/>
              </a:xfrm>
              <a:prstGeom prst="rect">
                <a:avLst/>
              </a:prstGeom>
              <a:blipFill rotWithShape="0">
                <a:blip r:embed="rId6"/>
                <a:stretch>
                  <a:fillRect t="-3077" b="-1230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az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619707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53376" y="1987799"/>
                <a:ext cx="32290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-cut (</a:t>
                </a:r>
                <a14:m>
                  <m:oMath xmlns:m="http://schemas.openxmlformats.org/officeDocument/2006/math">
                    <m:r>
                      <a:rPr lang="nl-BE" sz="20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and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strict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</a:t>
                </a:r>
                <a:r>
                  <a:rPr lang="nl-BE" sz="2000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-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cut (&gt;) </a:t>
                </a:r>
                <a:endParaRPr lang="nl-BE" sz="2000" dirty="0">
                  <a:solidFill>
                    <a:schemeClr val="tx2"/>
                  </a:solidFill>
                </a:endParaRPr>
              </a:p>
              <a:p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376" y="1987799"/>
                <a:ext cx="3229090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1509" t="-6034" r="-132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551200" y="1665006"/>
            <a:ext cx="2033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</a:t>
            </a:r>
            <a:r>
              <a:rPr lang="nl-BE" sz="2400" b="1" dirty="0" err="1" smtClean="0">
                <a:solidFill>
                  <a:schemeClr val="tx2"/>
                </a:solidFill>
              </a:rPr>
              <a:t>concepts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38900"/>
            <a:ext cx="6182087" cy="200223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835696" y="3363274"/>
            <a:ext cx="2448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6410" y="317068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ym typeface="Symbol" panose="05050102010706020507" pitchFamily="18" charset="2"/>
              </a:rPr>
              <a:t></a:t>
            </a:r>
            <a:endParaRPr lang="nl-B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69318" y="3545971"/>
            <a:ext cx="2448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38778" y="336334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ym typeface="Symbol" panose="05050102010706020507" pitchFamily="18" charset="2"/>
              </a:rPr>
              <a:t></a:t>
            </a:r>
            <a:endParaRPr lang="nl-BE" dirty="0"/>
          </a:p>
        </p:txBody>
      </p:sp>
      <p:sp>
        <p:nvSpPr>
          <p:cNvPr id="9" name="Oval 8"/>
          <p:cNvSpPr/>
          <p:nvPr/>
        </p:nvSpPr>
        <p:spPr>
          <a:xfrm>
            <a:off x="2589110" y="3819848"/>
            <a:ext cx="72008" cy="8605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l 18"/>
          <p:cNvSpPr/>
          <p:nvPr/>
        </p:nvSpPr>
        <p:spPr>
          <a:xfrm>
            <a:off x="2965744" y="3819848"/>
            <a:ext cx="72008" cy="8605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l 19"/>
          <p:cNvSpPr/>
          <p:nvPr/>
        </p:nvSpPr>
        <p:spPr>
          <a:xfrm>
            <a:off x="3320919" y="3819848"/>
            <a:ext cx="72008" cy="8605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l 20"/>
          <p:cNvSpPr/>
          <p:nvPr/>
        </p:nvSpPr>
        <p:spPr>
          <a:xfrm>
            <a:off x="3673141" y="3819847"/>
            <a:ext cx="72008" cy="8605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2" name="Straight Connector 21"/>
          <p:cNvCxnSpPr/>
          <p:nvPr/>
        </p:nvCxnSpPr>
        <p:spPr>
          <a:xfrm>
            <a:off x="5292080" y="3877335"/>
            <a:ext cx="1368152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48474" y="4953362"/>
            <a:ext cx="23072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=0   :  support</a:t>
            </a:r>
          </a:p>
          <a:p>
            <a:r>
              <a:rPr lang="nl-BE" sz="2000" dirty="0">
                <a:solidFill>
                  <a:schemeClr val="tx2"/>
                </a:solidFill>
                <a:sym typeface="Symbol" panose="05050102010706020507" pitchFamily="18" charset="2"/>
              </a:rPr>
              <a:t>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=1   </a:t>
            </a:r>
            <a:r>
              <a:rPr lang="nl-BE" sz="2000" dirty="0">
                <a:solidFill>
                  <a:schemeClr val="tx2"/>
                </a:solidFill>
                <a:sym typeface="Symbol" panose="05050102010706020507" pitchFamily="18" charset="2"/>
              </a:rPr>
              <a:t>: 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core</a:t>
            </a:r>
            <a:endParaRPr lang="nl-BE" sz="2000" dirty="0" smtClean="0">
              <a:solidFill>
                <a:schemeClr val="tx2"/>
              </a:solidFill>
              <a:sym typeface="Symbol" panose="05050102010706020507" pitchFamily="18" charset="2"/>
            </a:endParaRPr>
          </a:p>
          <a:p>
            <a:endParaRPr lang="nl-BE" sz="2000" dirty="0">
              <a:solidFill>
                <a:schemeClr val="tx2"/>
              </a:solidFill>
              <a:sym typeface="Symbol" panose="05050102010706020507" pitchFamily="18" charset="2"/>
            </a:endParaRPr>
          </a:p>
          <a:p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normalized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fuzzy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set</a:t>
            </a:r>
            <a:endParaRPr lang="nl-BE" sz="2000" dirty="0">
              <a:solidFill>
                <a:schemeClr val="tx2"/>
              </a:solidFill>
              <a:sym typeface="Symbol" panose="05050102010706020507" pitchFamily="18" charset="2"/>
            </a:endParaRPr>
          </a:p>
        </p:txBody>
      </p:sp>
      <p:pic>
        <p:nvPicPr>
          <p:cNvPr id="17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6040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30983" y="1997434"/>
            <a:ext cx="1273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cardinality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1200" y="1665006"/>
            <a:ext cx="2033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</a:t>
            </a:r>
            <a:r>
              <a:rPr lang="nl-BE" sz="2400" b="1" dirty="0" err="1" smtClean="0">
                <a:solidFill>
                  <a:schemeClr val="tx2"/>
                </a:solidFill>
              </a:rPr>
              <a:t>concepts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05826"/>
            <a:ext cx="6182087" cy="2002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58928" y="4924514"/>
                <a:ext cx="2408993" cy="764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𝑎𝑟𝑑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28" y="4924514"/>
                <a:ext cx="2408993" cy="7648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48064" y="4898328"/>
                <a:ext cx="2611612" cy="739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𝑎𝑟𝑑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BE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898328"/>
                <a:ext cx="2611612" cy="7397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582883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13254" y="1985361"/>
            <a:ext cx="2639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(standard) complement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1200" y="1665006"/>
            <a:ext cx="2033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</a:t>
            </a:r>
            <a:r>
              <a:rPr lang="nl-BE" sz="2400" b="1" dirty="0" err="1" smtClean="0">
                <a:solidFill>
                  <a:schemeClr val="tx2"/>
                </a:solidFill>
              </a:rPr>
              <a:t>concepts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2704753"/>
            <a:ext cx="6182087" cy="200223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213992" y="3268552"/>
            <a:ext cx="72008" cy="8605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l 9"/>
          <p:cNvSpPr/>
          <p:nvPr/>
        </p:nvSpPr>
        <p:spPr>
          <a:xfrm>
            <a:off x="2589113" y="3991217"/>
            <a:ext cx="72008" cy="8605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l 10"/>
          <p:cNvSpPr/>
          <p:nvPr/>
        </p:nvSpPr>
        <p:spPr>
          <a:xfrm>
            <a:off x="2968488" y="3991013"/>
            <a:ext cx="72008" cy="8605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l 11"/>
          <p:cNvSpPr/>
          <p:nvPr/>
        </p:nvSpPr>
        <p:spPr>
          <a:xfrm>
            <a:off x="3321383" y="3991013"/>
            <a:ext cx="72008" cy="8605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l 13"/>
          <p:cNvSpPr/>
          <p:nvPr/>
        </p:nvSpPr>
        <p:spPr>
          <a:xfrm>
            <a:off x="3685903" y="3687726"/>
            <a:ext cx="72008" cy="8605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l 14"/>
          <p:cNvSpPr/>
          <p:nvPr/>
        </p:nvSpPr>
        <p:spPr>
          <a:xfrm>
            <a:off x="4028802" y="3289809"/>
            <a:ext cx="72008" cy="8605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8" name="Straight Connector 127"/>
          <p:cNvCxnSpPr/>
          <p:nvPr/>
        </p:nvCxnSpPr>
        <p:spPr>
          <a:xfrm>
            <a:off x="5281613" y="4034042"/>
            <a:ext cx="1014412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7048514" y="3121295"/>
            <a:ext cx="673086" cy="310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Freeform 130"/>
          <p:cNvSpPr/>
          <p:nvPr/>
        </p:nvSpPr>
        <p:spPr>
          <a:xfrm>
            <a:off x="6300802" y="3121295"/>
            <a:ext cx="750094" cy="915128"/>
          </a:xfrm>
          <a:custGeom>
            <a:avLst/>
            <a:gdLst>
              <a:gd name="connsiteX0" fmla="*/ 0 w 747712"/>
              <a:gd name="connsiteY0" fmla="*/ 912019 h 912019"/>
              <a:gd name="connsiteX1" fmla="*/ 83344 w 747712"/>
              <a:gd name="connsiteY1" fmla="*/ 854869 h 912019"/>
              <a:gd name="connsiteX2" fmla="*/ 169069 w 747712"/>
              <a:gd name="connsiteY2" fmla="*/ 711994 h 912019"/>
              <a:gd name="connsiteX3" fmla="*/ 238125 w 747712"/>
              <a:gd name="connsiteY3" fmla="*/ 461963 h 912019"/>
              <a:gd name="connsiteX4" fmla="*/ 261937 w 747712"/>
              <a:gd name="connsiteY4" fmla="*/ 376238 h 912019"/>
              <a:gd name="connsiteX5" fmla="*/ 416719 w 747712"/>
              <a:gd name="connsiteY5" fmla="*/ 111919 h 912019"/>
              <a:gd name="connsiteX6" fmla="*/ 516731 w 747712"/>
              <a:gd name="connsiteY6" fmla="*/ 47625 h 912019"/>
              <a:gd name="connsiteX7" fmla="*/ 747712 w 747712"/>
              <a:gd name="connsiteY7" fmla="*/ 0 h 912019"/>
              <a:gd name="connsiteX0" fmla="*/ 0 w 747712"/>
              <a:gd name="connsiteY0" fmla="*/ 912019 h 912019"/>
              <a:gd name="connsiteX1" fmla="*/ 83344 w 747712"/>
              <a:gd name="connsiteY1" fmla="*/ 854869 h 912019"/>
              <a:gd name="connsiteX2" fmla="*/ 169069 w 747712"/>
              <a:gd name="connsiteY2" fmla="*/ 711994 h 912019"/>
              <a:gd name="connsiteX3" fmla="*/ 238125 w 747712"/>
              <a:gd name="connsiteY3" fmla="*/ 461963 h 912019"/>
              <a:gd name="connsiteX4" fmla="*/ 290512 w 747712"/>
              <a:gd name="connsiteY4" fmla="*/ 350044 h 912019"/>
              <a:gd name="connsiteX5" fmla="*/ 416719 w 747712"/>
              <a:gd name="connsiteY5" fmla="*/ 111919 h 912019"/>
              <a:gd name="connsiteX6" fmla="*/ 516731 w 747712"/>
              <a:gd name="connsiteY6" fmla="*/ 47625 h 912019"/>
              <a:gd name="connsiteX7" fmla="*/ 747712 w 747712"/>
              <a:gd name="connsiteY7" fmla="*/ 0 h 912019"/>
              <a:gd name="connsiteX0" fmla="*/ 0 w 747712"/>
              <a:gd name="connsiteY0" fmla="*/ 912019 h 912019"/>
              <a:gd name="connsiteX1" fmla="*/ 83344 w 747712"/>
              <a:gd name="connsiteY1" fmla="*/ 854869 h 912019"/>
              <a:gd name="connsiteX2" fmla="*/ 169069 w 747712"/>
              <a:gd name="connsiteY2" fmla="*/ 711994 h 912019"/>
              <a:gd name="connsiteX3" fmla="*/ 238125 w 747712"/>
              <a:gd name="connsiteY3" fmla="*/ 461963 h 912019"/>
              <a:gd name="connsiteX4" fmla="*/ 288131 w 747712"/>
              <a:gd name="connsiteY4" fmla="*/ 311944 h 912019"/>
              <a:gd name="connsiteX5" fmla="*/ 416719 w 747712"/>
              <a:gd name="connsiteY5" fmla="*/ 111919 h 912019"/>
              <a:gd name="connsiteX6" fmla="*/ 516731 w 747712"/>
              <a:gd name="connsiteY6" fmla="*/ 47625 h 912019"/>
              <a:gd name="connsiteX7" fmla="*/ 747712 w 747712"/>
              <a:gd name="connsiteY7" fmla="*/ 0 h 912019"/>
              <a:gd name="connsiteX0" fmla="*/ 0 w 747712"/>
              <a:gd name="connsiteY0" fmla="*/ 912019 h 912019"/>
              <a:gd name="connsiteX1" fmla="*/ 83344 w 747712"/>
              <a:gd name="connsiteY1" fmla="*/ 854869 h 912019"/>
              <a:gd name="connsiteX2" fmla="*/ 169069 w 747712"/>
              <a:gd name="connsiteY2" fmla="*/ 711994 h 912019"/>
              <a:gd name="connsiteX3" fmla="*/ 238125 w 747712"/>
              <a:gd name="connsiteY3" fmla="*/ 461963 h 912019"/>
              <a:gd name="connsiteX4" fmla="*/ 288131 w 747712"/>
              <a:gd name="connsiteY4" fmla="*/ 311944 h 912019"/>
              <a:gd name="connsiteX5" fmla="*/ 416719 w 747712"/>
              <a:gd name="connsiteY5" fmla="*/ 111919 h 912019"/>
              <a:gd name="connsiteX6" fmla="*/ 516731 w 747712"/>
              <a:gd name="connsiteY6" fmla="*/ 47625 h 912019"/>
              <a:gd name="connsiteX7" fmla="*/ 747712 w 747712"/>
              <a:gd name="connsiteY7" fmla="*/ 0 h 912019"/>
              <a:gd name="connsiteX0" fmla="*/ 0 w 747712"/>
              <a:gd name="connsiteY0" fmla="*/ 912019 h 912019"/>
              <a:gd name="connsiteX1" fmla="*/ 83344 w 747712"/>
              <a:gd name="connsiteY1" fmla="*/ 854869 h 912019"/>
              <a:gd name="connsiteX2" fmla="*/ 169069 w 747712"/>
              <a:gd name="connsiteY2" fmla="*/ 711994 h 912019"/>
              <a:gd name="connsiteX3" fmla="*/ 235743 w 747712"/>
              <a:gd name="connsiteY3" fmla="*/ 528638 h 912019"/>
              <a:gd name="connsiteX4" fmla="*/ 288131 w 747712"/>
              <a:gd name="connsiteY4" fmla="*/ 311944 h 912019"/>
              <a:gd name="connsiteX5" fmla="*/ 416719 w 747712"/>
              <a:gd name="connsiteY5" fmla="*/ 111919 h 912019"/>
              <a:gd name="connsiteX6" fmla="*/ 516731 w 747712"/>
              <a:gd name="connsiteY6" fmla="*/ 47625 h 912019"/>
              <a:gd name="connsiteX7" fmla="*/ 747712 w 747712"/>
              <a:gd name="connsiteY7" fmla="*/ 0 h 912019"/>
              <a:gd name="connsiteX0" fmla="*/ 0 w 747712"/>
              <a:gd name="connsiteY0" fmla="*/ 912019 h 912019"/>
              <a:gd name="connsiteX1" fmla="*/ 83344 w 747712"/>
              <a:gd name="connsiteY1" fmla="*/ 854869 h 912019"/>
              <a:gd name="connsiteX2" fmla="*/ 169069 w 747712"/>
              <a:gd name="connsiteY2" fmla="*/ 711994 h 912019"/>
              <a:gd name="connsiteX3" fmla="*/ 235743 w 747712"/>
              <a:gd name="connsiteY3" fmla="*/ 581025 h 912019"/>
              <a:gd name="connsiteX4" fmla="*/ 288131 w 747712"/>
              <a:gd name="connsiteY4" fmla="*/ 311944 h 912019"/>
              <a:gd name="connsiteX5" fmla="*/ 416719 w 747712"/>
              <a:gd name="connsiteY5" fmla="*/ 111919 h 912019"/>
              <a:gd name="connsiteX6" fmla="*/ 516731 w 747712"/>
              <a:gd name="connsiteY6" fmla="*/ 47625 h 912019"/>
              <a:gd name="connsiteX7" fmla="*/ 747712 w 747712"/>
              <a:gd name="connsiteY7" fmla="*/ 0 h 912019"/>
              <a:gd name="connsiteX0" fmla="*/ 0 w 747712"/>
              <a:gd name="connsiteY0" fmla="*/ 912019 h 912019"/>
              <a:gd name="connsiteX1" fmla="*/ 83344 w 747712"/>
              <a:gd name="connsiteY1" fmla="*/ 854869 h 912019"/>
              <a:gd name="connsiteX2" fmla="*/ 169069 w 747712"/>
              <a:gd name="connsiteY2" fmla="*/ 711994 h 912019"/>
              <a:gd name="connsiteX3" fmla="*/ 221456 w 747712"/>
              <a:gd name="connsiteY3" fmla="*/ 585787 h 912019"/>
              <a:gd name="connsiteX4" fmla="*/ 288131 w 747712"/>
              <a:gd name="connsiteY4" fmla="*/ 311944 h 912019"/>
              <a:gd name="connsiteX5" fmla="*/ 416719 w 747712"/>
              <a:gd name="connsiteY5" fmla="*/ 111919 h 912019"/>
              <a:gd name="connsiteX6" fmla="*/ 516731 w 747712"/>
              <a:gd name="connsiteY6" fmla="*/ 47625 h 912019"/>
              <a:gd name="connsiteX7" fmla="*/ 747712 w 747712"/>
              <a:gd name="connsiteY7" fmla="*/ 0 h 912019"/>
              <a:gd name="connsiteX0" fmla="*/ 0 w 747712"/>
              <a:gd name="connsiteY0" fmla="*/ 912019 h 912019"/>
              <a:gd name="connsiteX1" fmla="*/ 83344 w 747712"/>
              <a:gd name="connsiteY1" fmla="*/ 854869 h 912019"/>
              <a:gd name="connsiteX2" fmla="*/ 169069 w 747712"/>
              <a:gd name="connsiteY2" fmla="*/ 711994 h 912019"/>
              <a:gd name="connsiteX3" fmla="*/ 221456 w 747712"/>
              <a:gd name="connsiteY3" fmla="*/ 585787 h 912019"/>
              <a:gd name="connsiteX4" fmla="*/ 276211 w 747712"/>
              <a:gd name="connsiteY4" fmla="*/ 423659 h 912019"/>
              <a:gd name="connsiteX5" fmla="*/ 288131 w 747712"/>
              <a:gd name="connsiteY5" fmla="*/ 311944 h 912019"/>
              <a:gd name="connsiteX6" fmla="*/ 416719 w 747712"/>
              <a:gd name="connsiteY6" fmla="*/ 111919 h 912019"/>
              <a:gd name="connsiteX7" fmla="*/ 516731 w 747712"/>
              <a:gd name="connsiteY7" fmla="*/ 47625 h 912019"/>
              <a:gd name="connsiteX8" fmla="*/ 747712 w 747712"/>
              <a:gd name="connsiteY8" fmla="*/ 0 h 912019"/>
              <a:gd name="connsiteX0" fmla="*/ 0 w 747712"/>
              <a:gd name="connsiteY0" fmla="*/ 912019 h 912019"/>
              <a:gd name="connsiteX1" fmla="*/ 83344 w 747712"/>
              <a:gd name="connsiteY1" fmla="*/ 854869 h 912019"/>
              <a:gd name="connsiteX2" fmla="*/ 169069 w 747712"/>
              <a:gd name="connsiteY2" fmla="*/ 711994 h 912019"/>
              <a:gd name="connsiteX3" fmla="*/ 221456 w 747712"/>
              <a:gd name="connsiteY3" fmla="*/ 585787 h 912019"/>
              <a:gd name="connsiteX4" fmla="*/ 276211 w 747712"/>
              <a:gd name="connsiteY4" fmla="*/ 423659 h 912019"/>
              <a:gd name="connsiteX5" fmla="*/ 330993 w 747712"/>
              <a:gd name="connsiteY5" fmla="*/ 290513 h 912019"/>
              <a:gd name="connsiteX6" fmla="*/ 416719 w 747712"/>
              <a:gd name="connsiteY6" fmla="*/ 111919 h 912019"/>
              <a:gd name="connsiteX7" fmla="*/ 516731 w 747712"/>
              <a:gd name="connsiteY7" fmla="*/ 47625 h 912019"/>
              <a:gd name="connsiteX8" fmla="*/ 747712 w 747712"/>
              <a:gd name="connsiteY8" fmla="*/ 0 h 912019"/>
              <a:gd name="connsiteX0" fmla="*/ 0 w 747712"/>
              <a:gd name="connsiteY0" fmla="*/ 912019 h 912019"/>
              <a:gd name="connsiteX1" fmla="*/ 83344 w 747712"/>
              <a:gd name="connsiteY1" fmla="*/ 854869 h 912019"/>
              <a:gd name="connsiteX2" fmla="*/ 169069 w 747712"/>
              <a:gd name="connsiteY2" fmla="*/ 711994 h 912019"/>
              <a:gd name="connsiteX3" fmla="*/ 221456 w 747712"/>
              <a:gd name="connsiteY3" fmla="*/ 585787 h 912019"/>
              <a:gd name="connsiteX4" fmla="*/ 276211 w 747712"/>
              <a:gd name="connsiteY4" fmla="*/ 423659 h 912019"/>
              <a:gd name="connsiteX5" fmla="*/ 330993 w 747712"/>
              <a:gd name="connsiteY5" fmla="*/ 290513 h 912019"/>
              <a:gd name="connsiteX6" fmla="*/ 445294 w 747712"/>
              <a:gd name="connsiteY6" fmla="*/ 104776 h 912019"/>
              <a:gd name="connsiteX7" fmla="*/ 516731 w 747712"/>
              <a:gd name="connsiteY7" fmla="*/ 47625 h 912019"/>
              <a:gd name="connsiteX8" fmla="*/ 747712 w 747712"/>
              <a:gd name="connsiteY8" fmla="*/ 0 h 912019"/>
              <a:gd name="connsiteX0" fmla="*/ 0 w 747712"/>
              <a:gd name="connsiteY0" fmla="*/ 912019 h 912019"/>
              <a:gd name="connsiteX1" fmla="*/ 83344 w 747712"/>
              <a:gd name="connsiteY1" fmla="*/ 854869 h 912019"/>
              <a:gd name="connsiteX2" fmla="*/ 169069 w 747712"/>
              <a:gd name="connsiteY2" fmla="*/ 711994 h 912019"/>
              <a:gd name="connsiteX3" fmla="*/ 221456 w 747712"/>
              <a:gd name="connsiteY3" fmla="*/ 585787 h 912019"/>
              <a:gd name="connsiteX4" fmla="*/ 276211 w 747712"/>
              <a:gd name="connsiteY4" fmla="*/ 423659 h 912019"/>
              <a:gd name="connsiteX5" fmla="*/ 330993 w 747712"/>
              <a:gd name="connsiteY5" fmla="*/ 290513 h 912019"/>
              <a:gd name="connsiteX6" fmla="*/ 445294 w 747712"/>
              <a:gd name="connsiteY6" fmla="*/ 104776 h 912019"/>
              <a:gd name="connsiteX7" fmla="*/ 554831 w 747712"/>
              <a:gd name="connsiteY7" fmla="*/ 28575 h 912019"/>
              <a:gd name="connsiteX8" fmla="*/ 747712 w 747712"/>
              <a:gd name="connsiteY8" fmla="*/ 0 h 912019"/>
              <a:gd name="connsiteX0" fmla="*/ 0 w 747712"/>
              <a:gd name="connsiteY0" fmla="*/ 912019 h 912019"/>
              <a:gd name="connsiteX1" fmla="*/ 83344 w 747712"/>
              <a:gd name="connsiteY1" fmla="*/ 854869 h 912019"/>
              <a:gd name="connsiteX2" fmla="*/ 169069 w 747712"/>
              <a:gd name="connsiteY2" fmla="*/ 711994 h 912019"/>
              <a:gd name="connsiteX3" fmla="*/ 221456 w 747712"/>
              <a:gd name="connsiteY3" fmla="*/ 585787 h 912019"/>
              <a:gd name="connsiteX4" fmla="*/ 276211 w 747712"/>
              <a:gd name="connsiteY4" fmla="*/ 423659 h 912019"/>
              <a:gd name="connsiteX5" fmla="*/ 330993 w 747712"/>
              <a:gd name="connsiteY5" fmla="*/ 290513 h 912019"/>
              <a:gd name="connsiteX6" fmla="*/ 445294 w 747712"/>
              <a:gd name="connsiteY6" fmla="*/ 104776 h 912019"/>
              <a:gd name="connsiteX7" fmla="*/ 554831 w 747712"/>
              <a:gd name="connsiteY7" fmla="*/ 28575 h 912019"/>
              <a:gd name="connsiteX8" fmla="*/ 747712 w 747712"/>
              <a:gd name="connsiteY8" fmla="*/ 0 h 912019"/>
              <a:gd name="connsiteX0" fmla="*/ 0 w 750094"/>
              <a:gd name="connsiteY0" fmla="*/ 914400 h 914400"/>
              <a:gd name="connsiteX1" fmla="*/ 83344 w 750094"/>
              <a:gd name="connsiteY1" fmla="*/ 857250 h 914400"/>
              <a:gd name="connsiteX2" fmla="*/ 169069 w 750094"/>
              <a:gd name="connsiteY2" fmla="*/ 714375 h 914400"/>
              <a:gd name="connsiteX3" fmla="*/ 221456 w 750094"/>
              <a:gd name="connsiteY3" fmla="*/ 588168 h 914400"/>
              <a:gd name="connsiteX4" fmla="*/ 276211 w 750094"/>
              <a:gd name="connsiteY4" fmla="*/ 426040 h 914400"/>
              <a:gd name="connsiteX5" fmla="*/ 330993 w 750094"/>
              <a:gd name="connsiteY5" fmla="*/ 292894 h 914400"/>
              <a:gd name="connsiteX6" fmla="*/ 445294 w 750094"/>
              <a:gd name="connsiteY6" fmla="*/ 107157 h 914400"/>
              <a:gd name="connsiteX7" fmla="*/ 554831 w 750094"/>
              <a:gd name="connsiteY7" fmla="*/ 30956 h 914400"/>
              <a:gd name="connsiteX8" fmla="*/ 750094 w 750094"/>
              <a:gd name="connsiteY8" fmla="*/ 0 h 914400"/>
              <a:gd name="connsiteX0" fmla="*/ 0 w 750094"/>
              <a:gd name="connsiteY0" fmla="*/ 915128 h 915128"/>
              <a:gd name="connsiteX1" fmla="*/ 83344 w 750094"/>
              <a:gd name="connsiteY1" fmla="*/ 857978 h 915128"/>
              <a:gd name="connsiteX2" fmla="*/ 169069 w 750094"/>
              <a:gd name="connsiteY2" fmla="*/ 715103 h 915128"/>
              <a:gd name="connsiteX3" fmla="*/ 221456 w 750094"/>
              <a:gd name="connsiteY3" fmla="*/ 588896 h 915128"/>
              <a:gd name="connsiteX4" fmla="*/ 276211 w 750094"/>
              <a:gd name="connsiteY4" fmla="*/ 426768 h 915128"/>
              <a:gd name="connsiteX5" fmla="*/ 330993 w 750094"/>
              <a:gd name="connsiteY5" fmla="*/ 293622 h 915128"/>
              <a:gd name="connsiteX6" fmla="*/ 445294 w 750094"/>
              <a:gd name="connsiteY6" fmla="*/ 107885 h 915128"/>
              <a:gd name="connsiteX7" fmla="*/ 554831 w 750094"/>
              <a:gd name="connsiteY7" fmla="*/ 31684 h 915128"/>
              <a:gd name="connsiteX8" fmla="*/ 750094 w 750094"/>
              <a:gd name="connsiteY8" fmla="*/ 728 h 915128"/>
              <a:gd name="connsiteX0" fmla="*/ 0 w 750094"/>
              <a:gd name="connsiteY0" fmla="*/ 915128 h 915128"/>
              <a:gd name="connsiteX1" fmla="*/ 83344 w 750094"/>
              <a:gd name="connsiteY1" fmla="*/ 857978 h 915128"/>
              <a:gd name="connsiteX2" fmla="*/ 169069 w 750094"/>
              <a:gd name="connsiteY2" fmla="*/ 715103 h 915128"/>
              <a:gd name="connsiteX3" fmla="*/ 221456 w 750094"/>
              <a:gd name="connsiteY3" fmla="*/ 588896 h 915128"/>
              <a:gd name="connsiteX4" fmla="*/ 276211 w 750094"/>
              <a:gd name="connsiteY4" fmla="*/ 426768 h 915128"/>
              <a:gd name="connsiteX5" fmla="*/ 321468 w 750094"/>
              <a:gd name="connsiteY5" fmla="*/ 286478 h 915128"/>
              <a:gd name="connsiteX6" fmla="*/ 445294 w 750094"/>
              <a:gd name="connsiteY6" fmla="*/ 107885 h 915128"/>
              <a:gd name="connsiteX7" fmla="*/ 554831 w 750094"/>
              <a:gd name="connsiteY7" fmla="*/ 31684 h 915128"/>
              <a:gd name="connsiteX8" fmla="*/ 750094 w 750094"/>
              <a:gd name="connsiteY8" fmla="*/ 728 h 9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094" h="915128">
                <a:moveTo>
                  <a:pt x="0" y="915128"/>
                </a:moveTo>
                <a:cubicBezTo>
                  <a:pt x="27583" y="903221"/>
                  <a:pt x="55166" y="891315"/>
                  <a:pt x="83344" y="857978"/>
                </a:cubicBezTo>
                <a:cubicBezTo>
                  <a:pt x="111522" y="824640"/>
                  <a:pt x="146050" y="759950"/>
                  <a:pt x="169069" y="715103"/>
                </a:cubicBezTo>
                <a:cubicBezTo>
                  <a:pt x="192088" y="670256"/>
                  <a:pt x="203599" y="636952"/>
                  <a:pt x="221456" y="588896"/>
                </a:cubicBezTo>
                <a:cubicBezTo>
                  <a:pt x="239313" y="540840"/>
                  <a:pt x="265099" y="472408"/>
                  <a:pt x="276211" y="426768"/>
                </a:cubicBezTo>
                <a:cubicBezTo>
                  <a:pt x="287323" y="381128"/>
                  <a:pt x="293288" y="339625"/>
                  <a:pt x="321468" y="286478"/>
                </a:cubicBezTo>
                <a:cubicBezTo>
                  <a:pt x="349648" y="233331"/>
                  <a:pt x="406400" y="150351"/>
                  <a:pt x="445294" y="107885"/>
                </a:cubicBezTo>
                <a:cubicBezTo>
                  <a:pt x="484188" y="65419"/>
                  <a:pt x="504031" y="49544"/>
                  <a:pt x="554831" y="31684"/>
                </a:cubicBezTo>
                <a:cubicBezTo>
                  <a:pt x="605631" y="13825"/>
                  <a:pt x="659805" y="-3836"/>
                  <a:pt x="750094" y="728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2501935" y="5217871"/>
                <a:ext cx="4562403" cy="433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,1−</m:t>
                              </m:r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35" y="5217871"/>
                <a:ext cx="4562403" cy="433324"/>
              </a:xfrm>
              <a:prstGeom prst="rect">
                <a:avLst/>
              </a:prstGeom>
              <a:blipFill rotWithShape="0">
                <a:blip r:embed="rId4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608549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54955" y="1665006"/>
            <a:ext cx="202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relations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594" y="2480650"/>
                <a:ext cx="2190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×…×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94" y="2480650"/>
                <a:ext cx="2190856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4862229" y="4584037"/>
            <a:ext cx="3799" cy="5488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08300" y="3438094"/>
                <a:ext cx="3996222" cy="939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×…×</m:t>
                            </m:r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m:rPr>
                                <m:nor/>
                              </m:rPr>
                              <a:rPr lang="nl-BE" dirty="0"/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l-B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nl-B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→1 </m:t>
                                </m:r>
                                <m:r>
                                  <m:rPr>
                                    <m:sty m:val="p"/>
                                  </m:r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iff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→0 </m:t>
                                </m:r>
                                <m:r>
                                  <m:rPr>
                                    <m:nor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3438094"/>
                <a:ext cx="3996222" cy="9391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100794" y="2449872"/>
            <a:ext cx="3054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>
                <a:solidFill>
                  <a:schemeClr val="tx2"/>
                </a:solidFill>
                <a:sym typeface="Symbol" panose="05050102010706020507" pitchFamily="18" charset="2"/>
              </a:rPr>
              <a:t>s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ubset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Cartesian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product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54963" y="2465261"/>
                <a:ext cx="1882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×…×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963" y="2465261"/>
                <a:ext cx="188275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90205" y="5307348"/>
                <a:ext cx="3544047" cy="704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×…×</m:t>
                            </m:r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m:rPr>
                                <m:nor/>
                              </m:rPr>
                              <a:rPr lang="nl-BE" dirty="0"/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205" y="5307348"/>
                <a:ext cx="3544047" cy="7046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900451" y="5259901"/>
            <a:ext cx="3927611" cy="848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716594" y="3676845"/>
            <a:ext cx="118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relation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593" y="5494111"/>
            <a:ext cx="194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relation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7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220696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99797" y="1665006"/>
            <a:ext cx="393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operations: </a:t>
            </a:r>
            <a:r>
              <a:rPr lang="nl-BE" sz="2400" b="1" dirty="0" err="1" smtClean="0">
                <a:solidFill>
                  <a:schemeClr val="tx2"/>
                </a:solidFill>
              </a:rPr>
              <a:t>aggregation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592" y="3000788"/>
            <a:ext cx="2905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standard </a:t>
            </a:r>
            <a:r>
              <a:rPr lang="nl-BE" sz="2400" b="1" dirty="0" err="1" smtClean="0">
                <a:solidFill>
                  <a:schemeClr val="tx2"/>
                </a:solidFill>
              </a:rPr>
              <a:t>intersection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8683" y="1997434"/>
            <a:ext cx="2538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intersection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and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union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11360" y="3616403"/>
                <a:ext cx="7248203" cy="5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60" y="3616403"/>
                <a:ext cx="7248203" cy="5861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10275" y="4571207"/>
            <a:ext cx="2118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standard </a:t>
            </a:r>
            <a:r>
              <a:rPr lang="nl-BE" sz="2400" b="1" dirty="0" err="1" smtClean="0">
                <a:solidFill>
                  <a:schemeClr val="tx2"/>
                </a:solidFill>
              </a:rPr>
              <a:t>union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18043" y="5186822"/>
                <a:ext cx="7343998" cy="5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43" y="5186822"/>
                <a:ext cx="7343998" cy="5861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humanpotentialsunlimited.com/images/puzzle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53" y="1205722"/>
            <a:ext cx="1664199" cy="180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30918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03867" y="1234147"/>
            <a:ext cx="393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operations: </a:t>
            </a:r>
            <a:r>
              <a:rPr lang="nl-BE" sz="2400" b="1" dirty="0" err="1" smtClean="0">
                <a:solidFill>
                  <a:schemeClr val="tx2"/>
                </a:solidFill>
              </a:rPr>
              <a:t>aggregation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275" y="2506625"/>
            <a:ext cx="389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general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intersection</a:t>
            </a:r>
            <a:r>
              <a:rPr lang="nl-BE" sz="2400" b="1" dirty="0" smtClean="0">
                <a:solidFill>
                  <a:schemeClr val="tx2"/>
                </a:solidFill>
              </a:rPr>
              <a:t>: t-</a:t>
            </a:r>
            <a:r>
              <a:rPr lang="nl-BE" sz="2400" b="1" dirty="0" err="1" smtClean="0">
                <a:solidFill>
                  <a:schemeClr val="tx2"/>
                </a:solidFill>
              </a:rPr>
              <a:t>norms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8683" y="1590648"/>
            <a:ext cx="2538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intersection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and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union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7898" y="2995361"/>
                <a:ext cx="7599132" cy="1363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axiom i1: </a:t>
                </a:r>
                <a14:m>
                  <m:oMath xmlns:m="http://schemas.openxmlformats.org/officeDocument/2006/math">
                    <m:r>
                      <a:rPr lang="nl-BE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0,1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,1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(border </a:t>
                </a:r>
                <a:r>
                  <a:rPr lang="nl-BE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condition</a:t>
                </a:r>
                <a:r>
                  <a:rPr lang="nl-BE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</a:rPr>
                  <a:t>axiom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i2: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0,1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</m:d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(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monotonocity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>
                    <a:solidFill>
                      <a:schemeClr val="tx2"/>
                    </a:solidFill>
                  </a:rPr>
                  <a:t>a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xiom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i3: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0,1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(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communtatitvity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</a:rPr>
                  <a:t>axiom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i4: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0,1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(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associativity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)</a:t>
                </a:r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98" y="2995361"/>
                <a:ext cx="7599132" cy="1363065"/>
              </a:xfrm>
              <a:prstGeom prst="rect">
                <a:avLst/>
              </a:prstGeom>
              <a:blipFill rotWithShape="0">
                <a:blip r:embed="rId2"/>
                <a:stretch>
                  <a:fillRect l="-722" t="-2232" b="-580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179342" y="4602107"/>
            <a:ext cx="11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examples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342" y="5126182"/>
            <a:ext cx="1329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Zadeh</a:t>
            </a:r>
            <a:endParaRPr lang="nl-BE" dirty="0" smtClean="0"/>
          </a:p>
          <a:p>
            <a:r>
              <a:rPr lang="nl-BE" dirty="0" err="1" smtClean="0"/>
              <a:t>Lukasiewics</a:t>
            </a:r>
            <a:endParaRPr lang="nl-BE" dirty="0" smtClean="0"/>
          </a:p>
          <a:p>
            <a:r>
              <a:rPr lang="nl-BE" dirty="0" err="1" smtClean="0"/>
              <a:t>Probabilistic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07331" y="5126182"/>
                <a:ext cx="200176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dirty="0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nl-B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nl-BE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−1,0</m:t>
                          </m:r>
                        </m:e>
                      </m:d>
                    </m:oMath>
                  </m:oMathPara>
                </a14:m>
                <a:endParaRPr lang="nl-B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31" y="5126182"/>
                <a:ext cx="2001766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www.humanpotentialsunlimited.com/images/puzzle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53" y="1205722"/>
            <a:ext cx="1664199" cy="180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54630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03867" y="1234147"/>
            <a:ext cx="393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operations: </a:t>
            </a:r>
            <a:r>
              <a:rPr lang="nl-BE" sz="2400" b="1" dirty="0" err="1" smtClean="0">
                <a:solidFill>
                  <a:schemeClr val="tx2"/>
                </a:solidFill>
              </a:rPr>
              <a:t>aggregation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559" y="2323546"/>
            <a:ext cx="3398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general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union</a:t>
            </a:r>
            <a:r>
              <a:rPr lang="nl-BE" sz="2400" b="1" dirty="0" smtClean="0">
                <a:solidFill>
                  <a:schemeClr val="tx2"/>
                </a:solidFill>
              </a:rPr>
              <a:t>: t-</a:t>
            </a:r>
            <a:r>
              <a:rPr lang="nl-BE" sz="2400" b="1" dirty="0" err="1" smtClean="0">
                <a:solidFill>
                  <a:schemeClr val="tx2"/>
                </a:solidFill>
              </a:rPr>
              <a:t>conorms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8683" y="1590648"/>
            <a:ext cx="2538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intersection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and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union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5198" y="2966645"/>
                <a:ext cx="7782515" cy="1363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axiom u1: </a:t>
                </a:r>
                <a14:m>
                  <m:oMath xmlns:m="http://schemas.openxmlformats.org/officeDocument/2006/math">
                    <m:r>
                      <a:rPr lang="nl-BE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0,1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,0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(border </a:t>
                </a:r>
                <a:r>
                  <a:rPr lang="nl-BE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condition</a:t>
                </a:r>
                <a:r>
                  <a:rPr lang="nl-BE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</a:rPr>
                  <a:t>axiom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u2: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0,1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</m:d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(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monotonocity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>
                    <a:solidFill>
                      <a:schemeClr val="tx2"/>
                    </a:solidFill>
                  </a:rPr>
                  <a:t>a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xiom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u3: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0,1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(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communtatitvity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</a:rPr>
                  <a:t>axiom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u4: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0,1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𝑢</m:t>
                        </m:r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𝑢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(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associativity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)</a:t>
                </a:r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98" y="2966645"/>
                <a:ext cx="7782515" cy="1363065"/>
              </a:xfrm>
              <a:prstGeom prst="rect">
                <a:avLst/>
              </a:prstGeom>
              <a:blipFill rotWithShape="0">
                <a:blip r:embed="rId2"/>
                <a:stretch>
                  <a:fillRect l="-705" t="-2691" b="-627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04742" y="4511144"/>
            <a:ext cx="11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examples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4742" y="5111230"/>
            <a:ext cx="1329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Zadeh</a:t>
            </a:r>
            <a:endParaRPr lang="nl-BE" dirty="0" smtClean="0"/>
          </a:p>
          <a:p>
            <a:r>
              <a:rPr lang="nl-BE" dirty="0" err="1" smtClean="0"/>
              <a:t>Lukasiewics</a:t>
            </a:r>
            <a:endParaRPr lang="nl-BE" dirty="0" smtClean="0"/>
          </a:p>
          <a:p>
            <a:r>
              <a:rPr lang="nl-BE" dirty="0" err="1" smtClean="0"/>
              <a:t>Probabilistic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32731" y="5111230"/>
                <a:ext cx="158838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dirty="0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nl-B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nl-BE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nl-B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731" y="5111230"/>
                <a:ext cx="1588384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http://www.humanpotentialsunlimited.com/images/puzzle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53" y="1205722"/>
            <a:ext cx="1664199" cy="180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06492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03867" y="1234147"/>
            <a:ext cx="393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operations: </a:t>
            </a:r>
            <a:r>
              <a:rPr lang="nl-BE" sz="2400" b="1" dirty="0" err="1" smtClean="0">
                <a:solidFill>
                  <a:schemeClr val="tx2"/>
                </a:solidFill>
              </a:rPr>
              <a:t>aggregation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8683" y="1590648"/>
            <a:ext cx="2538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intersection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and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union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4309" y="2965560"/>
            <a:ext cx="209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de Morgan </a:t>
            </a:r>
            <a:r>
              <a:rPr lang="nl-BE" sz="2400" b="1" dirty="0" err="1" smtClean="0">
                <a:solidFill>
                  <a:schemeClr val="tx2"/>
                </a:solidFill>
              </a:rPr>
              <a:t>law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31375" y="3656476"/>
                <a:ext cx="3055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nl-B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nl-BE" b="0" i="1" dirty="0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nl-BE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nl-B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nl-BE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b="0" i="1" dirty="0" smtClean="0">
                              <a:latin typeface="Cambria Math" panose="02040503050406030204" pitchFamily="18" charset="0"/>
                            </a:rPr>
                            <m:t>,1−</m:t>
                          </m:r>
                          <m:r>
                            <a:rPr lang="nl-BE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nl-BE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375" y="3656476"/>
                <a:ext cx="305500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74" y="4541762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humanpotentialsunlimited.com/images/puzzle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53" y="1205722"/>
            <a:ext cx="1664199" cy="180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54578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err="1" smtClean="0"/>
              <a:t>Preliminaries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smtClean="0"/>
              <a:t>Information systems</a:t>
            </a:r>
            <a:endParaRPr lang="nl-BE" sz="1400" dirty="0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409575" y="1465933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8715375" y="1465933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0075" y="2339974"/>
            <a:ext cx="2733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l-BE" sz="1600" dirty="0" err="1" smtClean="0">
                <a:latin typeface="Arial" charset="0"/>
              </a:rPr>
              <a:t>Increasing</a:t>
            </a:r>
            <a:r>
              <a:rPr lang="nl-BE" sz="1600" dirty="0" smtClean="0">
                <a:latin typeface="Arial" charset="0"/>
              </a:rPr>
              <a:t> </a:t>
            </a:r>
            <a:r>
              <a:rPr lang="nl-BE" sz="1600" dirty="0" err="1" smtClean="0">
                <a:latin typeface="Arial" charset="0"/>
              </a:rPr>
              <a:t>potential</a:t>
            </a:r>
            <a:r>
              <a:rPr lang="nl-BE" sz="1600" dirty="0" smtClean="0">
                <a:latin typeface="Arial" charset="0"/>
              </a:rPr>
              <a:t> </a:t>
            </a:r>
            <a:r>
              <a:rPr lang="nl-BE" sz="1600" dirty="0" err="1" smtClean="0">
                <a:latin typeface="Arial" charset="0"/>
              </a:rPr>
              <a:t>for</a:t>
            </a:r>
            <a:r>
              <a:rPr lang="nl-BE" sz="1600" dirty="0" smtClean="0">
                <a:latin typeface="Arial" charset="0"/>
              </a:rPr>
              <a:t> </a:t>
            </a:r>
            <a:r>
              <a:rPr lang="nl-BE" sz="1600" dirty="0" err="1" smtClean="0">
                <a:latin typeface="Arial" charset="0"/>
              </a:rPr>
              <a:t>supporting</a:t>
            </a:r>
            <a:r>
              <a:rPr lang="nl-BE" sz="1600" dirty="0" smtClean="0">
                <a:latin typeface="Arial" charset="0"/>
              </a:rPr>
              <a:t> business </a:t>
            </a:r>
            <a:r>
              <a:rPr lang="nl-BE" sz="1600" dirty="0" err="1" smtClean="0">
                <a:latin typeface="Arial" charset="0"/>
              </a:rPr>
              <a:t>decision</a:t>
            </a:r>
            <a:r>
              <a:rPr lang="nl-BE" sz="1600" dirty="0" smtClean="0">
                <a:latin typeface="Arial" charset="0"/>
              </a:rPr>
              <a:t> making</a:t>
            </a:r>
            <a:endParaRPr lang="nl-BE" sz="1600" dirty="0">
              <a:latin typeface="Arial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551738" y="1972345"/>
            <a:ext cx="107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dirty="0">
                <a:latin typeface="Arial" charset="0"/>
              </a:rPr>
              <a:t>End User</a:t>
            </a:r>
            <a:endParaRPr lang="en-US" sz="1600" b="0" dirty="0">
              <a:latin typeface="Arial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657975" y="2962945"/>
            <a:ext cx="1922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600" dirty="0" smtClean="0">
                <a:latin typeface="Arial" charset="0"/>
              </a:rPr>
              <a:t>Business Analyst</a:t>
            </a:r>
            <a:endParaRPr lang="en-US" sz="1600" dirty="0">
              <a:latin typeface="Arial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914479" y="3801145"/>
            <a:ext cx="1658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600" dirty="0">
                <a:latin typeface="Arial" charset="0"/>
              </a:rPr>
              <a:t>     </a:t>
            </a:r>
            <a:r>
              <a:rPr lang="en-US" sz="1600" dirty="0" smtClean="0">
                <a:latin typeface="Arial" charset="0"/>
              </a:rPr>
              <a:t>Data Analyst</a:t>
            </a:r>
            <a:endParaRPr lang="en-US" sz="1600" dirty="0">
              <a:latin typeface="Arial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991475" y="5547395"/>
            <a:ext cx="622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dirty="0">
                <a:latin typeface="Arial" charset="0"/>
              </a:rPr>
              <a:t>DBA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674120" y="2073945"/>
            <a:ext cx="12747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14486B"/>
                </a:solidFill>
                <a:latin typeface="Arial" charset="0"/>
              </a:rPr>
              <a:t>Making</a:t>
            </a:r>
          </a:p>
          <a:p>
            <a:pPr algn="ctr"/>
            <a:r>
              <a:rPr lang="en-US" b="1" dirty="0" smtClean="0">
                <a:solidFill>
                  <a:srgbClr val="14486B"/>
                </a:solidFill>
                <a:latin typeface="Arial" charset="0"/>
              </a:rPr>
              <a:t>Decisions</a:t>
            </a:r>
            <a:endParaRPr lang="en-US" b="1" dirty="0">
              <a:solidFill>
                <a:srgbClr val="14486B"/>
              </a:solidFill>
              <a:latin typeface="Arial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231681" y="2964320"/>
            <a:ext cx="214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4486B"/>
                </a:solidFill>
                <a:latin typeface="Arial" charset="0"/>
              </a:rPr>
              <a:t>Data Presentation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977284" y="3344622"/>
            <a:ext cx="2655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latin typeface="Arial" charset="0"/>
              </a:rPr>
              <a:t>Visualization techniques</a:t>
            </a:r>
            <a:endParaRPr lang="en-US" sz="1800" i="1" dirty="0">
              <a:latin typeface="Arial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570811" y="3778905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14486B"/>
                </a:solidFill>
                <a:latin typeface="Arial" charset="0"/>
              </a:rPr>
              <a:t>Data Mining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2737966" y="4140944"/>
            <a:ext cx="3147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latin typeface="Arial" charset="0"/>
              </a:rPr>
              <a:t>Discovery of new information</a:t>
            </a:r>
            <a:endParaRPr lang="en-US" sz="1800" i="1" dirty="0">
              <a:latin typeface="Arial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389858" y="4555208"/>
            <a:ext cx="287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14486B"/>
                </a:solidFill>
                <a:latin typeface="Arial" charset="0"/>
              </a:rPr>
              <a:t>Data exploration</a:t>
            </a:r>
            <a:endParaRPr lang="en-US" b="1" dirty="0">
              <a:solidFill>
                <a:srgbClr val="14486B"/>
              </a:solidFill>
              <a:latin typeface="Arial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2937420" y="5579145"/>
            <a:ext cx="3065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i="1" dirty="0">
                <a:latin typeface="Arial" charset="0"/>
              </a:rPr>
              <a:t>OLAP, </a:t>
            </a:r>
            <a:r>
              <a:rPr lang="en-US" i="1" dirty="0" smtClean="0">
                <a:latin typeface="Arial" charset="0"/>
              </a:rPr>
              <a:t>Business Intelligence</a:t>
            </a:r>
            <a:endParaRPr lang="en-US" sz="1800" i="1" dirty="0">
              <a:latin typeface="Arial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2058918" y="4844133"/>
            <a:ext cx="47115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latin typeface="Arial" charset="0"/>
              </a:rPr>
              <a:t>Statistical analyses, querying and reporting</a:t>
            </a:r>
            <a:endParaRPr lang="en-US" sz="18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721533" y="5284851"/>
            <a:ext cx="346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4486B"/>
                </a:solidFill>
                <a:latin typeface="Arial" charset="0"/>
              </a:rPr>
              <a:t>Data Warehouses / Data Marts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3686175" y="5883945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4486B"/>
                </a:solidFill>
                <a:latin typeface="Arial" charset="0"/>
              </a:rPr>
              <a:t>Data Sources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1776149" y="6112545"/>
            <a:ext cx="5066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latin typeface="Arial" charset="0"/>
              </a:rPr>
              <a:t>Files, Data </a:t>
            </a:r>
            <a:r>
              <a:rPr lang="en-US" sz="1800" i="1" dirty="0">
                <a:latin typeface="Arial" charset="0"/>
              </a:rPr>
              <a:t>Providers, </a:t>
            </a:r>
            <a:r>
              <a:rPr lang="en-US" sz="1800" i="1" dirty="0" smtClean="0">
                <a:latin typeface="Arial" charset="0"/>
              </a:rPr>
              <a:t>Database systems, </a:t>
            </a:r>
            <a:r>
              <a:rPr lang="en-US" sz="1800" i="1" dirty="0">
                <a:latin typeface="Arial" charset="0"/>
              </a:rPr>
              <a:t>OLTP</a:t>
            </a:r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>
            <a:off x="333375" y="6495133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00075" y="1424722"/>
            <a:ext cx="26419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nl-BE" sz="2000" b="0" dirty="0" smtClean="0">
                <a:latin typeface="+mn-lt"/>
              </a:rPr>
              <a:t>Information systems </a:t>
            </a:r>
            <a:r>
              <a:rPr lang="nl-BE" sz="2000" b="0" dirty="0">
                <a:latin typeface="+mn-lt"/>
              </a:rPr>
              <a:t/>
            </a:r>
            <a:br>
              <a:rPr lang="nl-BE" sz="2000" b="0" dirty="0">
                <a:latin typeface="+mn-lt"/>
              </a:rPr>
            </a:br>
            <a:r>
              <a:rPr lang="nl-BE" sz="2000" b="0" dirty="0">
                <a:latin typeface="+mn-lt"/>
              </a:rPr>
              <a:t>in </a:t>
            </a:r>
            <a:r>
              <a:rPr lang="nl-BE" sz="2000" b="0" dirty="0" smtClean="0">
                <a:latin typeface="+mn-lt"/>
              </a:rPr>
              <a:t>a company</a:t>
            </a:r>
            <a:endParaRPr lang="nl-BE" sz="2000" b="0" dirty="0">
              <a:latin typeface="+mn-lt"/>
            </a:endParaRPr>
          </a:p>
        </p:txBody>
      </p:sp>
      <p:sp>
        <p:nvSpPr>
          <p:cNvPr id="26" name="Isosceles Triangle 25"/>
          <p:cNvSpPr>
            <a:spLocks noChangeAspect="1"/>
          </p:cNvSpPr>
          <p:nvPr/>
        </p:nvSpPr>
        <p:spPr>
          <a:xfrm>
            <a:off x="545763" y="1466280"/>
            <a:ext cx="7520845" cy="5023414"/>
          </a:xfrm>
          <a:prstGeom prst="triangle">
            <a:avLst/>
          </a:prstGeom>
          <a:noFill/>
          <a:ln w="76200">
            <a:solidFill>
              <a:srgbClr val="7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0</a:t>
            </a:r>
            <a:endParaRPr lang="nl-BE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279279" y="2833263"/>
            <a:ext cx="2051546" cy="7792"/>
          </a:xfrm>
          <a:prstGeom prst="line">
            <a:avLst/>
          </a:prstGeom>
          <a:ln>
            <a:solidFill>
              <a:srgbClr val="7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83954" y="3774416"/>
            <a:ext cx="3466430" cy="15896"/>
          </a:xfrm>
          <a:prstGeom prst="line">
            <a:avLst/>
          </a:prstGeom>
          <a:ln>
            <a:solidFill>
              <a:srgbClr val="7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03760" y="4534522"/>
            <a:ext cx="4603217" cy="10019"/>
          </a:xfrm>
          <a:prstGeom prst="line">
            <a:avLst/>
          </a:prstGeom>
          <a:ln>
            <a:solidFill>
              <a:srgbClr val="7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14729" y="5331248"/>
            <a:ext cx="5787783" cy="12597"/>
          </a:xfrm>
          <a:prstGeom prst="line">
            <a:avLst/>
          </a:prstGeom>
          <a:ln>
            <a:solidFill>
              <a:srgbClr val="7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61753" y="5929091"/>
            <a:ext cx="6706800" cy="21498"/>
          </a:xfrm>
          <a:prstGeom prst="line">
            <a:avLst/>
          </a:prstGeom>
          <a:ln>
            <a:solidFill>
              <a:srgbClr val="7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0"/>
          </p:cNvCxnSpPr>
          <p:nvPr/>
        </p:nvCxnSpPr>
        <p:spPr>
          <a:xfrm flipV="1">
            <a:off x="4306186" y="1465933"/>
            <a:ext cx="4409189" cy="34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30825" y="2836565"/>
            <a:ext cx="338455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50384" y="3782364"/>
            <a:ext cx="266499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06977" y="4544541"/>
            <a:ext cx="210839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pole tekstowe 11"/>
          <p:cNvSpPr txBox="1">
            <a:spLocks noChangeArrowheads="1"/>
          </p:cNvSpPr>
          <p:nvPr/>
        </p:nvSpPr>
        <p:spPr bwMode="auto">
          <a:xfrm>
            <a:off x="653167" y="655581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44561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99797" y="1665006"/>
            <a:ext cx="393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operations: </a:t>
            </a:r>
            <a:r>
              <a:rPr lang="nl-BE" sz="2400" b="1" dirty="0" err="1" smtClean="0">
                <a:solidFill>
                  <a:schemeClr val="tx2"/>
                </a:solidFill>
              </a:rPr>
              <a:t>aggregation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0830" y="1997434"/>
            <a:ext cx="1613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set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difference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46242" y="3273503"/>
                <a:ext cx="7262886" cy="5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42" y="3273503"/>
                <a:ext cx="7262886" cy="5861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http://www.humanpotentialsunlimited.com/images/puzzle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53" y="1205722"/>
            <a:ext cx="1664199" cy="180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459181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03867" y="1361147"/>
            <a:ext cx="393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operations: </a:t>
            </a:r>
            <a:r>
              <a:rPr lang="nl-BE" sz="2400" b="1" dirty="0" err="1" smtClean="0">
                <a:solidFill>
                  <a:schemeClr val="tx2"/>
                </a:solidFill>
              </a:rPr>
              <a:t>aggregation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4096" y="1717648"/>
            <a:ext cx="1407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aggregators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49439" y="2286186"/>
                <a:ext cx="1845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BE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l-B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l-B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dirty="0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l-BE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l-B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439" y="2286186"/>
                <a:ext cx="184512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37306" y="4662283"/>
                <a:ext cx="6289799" cy="106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smtClean="0">
                    <a:solidFill>
                      <a:schemeClr val="tx2"/>
                    </a:solidFill>
                  </a:rPr>
                  <a:t>axiom h3: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is a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continuous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function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(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continuity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</a:rPr>
                  <a:t>axiom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h4: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(1)</m:t>
                            </m:r>
                          </m:sub>
                        </m:sSub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(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 (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symmetry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</a:rPr>
                  <a:t>axiom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h5: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(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idempotency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)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06" y="4662283"/>
                <a:ext cx="6289799" cy="1067343"/>
              </a:xfrm>
              <a:prstGeom prst="rect">
                <a:avLst/>
              </a:prstGeom>
              <a:blipFill rotWithShape="0">
                <a:blip r:embed="rId3"/>
                <a:stretch>
                  <a:fillRect l="-872" t="-3429" r="-97" b="-97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37306" y="4200618"/>
            <a:ext cx="83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extra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9" name="Picture 2" descr="http://www.humanpotentialsunlimited.com/images/puzzle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53" y="1205722"/>
            <a:ext cx="1664199" cy="180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37306" y="2794442"/>
                <a:ext cx="776193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axiom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h1: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0,…,0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and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1,…,1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</m:t>
                    </m:r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(border </a:t>
                </a:r>
                <a:r>
                  <a:rPr lang="nl-BE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conditions</a:t>
                </a:r>
                <a:r>
                  <a:rPr lang="nl-BE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</a:rPr>
                  <a:t>axiom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h2: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sSup>
                      <m:sSupPr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</m:sSup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 ∀ 1≤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</m:oMath>
                </a14:m>
                <a:r>
                  <a:rPr lang="nl-BE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/>
                </a:r>
                <a:br>
                  <a:rPr lang="nl-BE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</a:br>
                <a:r>
                  <a:rPr lang="nl-BE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nl-BE" sz="20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/>
                </a:r>
                <a:br>
                  <a:rPr lang="nl-BE" sz="20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</a:br>
                <a:r>
                  <a:rPr lang="nl-BE" sz="20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                                                                        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(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not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decreasing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in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all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arguments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06" y="2794442"/>
                <a:ext cx="7761933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707" t="-2294" b="-59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85328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03866" y="1234147"/>
            <a:ext cx="393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operations: </a:t>
            </a:r>
            <a:r>
              <a:rPr lang="nl-BE" sz="2400" b="1" dirty="0" err="1" smtClean="0">
                <a:solidFill>
                  <a:schemeClr val="tx2"/>
                </a:solidFill>
              </a:rPr>
              <a:t>aggregation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9714" y="1590648"/>
            <a:ext cx="2515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aggregators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: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examples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8777" y="2241575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generalized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average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0" y="2782112"/>
                <a:ext cx="3834896" cy="810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bSup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Sup>
                                    <m:sSubSup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782112"/>
                <a:ext cx="3834896" cy="8106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68777" y="3902532"/>
            <a:ext cx="291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ordered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weighted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average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86000" y="4538828"/>
                <a:ext cx="37390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538828"/>
                <a:ext cx="373903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6000" y="5034626"/>
                <a:ext cx="1275862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034626"/>
                <a:ext cx="1275862" cy="8485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695105" y="524868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and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72000" y="5248687"/>
                <a:ext cx="3320589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1,…,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248687"/>
                <a:ext cx="3320589" cy="391646"/>
              </a:xfrm>
              <a:prstGeom prst="rect">
                <a:avLst/>
              </a:prstGeom>
              <a:blipFill rotWithShape="0"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http://www.humanpotentialsunlimited.com/images/puzzlep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53" y="1205722"/>
            <a:ext cx="1664199" cy="180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7583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06435" y="1665006"/>
            <a:ext cx="3922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operations: </a:t>
            </a:r>
            <a:r>
              <a:rPr lang="nl-BE" sz="2400" b="1" dirty="0" err="1" smtClean="0">
                <a:solidFill>
                  <a:schemeClr val="tx2"/>
                </a:solidFill>
              </a:rPr>
              <a:t>comparison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275" y="2787389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inclusion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3681" y="1997434"/>
            <a:ext cx="2108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standard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inclusion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64383" y="5428165"/>
                <a:ext cx="4150110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383" y="5428165"/>
                <a:ext cx="4150110" cy="5068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www.trizma.com/wp-content/uploads/2013/04/Features-Comparison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11" y="1163695"/>
            <a:ext cx="2005064" cy="15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1986730" y="3575509"/>
            <a:ext cx="6030913" cy="1649413"/>
            <a:chOff x="582" y="576"/>
            <a:chExt cx="3799" cy="1039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 flipV="1">
              <a:off x="768" y="5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 flipV="1">
              <a:off x="720" y="1344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590" y="126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0</a:t>
              </a:r>
              <a:endParaRPr lang="en-US" altLang="nl-BE" sz="1200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582" y="68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1</a:t>
              </a:r>
              <a:endParaRPr lang="en-US" altLang="nl-BE" sz="1200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750" y="7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2120" y="1335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200"/>
                <a:t>U</a:t>
              </a:r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V="1">
              <a:off x="2844" y="5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V="1">
              <a:off x="2796" y="1344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2666" y="126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0</a:t>
              </a:r>
              <a:endParaRPr lang="en-US" altLang="nl-BE" sz="1200"/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2658" y="68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1</a:t>
              </a:r>
              <a:endParaRPr lang="en-US" altLang="nl-BE" sz="1200"/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2826" y="7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4196" y="1335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200"/>
                <a:t>U</a:t>
              </a:r>
            </a:p>
          </p:txBody>
        </p:sp>
        <p:sp>
          <p:nvSpPr>
            <p:cNvPr id="31" name="Text Box 43"/>
            <p:cNvSpPr txBox="1">
              <a:spLocks noChangeArrowheads="1"/>
            </p:cNvSpPr>
            <p:nvPr/>
          </p:nvSpPr>
          <p:spPr bwMode="auto">
            <a:xfrm>
              <a:off x="1874" y="733"/>
              <a:ext cx="1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~</a:t>
              </a:r>
              <a:endParaRPr lang="en-GB" altLang="nl-BE" sz="1400" baseline="-25000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>
              <a:off x="1140" y="77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Line 48"/>
            <p:cNvSpPr>
              <a:spLocks noChangeShapeType="1"/>
            </p:cNvSpPr>
            <p:nvPr/>
          </p:nvSpPr>
          <p:spPr bwMode="auto">
            <a:xfrm>
              <a:off x="1800" y="774"/>
              <a:ext cx="282" cy="5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 flipH="1">
              <a:off x="954" y="774"/>
              <a:ext cx="198" cy="5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Text Box 50"/>
            <p:cNvSpPr txBox="1">
              <a:spLocks noChangeArrowheads="1"/>
            </p:cNvSpPr>
            <p:nvPr/>
          </p:nvSpPr>
          <p:spPr bwMode="auto">
            <a:xfrm>
              <a:off x="1436" y="937"/>
              <a:ext cx="2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V</a:t>
              </a:r>
              <a:r>
                <a:rPr lang="en-GB" altLang="nl-BE" sz="1400" baseline="-25000"/>
                <a:t>1</a:t>
              </a:r>
            </a:p>
          </p:txBody>
        </p:sp>
        <p:sp>
          <p:nvSpPr>
            <p:cNvPr id="36" name="Text Box 51"/>
            <p:cNvSpPr txBox="1">
              <a:spLocks noChangeArrowheads="1"/>
            </p:cNvSpPr>
            <p:nvPr/>
          </p:nvSpPr>
          <p:spPr bwMode="auto">
            <a:xfrm>
              <a:off x="1868" y="805"/>
              <a:ext cx="2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V</a:t>
              </a:r>
              <a:r>
                <a:rPr lang="en-GB" altLang="nl-BE" sz="1400" baseline="-25000"/>
                <a:t>2</a:t>
              </a:r>
            </a:p>
          </p:txBody>
        </p:sp>
        <p:sp>
          <p:nvSpPr>
            <p:cNvPr id="37" name="Text Box 52"/>
            <p:cNvSpPr txBox="1">
              <a:spLocks noChangeArrowheads="1"/>
            </p:cNvSpPr>
            <p:nvPr/>
          </p:nvSpPr>
          <p:spPr bwMode="auto">
            <a:xfrm>
              <a:off x="1412" y="1423"/>
              <a:ext cx="2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(a)</a:t>
              </a:r>
              <a:endParaRPr lang="en-GB" altLang="nl-BE" sz="1400" baseline="-25000"/>
            </a:p>
          </p:txBody>
        </p:sp>
        <p:sp>
          <p:nvSpPr>
            <p:cNvPr id="38" name="Text Box 53"/>
            <p:cNvSpPr txBox="1">
              <a:spLocks noChangeArrowheads="1"/>
            </p:cNvSpPr>
            <p:nvPr/>
          </p:nvSpPr>
          <p:spPr bwMode="auto">
            <a:xfrm>
              <a:off x="3530" y="1423"/>
              <a:ext cx="2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(b)</a:t>
              </a:r>
              <a:endParaRPr lang="en-GB" altLang="nl-BE" sz="1400" baseline="-25000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 flipV="1">
              <a:off x="1032" y="768"/>
              <a:ext cx="22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 flipH="1" flipV="1">
              <a:off x="1368" y="768"/>
              <a:ext cx="156" cy="5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Text Box 56"/>
            <p:cNvSpPr txBox="1">
              <a:spLocks noChangeArrowheads="1"/>
            </p:cNvSpPr>
            <p:nvPr/>
          </p:nvSpPr>
          <p:spPr bwMode="auto">
            <a:xfrm>
              <a:off x="1442" y="865"/>
              <a:ext cx="1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~</a:t>
              </a:r>
              <a:endParaRPr lang="en-GB" altLang="nl-BE" sz="1400" baseline="-25000"/>
            </a:p>
          </p:txBody>
        </p:sp>
        <p:sp>
          <p:nvSpPr>
            <p:cNvPr id="42" name="Text Box 57"/>
            <p:cNvSpPr txBox="1">
              <a:spLocks noChangeArrowheads="1"/>
            </p:cNvSpPr>
            <p:nvPr/>
          </p:nvSpPr>
          <p:spPr bwMode="auto">
            <a:xfrm>
              <a:off x="3938" y="733"/>
              <a:ext cx="1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~</a:t>
              </a:r>
              <a:endParaRPr lang="en-GB" altLang="nl-BE" sz="1400" baseline="-25000"/>
            </a:p>
          </p:txBody>
        </p:sp>
        <p:sp>
          <p:nvSpPr>
            <p:cNvPr id="43" name="Line 58"/>
            <p:cNvSpPr>
              <a:spLocks noChangeShapeType="1"/>
            </p:cNvSpPr>
            <p:nvPr/>
          </p:nvSpPr>
          <p:spPr bwMode="auto">
            <a:xfrm>
              <a:off x="3204" y="77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>
              <a:off x="3864" y="774"/>
              <a:ext cx="282" cy="5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Line 60"/>
            <p:cNvSpPr>
              <a:spLocks noChangeShapeType="1"/>
            </p:cNvSpPr>
            <p:nvPr/>
          </p:nvSpPr>
          <p:spPr bwMode="auto">
            <a:xfrm flipH="1">
              <a:off x="3018" y="774"/>
              <a:ext cx="198" cy="5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500" y="937"/>
              <a:ext cx="2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V</a:t>
              </a:r>
              <a:r>
                <a:rPr lang="en-GB" altLang="nl-BE" sz="1400" baseline="-25000"/>
                <a:t>1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3932" y="805"/>
              <a:ext cx="2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V</a:t>
              </a:r>
              <a:r>
                <a:rPr lang="en-GB" altLang="nl-BE" sz="1400" baseline="-25000"/>
                <a:t>2</a:t>
              </a:r>
            </a:p>
          </p:txBody>
        </p:sp>
        <p:sp>
          <p:nvSpPr>
            <p:cNvPr id="48" name="Line 63"/>
            <p:cNvSpPr>
              <a:spLocks noChangeShapeType="1"/>
            </p:cNvSpPr>
            <p:nvPr/>
          </p:nvSpPr>
          <p:spPr bwMode="auto">
            <a:xfrm flipV="1">
              <a:off x="2898" y="768"/>
              <a:ext cx="534" cy="5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 flipH="1" flipV="1">
              <a:off x="3432" y="768"/>
              <a:ext cx="198" cy="5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0" name="Text Box 65"/>
            <p:cNvSpPr txBox="1">
              <a:spLocks noChangeArrowheads="1"/>
            </p:cNvSpPr>
            <p:nvPr/>
          </p:nvSpPr>
          <p:spPr bwMode="auto">
            <a:xfrm>
              <a:off x="3506" y="865"/>
              <a:ext cx="1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~</a:t>
              </a:r>
              <a:endParaRPr lang="en-GB" altLang="nl-BE" sz="1400" baseline="-2500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663380" y="3495193"/>
            <a:ext cx="2060575" cy="1729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41961" y="3500065"/>
            <a:ext cx="1746250" cy="1756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159222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06435" y="1665006"/>
            <a:ext cx="3922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operations: </a:t>
            </a:r>
            <a:r>
              <a:rPr lang="nl-BE" sz="2400" b="1" dirty="0" err="1" smtClean="0">
                <a:solidFill>
                  <a:schemeClr val="tx2"/>
                </a:solidFill>
              </a:rPr>
              <a:t>comparison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3681" y="1997434"/>
            <a:ext cx="2108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standard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inclusion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3782" y="2731116"/>
            <a:ext cx="220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strong </a:t>
            </a:r>
            <a:r>
              <a:rPr lang="nl-BE" sz="2400" b="1" dirty="0" err="1" smtClean="0">
                <a:solidFill>
                  <a:schemeClr val="tx2"/>
                </a:solidFill>
              </a:rPr>
              <a:t>inclusion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www.trizma.com/wp-content/uploads/2013/04/Features-Comparison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11" y="1163695"/>
            <a:ext cx="2005064" cy="15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38"/>
          <p:cNvGrpSpPr>
            <a:grpSpLocks/>
          </p:cNvGrpSpPr>
          <p:nvPr/>
        </p:nvGrpSpPr>
        <p:grpSpPr bwMode="auto">
          <a:xfrm>
            <a:off x="2896431" y="3500057"/>
            <a:ext cx="2735263" cy="1479550"/>
            <a:chOff x="582" y="576"/>
            <a:chExt cx="1723" cy="932"/>
          </a:xfrm>
        </p:grpSpPr>
        <p:sp>
          <p:nvSpPr>
            <p:cNvPr id="53" name="Line 4"/>
            <p:cNvSpPr>
              <a:spLocks noChangeShapeType="1"/>
            </p:cNvSpPr>
            <p:nvPr/>
          </p:nvSpPr>
          <p:spPr bwMode="auto">
            <a:xfrm flipV="1">
              <a:off x="768" y="5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4" name="Line 5"/>
            <p:cNvSpPr>
              <a:spLocks noChangeShapeType="1"/>
            </p:cNvSpPr>
            <p:nvPr/>
          </p:nvSpPr>
          <p:spPr bwMode="auto">
            <a:xfrm flipV="1">
              <a:off x="720" y="1344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5" name="Text Box 6"/>
            <p:cNvSpPr txBox="1">
              <a:spLocks noChangeArrowheads="1"/>
            </p:cNvSpPr>
            <p:nvPr/>
          </p:nvSpPr>
          <p:spPr bwMode="auto">
            <a:xfrm>
              <a:off x="590" y="126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0</a:t>
              </a:r>
              <a:endParaRPr lang="en-US" altLang="nl-BE" sz="1200"/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582" y="68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1</a:t>
              </a:r>
              <a:endParaRPr lang="en-US" altLang="nl-BE" sz="1200"/>
            </a:p>
          </p:txBody>
        </p:sp>
        <p:sp>
          <p:nvSpPr>
            <p:cNvPr id="57" name="Line 8"/>
            <p:cNvSpPr>
              <a:spLocks noChangeShapeType="1"/>
            </p:cNvSpPr>
            <p:nvPr/>
          </p:nvSpPr>
          <p:spPr bwMode="auto">
            <a:xfrm>
              <a:off x="750" y="7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2120" y="1335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200"/>
                <a:t>U</a:t>
              </a:r>
            </a:p>
          </p:txBody>
        </p:sp>
        <p:sp>
          <p:nvSpPr>
            <p:cNvPr id="59" name="Text Box 16"/>
            <p:cNvSpPr txBox="1">
              <a:spLocks noChangeArrowheads="1"/>
            </p:cNvSpPr>
            <p:nvPr/>
          </p:nvSpPr>
          <p:spPr bwMode="auto">
            <a:xfrm>
              <a:off x="1874" y="733"/>
              <a:ext cx="1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~</a:t>
              </a:r>
              <a:endParaRPr lang="en-GB" altLang="nl-BE" sz="1400" baseline="-25000"/>
            </a:p>
          </p:txBody>
        </p:sp>
        <p:sp>
          <p:nvSpPr>
            <p:cNvPr id="60" name="Line 17"/>
            <p:cNvSpPr>
              <a:spLocks noChangeShapeType="1"/>
            </p:cNvSpPr>
            <p:nvPr/>
          </p:nvSpPr>
          <p:spPr bwMode="auto">
            <a:xfrm>
              <a:off x="1140" y="77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1800" y="774"/>
              <a:ext cx="282" cy="5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 flipH="1">
              <a:off x="954" y="774"/>
              <a:ext cx="198" cy="5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3" name="Text Box 20"/>
            <p:cNvSpPr txBox="1">
              <a:spLocks noChangeArrowheads="1"/>
            </p:cNvSpPr>
            <p:nvPr/>
          </p:nvSpPr>
          <p:spPr bwMode="auto">
            <a:xfrm>
              <a:off x="1592" y="913"/>
              <a:ext cx="2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V</a:t>
              </a:r>
              <a:r>
                <a:rPr lang="en-GB" altLang="nl-BE" sz="1400" baseline="-25000"/>
                <a:t>1</a:t>
              </a:r>
            </a:p>
          </p:txBody>
        </p:sp>
        <p:sp>
          <p:nvSpPr>
            <p:cNvPr id="64" name="Text Box 21"/>
            <p:cNvSpPr txBox="1">
              <a:spLocks noChangeArrowheads="1"/>
            </p:cNvSpPr>
            <p:nvPr/>
          </p:nvSpPr>
          <p:spPr bwMode="auto">
            <a:xfrm>
              <a:off x="1868" y="805"/>
              <a:ext cx="2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V</a:t>
              </a:r>
              <a:r>
                <a:rPr lang="en-GB" altLang="nl-BE" sz="1400" baseline="-25000"/>
                <a:t>2</a:t>
              </a:r>
            </a:p>
          </p:txBody>
        </p:sp>
        <p:sp>
          <p:nvSpPr>
            <p:cNvPr id="65" name="Line 24"/>
            <p:cNvSpPr>
              <a:spLocks noChangeShapeType="1"/>
            </p:cNvSpPr>
            <p:nvPr/>
          </p:nvSpPr>
          <p:spPr bwMode="auto">
            <a:xfrm flipV="1">
              <a:off x="1212" y="768"/>
              <a:ext cx="22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6" name="Line 25"/>
            <p:cNvSpPr>
              <a:spLocks noChangeShapeType="1"/>
            </p:cNvSpPr>
            <p:nvPr/>
          </p:nvSpPr>
          <p:spPr bwMode="auto">
            <a:xfrm flipH="1" flipV="1">
              <a:off x="1548" y="768"/>
              <a:ext cx="156" cy="5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7" name="Text Box 26"/>
            <p:cNvSpPr txBox="1">
              <a:spLocks noChangeArrowheads="1"/>
            </p:cNvSpPr>
            <p:nvPr/>
          </p:nvSpPr>
          <p:spPr bwMode="auto">
            <a:xfrm>
              <a:off x="1598" y="841"/>
              <a:ext cx="1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~</a:t>
              </a:r>
              <a:endParaRPr lang="en-GB" altLang="nl-BE" sz="1400" baseline="-25000"/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>
              <a:off x="1152" y="780"/>
              <a:ext cx="0" cy="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9" name="Line 37"/>
            <p:cNvSpPr>
              <a:spLocks noChangeShapeType="1"/>
            </p:cNvSpPr>
            <p:nvPr/>
          </p:nvSpPr>
          <p:spPr bwMode="auto">
            <a:xfrm>
              <a:off x="1794" y="780"/>
              <a:ext cx="0" cy="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408048" y="5314550"/>
                <a:ext cx="3659528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⊑</m:t>
                          </m:r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𝑠𝑢𝑝𝑝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𝑐𝑜𝑟𝑒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048" y="5314550"/>
                <a:ext cx="3659528" cy="404983"/>
              </a:xfrm>
              <a:prstGeom prst="rect">
                <a:avLst/>
              </a:prstGeom>
              <a:blipFill rotWithShape="0">
                <a:blip r:embed="rId3"/>
                <a:stretch>
                  <a:fillRect t="-4545" r="-13500" b="-303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3505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lker.com/cliparts/1/u/d/Z/I/c/speech-bubbl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9" y="4295351"/>
            <a:ext cx="4886326" cy="232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06435" y="1665006"/>
            <a:ext cx="3922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operations: </a:t>
            </a:r>
            <a:r>
              <a:rPr lang="nl-BE" sz="2400" b="1" dirty="0" err="1" smtClean="0">
                <a:solidFill>
                  <a:schemeClr val="tx2"/>
                </a:solidFill>
              </a:rPr>
              <a:t>comparison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3126" y="1997434"/>
            <a:ext cx="194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gradual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inclusion</a:t>
            </a:r>
            <a:endParaRPr lang="nl-BE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www.trizma.com/wp-content/uploads/2013/04/Features-Comparison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11" y="1163695"/>
            <a:ext cx="2005064" cy="15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054523" y="2950116"/>
                <a:ext cx="3263201" cy="757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𝑑𝑒𝑔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𝑐𝑎𝑟𝑑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𝑐𝑎𝑟𝑑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523" y="2950116"/>
                <a:ext cx="3263201" cy="7574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84126" y="4761310"/>
                <a:ext cx="3180101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26" y="4761310"/>
                <a:ext cx="3180101" cy="4049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516709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06436" y="1665006"/>
            <a:ext cx="3922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operations: </a:t>
            </a:r>
            <a:r>
              <a:rPr lang="nl-BE" sz="2400" b="1" dirty="0" err="1" smtClean="0">
                <a:solidFill>
                  <a:schemeClr val="tx2"/>
                </a:solidFill>
              </a:rPr>
              <a:t>comparison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592" y="3000788"/>
            <a:ext cx="2425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standard </a:t>
            </a:r>
            <a:r>
              <a:rPr lang="nl-BE" sz="2400" b="1" dirty="0" err="1" smtClean="0">
                <a:solidFill>
                  <a:schemeClr val="tx2"/>
                </a:solidFill>
              </a:rPr>
              <a:t>equality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4564" y="1997434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equality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45660" y="3564332"/>
                <a:ext cx="4183774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660" y="3564332"/>
                <a:ext cx="4183774" cy="5068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87586" y="4438449"/>
            <a:ext cx="2253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gradual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equality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86169" y="5001993"/>
                <a:ext cx="4983031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𝑑𝑒𝑔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𝑑𝑒𝑔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⊆</m:t>
                              </m:r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𝑑𝑒𝑔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⊆</m:t>
                              </m:r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169" y="5001993"/>
                <a:ext cx="4983031" cy="506870"/>
              </a:xfrm>
              <a:prstGeom prst="rect">
                <a:avLst/>
              </a:prstGeom>
              <a:blipFill rotWithShape="0">
                <a:blip r:embed="rId3"/>
                <a:stretch>
                  <a:fillRect r="-171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http://www.trizma.com/wp-content/uploads/2013/04/Features-Comparison-300x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11" y="1163695"/>
            <a:ext cx="2005064" cy="15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500637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40103" y="1665006"/>
            <a:ext cx="385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operations: </a:t>
            </a:r>
            <a:r>
              <a:rPr lang="nl-BE" sz="2400" b="1" dirty="0" err="1" smtClean="0">
                <a:solidFill>
                  <a:schemeClr val="tx2"/>
                </a:solidFill>
              </a:rPr>
              <a:t>implication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9834" y="2483224"/>
            <a:ext cx="197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S-</a:t>
            </a:r>
            <a:r>
              <a:rPr lang="nl-BE" sz="2400" b="1" dirty="0" err="1" smtClean="0">
                <a:solidFill>
                  <a:schemeClr val="tx2"/>
                </a:solidFill>
              </a:rPr>
              <a:t>implications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17492" y="3069351"/>
                <a:ext cx="27399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492" y="3069351"/>
                <a:ext cx="2739917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http://www.clker.com/cliparts/1/u/d/Z/I/c/speech-bubbl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49" y="2654461"/>
            <a:ext cx="3460751" cy="232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04186" y="3181032"/>
                <a:ext cx="2556854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186" y="3181032"/>
                <a:ext cx="2556854" cy="404983"/>
              </a:xfrm>
              <a:prstGeom prst="rect">
                <a:avLst/>
              </a:prstGeom>
              <a:blipFill rotWithShape="0"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139834" y="4381363"/>
            <a:ext cx="11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examples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9834" y="4981449"/>
            <a:ext cx="1534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Kleene-Dienes</a:t>
            </a:r>
            <a:endParaRPr lang="nl-BE" dirty="0" smtClean="0"/>
          </a:p>
          <a:p>
            <a:r>
              <a:rPr lang="nl-BE" dirty="0" err="1" smtClean="0"/>
              <a:t>Lukasiewics</a:t>
            </a:r>
            <a:endParaRPr lang="nl-BE" dirty="0" smtClean="0"/>
          </a:p>
          <a:p>
            <a:r>
              <a:rPr lang="nl-BE" dirty="0" err="1" smtClean="0"/>
              <a:t>Reichenbach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67823" y="4981449"/>
                <a:ext cx="342972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nl-B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𝐿𝑢𝑆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l-B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𝑅𝑏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𝑝𝑞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823" y="4981449"/>
                <a:ext cx="3429721" cy="923330"/>
              </a:xfrm>
              <a:prstGeom prst="rect">
                <a:avLst/>
              </a:prstGeom>
              <a:blipFill rotWithShape="0">
                <a:blip r:embed="rId5"/>
                <a:stretch>
                  <a:fillRect b="-328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072283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87762" y="1437870"/>
            <a:ext cx="385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operations: </a:t>
            </a:r>
            <a:r>
              <a:rPr lang="nl-BE" sz="2400" b="1" dirty="0" err="1" smtClean="0">
                <a:solidFill>
                  <a:schemeClr val="tx2"/>
                </a:solidFill>
              </a:rPr>
              <a:t>implication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9834" y="3373682"/>
            <a:ext cx="200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R-</a:t>
            </a:r>
            <a:r>
              <a:rPr lang="nl-BE" sz="2400" b="1" dirty="0" err="1" smtClean="0">
                <a:solidFill>
                  <a:schemeClr val="tx2"/>
                </a:solidFill>
              </a:rPr>
              <a:t>implications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40555" y="3742218"/>
                <a:ext cx="3062890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m:rPr>
                                    <m:nor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</a:rPr>
                                  <m:t>iff</m:t>
                                </m:r>
                                <m:r>
                                  <m:rPr>
                                    <m:brk m:alnAt="7"/>
                                  </m:r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  <m:m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nor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555" y="3742218"/>
                <a:ext cx="3062890" cy="7101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07031" y="2413354"/>
                <a:ext cx="5602368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d>
                            <m:dPr>
                              <m:ctrlP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031" y="2413354"/>
                <a:ext cx="5602368" cy="5068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139834" y="4455217"/>
            <a:ext cx="11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examples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0154" y="484081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Gödel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58727" y="4608674"/>
                <a:ext cx="3857466" cy="1945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𝐺𝑜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B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iff</m:t>
                                </m:r>
                                <m:r>
                                  <m:rPr>
                                    <m:brk m:alnAt="7"/>
                                  </m:rPr>
                                  <a:rPr lang="nl-BE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  <m:m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B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𝐿𝑢𝑅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B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iff</m:t>
                                </m:r>
                                <m:r>
                                  <m:rPr>
                                    <m:brk m:alnAt="7"/>
                                  </m:rPr>
                                  <a:rPr lang="nl-BE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  <m:m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B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𝐺𝑔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B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iff</m:t>
                                </m:r>
                                <m:r>
                                  <m:rPr>
                                    <m:brk m:alnAt="7"/>
                                  </m:rPr>
                                  <a:rPr lang="nl-BE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  <m:m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27" y="4608674"/>
                <a:ext cx="3857466" cy="19459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139834" y="2005148"/>
            <a:ext cx="1637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residuation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89181" y="2885918"/>
                <a:ext cx="2126416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181" y="2885918"/>
                <a:ext cx="2126416" cy="404983"/>
              </a:xfrm>
              <a:prstGeom prst="rect">
                <a:avLst/>
              </a:prstGeom>
              <a:blipFill rotWithShape="0"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976801" y="2881938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so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5090" y="5396966"/>
            <a:ext cx="127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Lukasiewics</a:t>
            </a:r>
            <a:endParaRPr lang="nl-BE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155090" y="595312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Goguen</a:t>
            </a:r>
            <a:endParaRPr lang="nl-BE" dirty="0"/>
          </a:p>
        </p:txBody>
      </p:sp>
      <p:pic>
        <p:nvPicPr>
          <p:cNvPr id="25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36366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10400" y="1437870"/>
            <a:ext cx="3810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operations: </a:t>
            </a:r>
            <a:r>
              <a:rPr lang="nl-BE" sz="2400" b="1" dirty="0" err="1" smtClean="0">
                <a:solidFill>
                  <a:schemeClr val="tx2"/>
                </a:solidFill>
              </a:rPr>
              <a:t>quantifiers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4770" y="3319780"/>
            <a:ext cx="11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examples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7470" y="3719890"/>
            <a:ext cx="547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around</a:t>
            </a:r>
            <a:r>
              <a:rPr lang="nl-BE" dirty="0" smtClean="0"/>
              <a:t> 20, at </a:t>
            </a:r>
            <a:r>
              <a:rPr lang="nl-BE" dirty="0" err="1" smtClean="0"/>
              <a:t>least</a:t>
            </a:r>
            <a:r>
              <a:rPr lang="nl-BE" dirty="0" smtClean="0"/>
              <a:t> 12, </a:t>
            </a:r>
            <a:r>
              <a:rPr lang="nl-BE" dirty="0" err="1" smtClean="0"/>
              <a:t>all</a:t>
            </a:r>
            <a:r>
              <a:rPr lang="nl-BE" dirty="0" smtClean="0"/>
              <a:t>, at </a:t>
            </a:r>
            <a:r>
              <a:rPr lang="nl-BE" dirty="0" err="1" smtClean="0"/>
              <a:t>least</a:t>
            </a:r>
            <a:r>
              <a:rPr lang="nl-BE" dirty="0" smtClean="0"/>
              <a:t> 1, </a:t>
            </a:r>
            <a:r>
              <a:rPr lang="nl-BE" dirty="0" err="1" smtClean="0"/>
              <a:t>much</a:t>
            </a:r>
            <a:r>
              <a:rPr lang="nl-BE" dirty="0" smtClean="0"/>
              <a:t> more </a:t>
            </a:r>
            <a:r>
              <a:rPr lang="nl-BE" dirty="0" err="1" smtClean="0"/>
              <a:t>than</a:t>
            </a:r>
            <a:r>
              <a:rPr lang="nl-BE" dirty="0" smtClean="0"/>
              <a:t>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1011" y="2221508"/>
            <a:ext cx="2742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absolute </a:t>
            </a:r>
            <a:r>
              <a:rPr lang="nl-BE" sz="2400" b="1" dirty="0" err="1" smtClean="0">
                <a:solidFill>
                  <a:schemeClr val="tx2"/>
                </a:solidFill>
              </a:rPr>
              <a:t>quantifiers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10400" y="2764424"/>
                <a:ext cx="1750223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400" y="2764424"/>
                <a:ext cx="1750223" cy="393121"/>
              </a:xfrm>
              <a:prstGeom prst="rect">
                <a:avLst/>
              </a:prstGeom>
              <a:blipFill rotWithShape="0">
                <a:blip r:embed="rId2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541288" y="2753812"/>
            <a:ext cx="409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or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99600" y="2764424"/>
                <a:ext cx="1750223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IR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600" y="2764424"/>
                <a:ext cx="1750223" cy="393121"/>
              </a:xfrm>
              <a:prstGeom prst="rect">
                <a:avLst/>
              </a:prstGeom>
              <a:blipFill rotWithShape="0">
                <a:blip r:embed="rId3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134770" y="5601800"/>
            <a:ext cx="11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examples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7470" y="6001910"/>
            <a:ext cx="318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most, a few,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average</a:t>
            </a:r>
            <a:r>
              <a:rPr lang="nl-BE" dirty="0" smtClean="0"/>
              <a:t> </a:t>
            </a:r>
            <a:r>
              <a:rPr lang="nl-BE" dirty="0" err="1" smtClean="0"/>
              <a:t>number</a:t>
            </a:r>
            <a:endParaRPr lang="nl-BE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101011" y="4503528"/>
            <a:ext cx="260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relative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quantifiers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06340" y="5066610"/>
                <a:ext cx="1952650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340" y="5066610"/>
                <a:ext cx="1952650" cy="393121"/>
              </a:xfrm>
              <a:prstGeom prst="rect">
                <a:avLst/>
              </a:prstGeom>
              <a:blipFill rotWithShape="0"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520062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err="1" smtClean="0"/>
              <a:t>Preliminaries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smtClean="0"/>
              <a:t>Information systems</a:t>
            </a:r>
            <a:endParaRPr lang="nl-BE" sz="1400" dirty="0"/>
          </a:p>
        </p:txBody>
      </p:sp>
      <p:grpSp>
        <p:nvGrpSpPr>
          <p:cNvPr id="36" name="Group 52"/>
          <p:cNvGrpSpPr>
            <a:grpSpLocks/>
          </p:cNvGrpSpPr>
          <p:nvPr/>
        </p:nvGrpSpPr>
        <p:grpSpPr bwMode="auto">
          <a:xfrm>
            <a:off x="100805" y="1376699"/>
            <a:ext cx="8942390" cy="3454400"/>
            <a:chOff x="74" y="811"/>
            <a:chExt cx="5633" cy="2176"/>
          </a:xfrm>
        </p:grpSpPr>
        <p:sp>
          <p:nvSpPr>
            <p:cNvPr id="37" name="Rectangle 53"/>
            <p:cNvSpPr>
              <a:spLocks noChangeArrowheads="1"/>
            </p:cNvSpPr>
            <p:nvPr/>
          </p:nvSpPr>
          <p:spPr bwMode="auto">
            <a:xfrm>
              <a:off x="74" y="811"/>
              <a:ext cx="5633" cy="217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 anchorCtr="1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38" name="AutoShape 54"/>
            <p:cNvSpPr>
              <a:spLocks noChangeArrowheads="1"/>
            </p:cNvSpPr>
            <p:nvPr/>
          </p:nvSpPr>
          <p:spPr bwMode="auto">
            <a:xfrm>
              <a:off x="594" y="965"/>
              <a:ext cx="318" cy="454"/>
            </a:xfrm>
            <a:prstGeom prst="can">
              <a:avLst>
                <a:gd name="adj" fmla="val 35692"/>
              </a:avLst>
            </a:prstGeom>
            <a:solidFill>
              <a:srgbClr val="BE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55"/>
            <p:cNvSpPr>
              <a:spLocks noChangeArrowheads="1"/>
            </p:cNvSpPr>
            <p:nvPr/>
          </p:nvSpPr>
          <p:spPr bwMode="auto">
            <a:xfrm>
              <a:off x="381" y="1136"/>
              <a:ext cx="318" cy="454"/>
            </a:xfrm>
            <a:prstGeom prst="can">
              <a:avLst>
                <a:gd name="adj" fmla="val 35692"/>
              </a:avLst>
            </a:prstGeom>
            <a:solidFill>
              <a:srgbClr val="BE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56"/>
            <p:cNvSpPr>
              <a:spLocks noChangeArrowheads="1"/>
            </p:cNvSpPr>
            <p:nvPr/>
          </p:nvSpPr>
          <p:spPr bwMode="auto">
            <a:xfrm>
              <a:off x="179" y="1357"/>
              <a:ext cx="318" cy="454"/>
            </a:xfrm>
            <a:prstGeom prst="can">
              <a:avLst>
                <a:gd name="adj" fmla="val 35692"/>
              </a:avLst>
            </a:prstGeom>
            <a:solidFill>
              <a:srgbClr val="BE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57"/>
            <p:cNvSpPr txBox="1">
              <a:spLocks noChangeArrowheads="1"/>
            </p:cNvSpPr>
            <p:nvPr/>
          </p:nvSpPr>
          <p:spPr bwMode="auto">
            <a:xfrm>
              <a:off x="234" y="2219"/>
              <a:ext cx="9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data sources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Line 58"/>
            <p:cNvSpPr>
              <a:spLocks noChangeShapeType="1"/>
            </p:cNvSpPr>
            <p:nvPr/>
          </p:nvSpPr>
          <p:spPr bwMode="auto">
            <a:xfrm flipV="1">
              <a:off x="4376" y="1288"/>
              <a:ext cx="344" cy="232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849" y="1422"/>
              <a:ext cx="330" cy="376"/>
            </a:xfrm>
            <a:prstGeom prst="rect">
              <a:avLst/>
            </a:prstGeom>
            <a:solidFill>
              <a:srgbClr val="BE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60"/>
            <p:cNvSpPr txBox="1">
              <a:spLocks noChangeArrowheads="1"/>
            </p:cNvSpPr>
            <p:nvPr/>
          </p:nvSpPr>
          <p:spPr bwMode="auto">
            <a:xfrm>
              <a:off x="1214" y="855"/>
              <a:ext cx="9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996633"/>
                  </a:solidFill>
                  <a:latin typeface="Arial" charset="0"/>
                </a:rPr>
                <a:t>back flushing</a:t>
              </a:r>
              <a:endParaRPr lang="nl-NL" sz="1800" b="0" dirty="0">
                <a:solidFill>
                  <a:srgbClr val="996633"/>
                </a:solidFill>
                <a:latin typeface="Arial" charset="0"/>
              </a:endParaRPr>
            </a:p>
          </p:txBody>
        </p:sp>
        <p:sp>
          <p:nvSpPr>
            <p:cNvPr id="45" name="Text Box 61"/>
            <p:cNvSpPr txBox="1">
              <a:spLocks noChangeArrowheads="1"/>
            </p:cNvSpPr>
            <p:nvPr/>
          </p:nvSpPr>
          <p:spPr bwMode="auto">
            <a:xfrm>
              <a:off x="798" y="1333"/>
              <a:ext cx="43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</a:t>
              </a:r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649" y="1558"/>
              <a:ext cx="330" cy="376"/>
            </a:xfrm>
            <a:prstGeom prst="rect">
              <a:avLst/>
            </a:prstGeom>
            <a:solidFill>
              <a:srgbClr val="BE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63"/>
            <p:cNvSpPr txBox="1">
              <a:spLocks noChangeArrowheads="1"/>
            </p:cNvSpPr>
            <p:nvPr/>
          </p:nvSpPr>
          <p:spPr bwMode="auto">
            <a:xfrm>
              <a:off x="598" y="1469"/>
              <a:ext cx="43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</a:t>
              </a:r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441" y="1790"/>
              <a:ext cx="330" cy="376"/>
            </a:xfrm>
            <a:prstGeom prst="rect">
              <a:avLst/>
            </a:prstGeom>
            <a:solidFill>
              <a:srgbClr val="BE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65"/>
            <p:cNvSpPr txBox="1">
              <a:spLocks noChangeArrowheads="1"/>
            </p:cNvSpPr>
            <p:nvPr/>
          </p:nvSpPr>
          <p:spPr bwMode="auto">
            <a:xfrm>
              <a:off x="390" y="1701"/>
              <a:ext cx="43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</a:t>
              </a:r>
            </a:p>
          </p:txBody>
        </p:sp>
        <p:sp>
          <p:nvSpPr>
            <p:cNvPr id="50" name="Rectangle 66"/>
            <p:cNvSpPr>
              <a:spLocks noChangeArrowheads="1"/>
            </p:cNvSpPr>
            <p:nvPr/>
          </p:nvSpPr>
          <p:spPr bwMode="auto">
            <a:xfrm>
              <a:off x="1320" y="1345"/>
              <a:ext cx="1881" cy="98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67"/>
            <p:cNvSpPr>
              <a:spLocks noChangeShapeType="1"/>
            </p:cNvSpPr>
            <p:nvPr/>
          </p:nvSpPr>
          <p:spPr bwMode="auto">
            <a:xfrm>
              <a:off x="1240" y="1768"/>
              <a:ext cx="632" cy="0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2" name="Text Box 68"/>
            <p:cNvSpPr txBox="1">
              <a:spLocks noChangeArrowheads="1"/>
            </p:cNvSpPr>
            <p:nvPr/>
          </p:nvSpPr>
          <p:spPr bwMode="auto">
            <a:xfrm>
              <a:off x="1290" y="1492"/>
              <a:ext cx="5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996633"/>
                  </a:solidFill>
                  <a:latin typeface="Arial" charset="0"/>
                </a:rPr>
                <a:t>extract</a:t>
              </a:r>
              <a:endParaRPr lang="nl-NL" sz="1800" b="0" dirty="0">
                <a:solidFill>
                  <a:srgbClr val="996633"/>
                </a:solidFill>
                <a:latin typeface="Arial" charset="0"/>
              </a:endParaRPr>
            </a:p>
          </p:txBody>
        </p:sp>
        <p:sp>
          <p:nvSpPr>
            <p:cNvPr id="53" name="Line 69"/>
            <p:cNvSpPr>
              <a:spLocks noChangeShapeType="1"/>
            </p:cNvSpPr>
            <p:nvPr/>
          </p:nvSpPr>
          <p:spPr bwMode="auto">
            <a:xfrm>
              <a:off x="2720" y="1784"/>
              <a:ext cx="672" cy="0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54" name="Rectangle 70"/>
            <p:cNvSpPr>
              <a:spLocks noChangeArrowheads="1"/>
            </p:cNvSpPr>
            <p:nvPr/>
          </p:nvSpPr>
          <p:spPr bwMode="auto">
            <a:xfrm>
              <a:off x="1921" y="1574"/>
              <a:ext cx="754" cy="376"/>
            </a:xfrm>
            <a:prstGeom prst="rect">
              <a:avLst/>
            </a:prstGeom>
            <a:solidFill>
              <a:srgbClr val="BE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71"/>
            <p:cNvSpPr txBox="1">
              <a:spLocks noChangeArrowheads="1"/>
            </p:cNvSpPr>
            <p:nvPr/>
          </p:nvSpPr>
          <p:spPr bwMode="auto">
            <a:xfrm>
              <a:off x="2080" y="1548"/>
              <a:ext cx="43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data</a:t>
              </a:r>
              <a:endParaRPr lang="nl-BE" sz="1800" b="0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nl-BE" sz="1800" b="0" dirty="0">
                  <a:solidFill>
                    <a:srgbClr val="000000"/>
                  </a:solidFill>
                  <a:latin typeface="Arial" charset="0"/>
                </a:rPr>
                <a:t>audit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Text Box 72"/>
            <p:cNvSpPr txBox="1">
              <a:spLocks noChangeArrowheads="1"/>
            </p:cNvSpPr>
            <p:nvPr/>
          </p:nvSpPr>
          <p:spPr bwMode="auto">
            <a:xfrm>
              <a:off x="1934" y="1924"/>
              <a:ext cx="7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err="1" smtClean="0">
                  <a:solidFill>
                    <a:srgbClr val="996633"/>
                  </a:solidFill>
                  <a:latin typeface="Arial" charset="0"/>
                </a:rPr>
                <a:t>transform</a:t>
              </a:r>
              <a:endParaRPr lang="nl-NL" sz="1800" b="0" dirty="0">
                <a:solidFill>
                  <a:srgbClr val="996633"/>
                </a:solidFill>
                <a:latin typeface="Arial" charset="0"/>
              </a:endParaRPr>
            </a:p>
          </p:txBody>
        </p:sp>
        <p:sp>
          <p:nvSpPr>
            <p:cNvPr id="57" name="Text Box 73"/>
            <p:cNvSpPr txBox="1">
              <a:spLocks noChangeArrowheads="1"/>
            </p:cNvSpPr>
            <p:nvPr/>
          </p:nvSpPr>
          <p:spPr bwMode="auto">
            <a:xfrm>
              <a:off x="2768" y="1508"/>
              <a:ext cx="3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996633"/>
                  </a:solidFill>
                  <a:latin typeface="Arial" charset="0"/>
                </a:rPr>
                <a:t>load</a:t>
              </a:r>
              <a:endParaRPr lang="nl-NL" sz="1800" b="0" dirty="0">
                <a:solidFill>
                  <a:srgbClr val="996633"/>
                </a:solidFill>
                <a:latin typeface="Arial" charset="0"/>
              </a:endParaRPr>
            </a:p>
          </p:txBody>
        </p:sp>
        <p:sp>
          <p:nvSpPr>
            <p:cNvPr id="58" name="Text Box 74"/>
            <p:cNvSpPr txBox="1">
              <a:spLocks noChangeArrowheads="1"/>
            </p:cNvSpPr>
            <p:nvPr/>
          </p:nvSpPr>
          <p:spPr bwMode="auto">
            <a:xfrm>
              <a:off x="1274" y="2291"/>
              <a:ext cx="9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ETL </a:t>
              </a:r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process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Freeform 75"/>
            <p:cNvSpPr>
              <a:spLocks/>
            </p:cNvSpPr>
            <p:nvPr/>
          </p:nvSpPr>
          <p:spPr bwMode="auto">
            <a:xfrm>
              <a:off x="1152" y="1044"/>
              <a:ext cx="1152" cy="492"/>
            </a:xfrm>
            <a:custGeom>
              <a:avLst/>
              <a:gdLst>
                <a:gd name="T0" fmla="*/ 1152 w 1152"/>
                <a:gd name="T1" fmla="*/ 492 h 492"/>
                <a:gd name="T2" fmla="*/ 640 w 1152"/>
                <a:gd name="T3" fmla="*/ 44 h 492"/>
                <a:gd name="T4" fmla="*/ 0 w 1152"/>
                <a:gd name="T5" fmla="*/ 228 h 492"/>
                <a:gd name="T6" fmla="*/ 0 60000 65536"/>
                <a:gd name="T7" fmla="*/ 0 60000 65536"/>
                <a:gd name="T8" fmla="*/ 0 60000 65536"/>
                <a:gd name="T9" fmla="*/ 0 w 1152"/>
                <a:gd name="T10" fmla="*/ 0 h 492"/>
                <a:gd name="T11" fmla="*/ 1152 w 1152"/>
                <a:gd name="T12" fmla="*/ 492 h 4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492">
                  <a:moveTo>
                    <a:pt x="1152" y="492"/>
                  </a:moveTo>
                  <a:cubicBezTo>
                    <a:pt x="992" y="290"/>
                    <a:pt x="832" y="88"/>
                    <a:pt x="640" y="44"/>
                  </a:cubicBezTo>
                  <a:cubicBezTo>
                    <a:pt x="448" y="0"/>
                    <a:pt x="107" y="197"/>
                    <a:pt x="0" y="228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60" name="Text Box 76"/>
            <p:cNvSpPr txBox="1">
              <a:spLocks noChangeArrowheads="1"/>
            </p:cNvSpPr>
            <p:nvPr/>
          </p:nvSpPr>
          <p:spPr bwMode="auto">
            <a:xfrm>
              <a:off x="3330" y="2251"/>
              <a:ext cx="115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data warehouse</a:t>
              </a:r>
              <a:b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</a:br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&amp; data </a:t>
              </a:r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marts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AutoShape 77"/>
            <p:cNvSpPr>
              <a:spLocks noChangeArrowheads="1"/>
            </p:cNvSpPr>
            <p:nvPr/>
          </p:nvSpPr>
          <p:spPr bwMode="auto">
            <a:xfrm>
              <a:off x="3424" y="1896"/>
              <a:ext cx="894" cy="374"/>
            </a:xfrm>
            <a:prstGeom prst="can">
              <a:avLst>
                <a:gd name="adj" fmla="val 50000"/>
              </a:avLst>
            </a:prstGeom>
            <a:solidFill>
              <a:srgbClr val="ECE0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78"/>
            <p:cNvSpPr txBox="1">
              <a:spLocks noChangeArrowheads="1"/>
            </p:cNvSpPr>
            <p:nvPr/>
          </p:nvSpPr>
          <p:spPr bwMode="auto">
            <a:xfrm>
              <a:off x="3470" y="2039"/>
              <a:ext cx="7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meta data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AutoShape 79"/>
            <p:cNvSpPr>
              <a:spLocks noChangeArrowheads="1"/>
            </p:cNvSpPr>
            <p:nvPr/>
          </p:nvSpPr>
          <p:spPr bwMode="auto">
            <a:xfrm>
              <a:off x="3424" y="1248"/>
              <a:ext cx="894" cy="838"/>
            </a:xfrm>
            <a:prstGeom prst="can">
              <a:avLst>
                <a:gd name="adj" fmla="val 25000"/>
              </a:avLst>
            </a:prstGeom>
            <a:solidFill>
              <a:srgbClr val="BE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80"/>
            <p:cNvSpPr txBox="1">
              <a:spLocks noChangeArrowheads="1"/>
            </p:cNvSpPr>
            <p:nvPr/>
          </p:nvSpPr>
          <p:spPr bwMode="auto">
            <a:xfrm>
              <a:off x="3421" y="1463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>
                  <a:solidFill>
                    <a:srgbClr val="000000"/>
                  </a:solidFill>
                  <a:latin typeface="Arial" charset="0"/>
                </a:rPr>
                <a:t>data</a:t>
              </a:r>
              <a:endParaRPr lang="nl-NL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Text Box 81"/>
            <p:cNvSpPr txBox="1">
              <a:spLocks noChangeArrowheads="1"/>
            </p:cNvSpPr>
            <p:nvPr/>
          </p:nvSpPr>
          <p:spPr bwMode="auto">
            <a:xfrm>
              <a:off x="3418" y="1650"/>
              <a:ext cx="73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nl-BE" sz="1600" b="0" dirty="0">
                  <a:solidFill>
                    <a:srgbClr val="000000"/>
                  </a:solidFill>
                  <a:latin typeface="Arial" charset="0"/>
                </a:rPr>
                <a:t> detail</a:t>
              </a:r>
            </a:p>
            <a:p>
              <a:pPr>
                <a:buFontTx/>
                <a:buChar char="•"/>
              </a:pPr>
              <a:r>
                <a:rPr lang="nl-BE" sz="1600" b="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nl-BE" sz="1600" b="0" dirty="0" smtClean="0">
                  <a:solidFill>
                    <a:srgbClr val="000000"/>
                  </a:solidFill>
                  <a:latin typeface="Arial" charset="0"/>
                </a:rPr>
                <a:t>summary</a:t>
              </a:r>
              <a:endParaRPr lang="nl-NL" sz="16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 flipV="1">
              <a:off x="4432" y="1568"/>
              <a:ext cx="312" cy="104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>
              <a:off x="4384" y="1960"/>
              <a:ext cx="352" cy="312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68" name="Rectangle 84"/>
            <p:cNvSpPr>
              <a:spLocks noChangeArrowheads="1"/>
            </p:cNvSpPr>
            <p:nvPr/>
          </p:nvSpPr>
          <p:spPr bwMode="auto">
            <a:xfrm>
              <a:off x="4736" y="1145"/>
              <a:ext cx="873" cy="128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85"/>
            <p:cNvSpPr txBox="1">
              <a:spLocks noChangeArrowheads="1"/>
            </p:cNvSpPr>
            <p:nvPr/>
          </p:nvSpPr>
          <p:spPr bwMode="auto">
            <a:xfrm>
              <a:off x="4837" y="1764"/>
              <a:ext cx="69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decision</a:t>
              </a:r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</a:p>
            <a:p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support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Text Box 86"/>
            <p:cNvSpPr txBox="1">
              <a:spLocks noChangeArrowheads="1"/>
            </p:cNvSpPr>
            <p:nvPr/>
          </p:nvSpPr>
          <p:spPr bwMode="auto">
            <a:xfrm>
              <a:off x="4736" y="2126"/>
              <a:ext cx="8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data </a:t>
              </a:r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mining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Text Box 87"/>
            <p:cNvSpPr txBox="1">
              <a:spLocks noChangeArrowheads="1"/>
            </p:cNvSpPr>
            <p:nvPr/>
          </p:nvSpPr>
          <p:spPr bwMode="auto">
            <a:xfrm>
              <a:off x="4822" y="1530"/>
              <a:ext cx="6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err="1" smtClean="0">
                  <a:solidFill>
                    <a:srgbClr val="000000"/>
                  </a:solidFill>
                  <a:latin typeface="Arial" charset="0"/>
                </a:rPr>
                <a:t>statistics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>
              <a:off x="4739" y="1763"/>
              <a:ext cx="8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>
              <a:off x="4737" y="2170"/>
              <a:ext cx="8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4" name="Line 90"/>
            <p:cNvSpPr>
              <a:spLocks noChangeShapeType="1"/>
            </p:cNvSpPr>
            <p:nvPr/>
          </p:nvSpPr>
          <p:spPr bwMode="auto">
            <a:xfrm>
              <a:off x="944" y="2752"/>
              <a:ext cx="3608" cy="0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5" name="Freeform 91"/>
            <p:cNvSpPr>
              <a:spLocks/>
            </p:cNvSpPr>
            <p:nvPr/>
          </p:nvSpPr>
          <p:spPr bwMode="auto">
            <a:xfrm>
              <a:off x="4536" y="2352"/>
              <a:ext cx="640" cy="400"/>
            </a:xfrm>
            <a:custGeom>
              <a:avLst/>
              <a:gdLst>
                <a:gd name="T0" fmla="*/ 640 w 640"/>
                <a:gd name="T1" fmla="*/ 0 h 400"/>
                <a:gd name="T2" fmla="*/ 528 w 640"/>
                <a:gd name="T3" fmla="*/ 304 h 400"/>
                <a:gd name="T4" fmla="*/ 0 w 640"/>
                <a:gd name="T5" fmla="*/ 400 h 400"/>
                <a:gd name="T6" fmla="*/ 0 60000 65536"/>
                <a:gd name="T7" fmla="*/ 0 60000 65536"/>
                <a:gd name="T8" fmla="*/ 0 60000 65536"/>
                <a:gd name="T9" fmla="*/ 0 w 640"/>
                <a:gd name="T10" fmla="*/ 0 h 400"/>
                <a:gd name="T11" fmla="*/ 640 w 640"/>
                <a:gd name="T12" fmla="*/ 400 h 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0" h="400">
                  <a:moveTo>
                    <a:pt x="640" y="0"/>
                  </a:moveTo>
                  <a:cubicBezTo>
                    <a:pt x="637" y="118"/>
                    <a:pt x="634" y="237"/>
                    <a:pt x="528" y="304"/>
                  </a:cubicBezTo>
                  <a:cubicBezTo>
                    <a:pt x="422" y="371"/>
                    <a:pt x="211" y="385"/>
                    <a:pt x="0" y="400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6" name="Freeform 92"/>
            <p:cNvSpPr>
              <a:spLocks/>
            </p:cNvSpPr>
            <p:nvPr/>
          </p:nvSpPr>
          <p:spPr bwMode="auto">
            <a:xfrm>
              <a:off x="2279" y="2144"/>
              <a:ext cx="633" cy="608"/>
            </a:xfrm>
            <a:custGeom>
              <a:avLst/>
              <a:gdLst>
                <a:gd name="T0" fmla="*/ 633 w 633"/>
                <a:gd name="T1" fmla="*/ 608 h 608"/>
                <a:gd name="T2" fmla="*/ 249 w 633"/>
                <a:gd name="T3" fmla="*/ 464 h 608"/>
                <a:gd name="T4" fmla="*/ 41 w 633"/>
                <a:gd name="T5" fmla="*/ 240 h 608"/>
                <a:gd name="T6" fmla="*/ 1 w 633"/>
                <a:gd name="T7" fmla="*/ 0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3"/>
                <a:gd name="T13" fmla="*/ 0 h 608"/>
                <a:gd name="T14" fmla="*/ 633 w 633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3" h="608">
                  <a:moveTo>
                    <a:pt x="633" y="608"/>
                  </a:moveTo>
                  <a:cubicBezTo>
                    <a:pt x="490" y="566"/>
                    <a:pt x="348" y="525"/>
                    <a:pt x="249" y="464"/>
                  </a:cubicBezTo>
                  <a:cubicBezTo>
                    <a:pt x="150" y="403"/>
                    <a:pt x="82" y="317"/>
                    <a:pt x="41" y="240"/>
                  </a:cubicBezTo>
                  <a:cubicBezTo>
                    <a:pt x="0" y="163"/>
                    <a:pt x="0" y="81"/>
                    <a:pt x="1" y="0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7" name="Freeform 93"/>
            <p:cNvSpPr>
              <a:spLocks/>
            </p:cNvSpPr>
            <p:nvPr/>
          </p:nvSpPr>
          <p:spPr bwMode="auto">
            <a:xfrm>
              <a:off x="616" y="2432"/>
              <a:ext cx="344" cy="320"/>
            </a:xfrm>
            <a:custGeom>
              <a:avLst/>
              <a:gdLst>
                <a:gd name="T0" fmla="*/ 344 w 344"/>
                <a:gd name="T1" fmla="*/ 320 h 320"/>
                <a:gd name="T2" fmla="*/ 56 w 344"/>
                <a:gd name="T3" fmla="*/ 208 h 320"/>
                <a:gd name="T4" fmla="*/ 8 w 344"/>
                <a:gd name="T5" fmla="*/ 0 h 320"/>
                <a:gd name="T6" fmla="*/ 0 60000 65536"/>
                <a:gd name="T7" fmla="*/ 0 60000 65536"/>
                <a:gd name="T8" fmla="*/ 0 60000 65536"/>
                <a:gd name="T9" fmla="*/ 0 w 344"/>
                <a:gd name="T10" fmla="*/ 0 h 320"/>
                <a:gd name="T11" fmla="*/ 344 w 344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320">
                  <a:moveTo>
                    <a:pt x="344" y="320"/>
                  </a:moveTo>
                  <a:cubicBezTo>
                    <a:pt x="228" y="290"/>
                    <a:pt x="112" y="261"/>
                    <a:pt x="56" y="208"/>
                  </a:cubicBezTo>
                  <a:cubicBezTo>
                    <a:pt x="0" y="155"/>
                    <a:pt x="4" y="77"/>
                    <a:pt x="8" y="0"/>
                  </a:cubicBezTo>
                </a:path>
              </a:pathLst>
            </a:custGeom>
            <a:noFill/>
            <a:ln w="5715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8" name="Text Box 94"/>
            <p:cNvSpPr txBox="1">
              <a:spLocks noChangeArrowheads="1"/>
            </p:cNvSpPr>
            <p:nvPr/>
          </p:nvSpPr>
          <p:spPr bwMode="auto">
            <a:xfrm>
              <a:off x="2470" y="2740"/>
              <a:ext cx="7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800" b="0" dirty="0" smtClean="0">
                  <a:solidFill>
                    <a:srgbClr val="996633"/>
                  </a:solidFill>
                  <a:latin typeface="Arial" charset="0"/>
                </a:rPr>
                <a:t>new </a:t>
              </a:r>
              <a:r>
                <a:rPr lang="nl-NL" sz="1800" b="0" dirty="0">
                  <a:solidFill>
                    <a:srgbClr val="996633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79" name="Text Box 95"/>
            <p:cNvSpPr txBox="1">
              <a:spLocks noChangeArrowheads="1"/>
            </p:cNvSpPr>
            <p:nvPr/>
          </p:nvSpPr>
          <p:spPr bwMode="auto">
            <a:xfrm>
              <a:off x="4757" y="1128"/>
              <a:ext cx="84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business </a:t>
              </a:r>
            </a:p>
            <a:p>
              <a:pPr algn="ctr"/>
              <a:r>
                <a:rPr lang="nl-BE" sz="1800" b="0" dirty="0" smtClean="0">
                  <a:solidFill>
                    <a:srgbClr val="000000"/>
                  </a:solidFill>
                  <a:latin typeface="Arial" charset="0"/>
                </a:rPr>
                <a:t>intelligence</a:t>
              </a:r>
              <a:endParaRPr lang="nl-NL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>
              <a:off x="4729" y="1536"/>
              <a:ext cx="8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81" name="Line 97"/>
            <p:cNvSpPr>
              <a:spLocks noChangeShapeType="1"/>
            </p:cNvSpPr>
            <p:nvPr/>
          </p:nvSpPr>
          <p:spPr bwMode="auto">
            <a:xfrm>
              <a:off x="4424" y="1816"/>
              <a:ext cx="296" cy="176"/>
            </a:xfrm>
            <a:prstGeom prst="line">
              <a:avLst/>
            </a:prstGeom>
            <a:noFill/>
            <a:ln w="76200">
              <a:solidFill>
                <a:srgbClr val="9966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3619501" y="5343301"/>
            <a:ext cx="12700" cy="5207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896300" y="5901402"/>
            <a:ext cx="35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rgbClr val="FF0000"/>
                </a:solidFill>
              </a:rPr>
              <a:t>information </a:t>
            </a:r>
            <a:r>
              <a:rPr lang="nl-BE" sz="2800" b="1" dirty="0" err="1" smtClean="0">
                <a:solidFill>
                  <a:srgbClr val="FF0000"/>
                </a:solidFill>
              </a:rPr>
              <a:t>modelling</a:t>
            </a:r>
            <a:endParaRPr lang="nl-BE" sz="2800" b="1" dirty="0">
              <a:solidFill>
                <a:srgbClr val="FF0000"/>
              </a:solidFill>
            </a:endParaRPr>
          </a:p>
        </p:txBody>
      </p:sp>
      <p:sp>
        <p:nvSpPr>
          <p:cNvPr id="86" name="Right Brace 85"/>
          <p:cNvSpPr/>
          <p:nvPr/>
        </p:nvSpPr>
        <p:spPr>
          <a:xfrm rot="5400000">
            <a:off x="3447579" y="1789110"/>
            <a:ext cx="343845" cy="658812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8" name="Straight Arrow Connector 87"/>
          <p:cNvCxnSpPr>
            <a:endCxn id="89" idx="0"/>
          </p:cNvCxnSpPr>
          <p:nvPr/>
        </p:nvCxnSpPr>
        <p:spPr>
          <a:xfrm flipH="1">
            <a:off x="7953287" y="5290204"/>
            <a:ext cx="1993" cy="4213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013895" y="5711594"/>
            <a:ext cx="18787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b="1" dirty="0" smtClean="0">
                <a:solidFill>
                  <a:srgbClr val="FF0000"/>
                </a:solidFill>
              </a:rPr>
              <a:t>search </a:t>
            </a:r>
            <a:r>
              <a:rPr lang="nl-BE" sz="2800" b="1" dirty="0" err="1" smtClean="0">
                <a:solidFill>
                  <a:srgbClr val="FF0000"/>
                </a:solidFill>
              </a:rPr>
              <a:t>and</a:t>
            </a:r>
            <a:r>
              <a:rPr lang="nl-BE" sz="2800" b="1" dirty="0" smtClean="0">
                <a:solidFill>
                  <a:srgbClr val="FF0000"/>
                </a:solidFill>
              </a:rPr>
              <a:t> </a:t>
            </a:r>
            <a:br>
              <a:rPr lang="nl-BE" sz="2800" b="1" dirty="0" smtClean="0">
                <a:solidFill>
                  <a:srgbClr val="FF0000"/>
                </a:solidFill>
              </a:rPr>
            </a:br>
            <a:r>
              <a:rPr lang="nl-BE" sz="2800" b="1" dirty="0" err="1" smtClean="0">
                <a:solidFill>
                  <a:srgbClr val="FF0000"/>
                </a:solidFill>
              </a:rPr>
              <a:t>querying</a:t>
            </a:r>
            <a:endParaRPr lang="nl-BE" sz="2800" b="1" dirty="0">
              <a:solidFill>
                <a:srgbClr val="FF0000"/>
              </a:solidFill>
            </a:endParaRPr>
          </a:p>
        </p:txBody>
      </p:sp>
      <p:sp>
        <p:nvSpPr>
          <p:cNvPr id="90" name="Right Brace 89"/>
          <p:cNvSpPr/>
          <p:nvPr/>
        </p:nvSpPr>
        <p:spPr>
          <a:xfrm rot="5400000">
            <a:off x="7781453" y="4155753"/>
            <a:ext cx="343845" cy="186848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1041198" y="2431249"/>
            <a:ext cx="6256338" cy="33514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239965" y="2836279"/>
            <a:ext cx="1350168" cy="28667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309999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75168" y="1437870"/>
            <a:ext cx="648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operations: extension </a:t>
            </a:r>
            <a:r>
              <a:rPr lang="nl-BE" sz="2400" b="1" dirty="0" err="1" smtClean="0">
                <a:solidFill>
                  <a:schemeClr val="tx2"/>
                </a:solidFill>
              </a:rPr>
              <a:t>principle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for</a:t>
            </a:r>
            <a:r>
              <a:rPr lang="nl-BE" sz="2400" b="1" dirty="0" smtClean="0">
                <a:solidFill>
                  <a:schemeClr val="tx2"/>
                </a:solidFill>
              </a:rPr>
              <a:t> relations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684" y="2623811"/>
            <a:ext cx="106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example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18167" y="2628519"/>
                <a:ext cx="1797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nl-BE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nl-BE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167" y="2628519"/>
                <a:ext cx="1797287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376256" y="5407647"/>
            <a:ext cx="844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where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89689" y="3446821"/>
            <a:ext cx="3651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Zadeh’s</a:t>
            </a:r>
            <a:r>
              <a:rPr lang="nl-BE" sz="2400" b="1" dirty="0" smtClean="0">
                <a:solidFill>
                  <a:schemeClr val="tx2"/>
                </a:solidFill>
              </a:rPr>
              <a:t> extension </a:t>
            </a:r>
            <a:r>
              <a:rPr lang="nl-BE" sz="2400" b="1" dirty="0" err="1" smtClean="0">
                <a:solidFill>
                  <a:schemeClr val="tx2"/>
                </a:solidFill>
              </a:rPr>
              <a:t>principle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28382" y="4054052"/>
                <a:ext cx="2443938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acc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382" y="4054052"/>
                <a:ext cx="2443938" cy="404983"/>
              </a:xfrm>
              <a:prstGeom prst="rect">
                <a:avLst/>
              </a:prstGeom>
              <a:blipFill rotWithShape="0">
                <a:blip r:embed="rId3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1694" y="2240325"/>
                <a:ext cx="2190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×…×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94" y="2240325"/>
                <a:ext cx="219085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3838814" y="2609657"/>
            <a:ext cx="9779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59072" y="2635740"/>
            <a:ext cx="106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example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03555" y="2640448"/>
                <a:ext cx="1797287" cy="377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̃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e>
                      </m:acc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nl-BE">
                              <a:latin typeface="Cambria Math" panose="02040503050406030204" pitchFamily="18" charset="0"/>
                            </a:rPr>
                            <m:t>IN</m:t>
                          </m:r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nl-BE">
                              <a:latin typeface="Cambria Math" panose="02040503050406030204" pitchFamily="18" charset="0"/>
                            </a:rPr>
                            <m:t>IN</m:t>
                          </m:r>
                        </m:e>
                      </m:acc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555" y="2640448"/>
                <a:ext cx="1797287" cy="377667"/>
              </a:xfrm>
              <a:prstGeom prst="rect">
                <a:avLst/>
              </a:prstGeom>
              <a:blipFill rotWithShape="0">
                <a:blip r:embed="rId5"/>
                <a:stretch>
                  <a:fillRect t="-3226" r="-3288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80911" y="2250852"/>
                <a:ext cx="2475998" cy="399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×…×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911" y="2250852"/>
                <a:ext cx="2475998" cy="399853"/>
              </a:xfrm>
              <a:prstGeom prst="rect">
                <a:avLst/>
              </a:prstGeom>
              <a:blipFill rotWithShape="0">
                <a:blip r:embed="rId6"/>
                <a:stretch>
                  <a:fillRect t="-3030" r="-2339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28828" y="2945219"/>
                <a:ext cx="769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28" y="2945219"/>
                <a:ext cx="76976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01077" y="2970546"/>
                <a:ext cx="2784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BE" b="0" i="0" smtClean="0">
                        <a:latin typeface="Cambria Math" panose="02040503050406030204" pitchFamily="18" charset="0"/>
                      </a:rPr>
                      <m:t>around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 2 +</m:t>
                    </m:r>
                  </m:oMath>
                </a14:m>
                <a:r>
                  <a:rPr lang="nl-BE" dirty="0" smtClean="0"/>
                  <a:t> more or </a:t>
                </a:r>
                <a:r>
                  <a:rPr lang="nl-BE" dirty="0" err="1" smtClean="0"/>
                  <a:t>less</a:t>
                </a:r>
                <a:r>
                  <a:rPr lang="nl-BE" dirty="0" smtClean="0"/>
                  <a:t> 4</a:t>
                </a:r>
                <a:endParaRPr lang="nl-BE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77" y="2970546"/>
                <a:ext cx="2784224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10814" y="4474288"/>
                <a:ext cx="632237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d>
                              <m:d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sub>
                        </m:sSub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nl-BE" dirty="0" smtClean="0"/>
                  <a:t>, </a:t>
                </a:r>
                <a:r>
                  <a:rPr lang="nl-BE" dirty="0" err="1" smtClean="0"/>
                  <a:t>iff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𝑤𝑑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814" y="4474288"/>
                <a:ext cx="6322372" cy="506870"/>
              </a:xfrm>
              <a:prstGeom prst="rect">
                <a:avLst/>
              </a:prstGeom>
              <a:blipFill rotWithShape="0">
                <a:blip r:embed="rId9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10814" y="4919401"/>
                <a:ext cx="2186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nl-BE" dirty="0" smtClean="0"/>
                  <a:t>, </a:t>
                </a:r>
                <a:r>
                  <a:rPr lang="nl-BE" dirty="0" err="1" smtClean="0"/>
                  <a:t>iff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𝑤𝑑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814" y="4919401"/>
                <a:ext cx="2186561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37067" y="5740545"/>
                <a:ext cx="678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𝑤𝑑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∧∃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×…×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067" y="5740545"/>
                <a:ext cx="6785832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37067" y="6035601"/>
                <a:ext cx="6776535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×…×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067" y="6035601"/>
                <a:ext cx="6776535" cy="391261"/>
              </a:xfrm>
              <a:prstGeom prst="rect">
                <a:avLst/>
              </a:prstGeom>
              <a:blipFill rotWithShape="0">
                <a:blip r:embed="rId1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Obraz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az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84195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49245" y="2008119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shape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functions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1045" y="1665006"/>
            <a:ext cx="489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shape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functions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and</a:t>
            </a:r>
            <a:r>
              <a:rPr lang="nl-BE" sz="2400" b="1" dirty="0" smtClean="0">
                <a:solidFill>
                  <a:schemeClr val="tx2"/>
                </a:solidFill>
              </a:rPr>
              <a:t> practical issues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grpSp>
        <p:nvGrpSpPr>
          <p:cNvPr id="17" name="Group 163"/>
          <p:cNvGrpSpPr>
            <a:grpSpLocks/>
          </p:cNvGrpSpPr>
          <p:nvPr/>
        </p:nvGrpSpPr>
        <p:grpSpPr bwMode="auto">
          <a:xfrm>
            <a:off x="1481032" y="2578622"/>
            <a:ext cx="6173788" cy="3846513"/>
            <a:chOff x="534" y="576"/>
            <a:chExt cx="3889" cy="2423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 flipV="1">
              <a:off x="768" y="5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 flipV="1">
              <a:off x="720" y="1344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590" y="126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0</a:t>
              </a:r>
              <a:endParaRPr lang="en-US" altLang="nl-BE" sz="1200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582" y="68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1</a:t>
              </a:r>
              <a:endParaRPr lang="en-US" altLang="nl-BE" sz="12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750" y="7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2120" y="1335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200"/>
                <a:t>U</a:t>
              </a: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1229" y="793"/>
              <a:ext cx="1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V</a:t>
              </a:r>
              <a:endParaRPr lang="en-GB" altLang="nl-BE" sz="1400" baseline="-25000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1229" y="718"/>
              <a:ext cx="1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~</a:t>
              </a:r>
              <a:endParaRPr lang="en-GB" altLang="nl-BE" sz="1400" baseline="-25000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1518" y="771"/>
              <a:ext cx="0" cy="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534" y="958"/>
              <a:ext cx="2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0.5</a:t>
              </a:r>
              <a:endParaRPr lang="en-US" altLang="nl-BE" sz="1200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750" y="103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1182" y="732"/>
              <a:ext cx="408" cy="627"/>
            </a:xfrm>
            <a:custGeom>
              <a:avLst/>
              <a:gdLst>
                <a:gd name="T0" fmla="*/ 0 w 408"/>
                <a:gd name="T1" fmla="*/ 606 h 627"/>
                <a:gd name="T2" fmla="*/ 143 w 408"/>
                <a:gd name="T3" fmla="*/ 540 h 627"/>
                <a:gd name="T4" fmla="*/ 257 w 408"/>
                <a:gd name="T5" fmla="*/ 86 h 627"/>
                <a:gd name="T6" fmla="*/ 408 w 408"/>
                <a:gd name="T7" fmla="*/ 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627">
                  <a:moveTo>
                    <a:pt x="0" y="606"/>
                  </a:moveTo>
                  <a:cubicBezTo>
                    <a:pt x="24" y="596"/>
                    <a:pt x="100" y="627"/>
                    <a:pt x="143" y="540"/>
                  </a:cubicBezTo>
                  <a:cubicBezTo>
                    <a:pt x="186" y="453"/>
                    <a:pt x="213" y="172"/>
                    <a:pt x="257" y="86"/>
                  </a:cubicBezTo>
                  <a:cubicBezTo>
                    <a:pt x="301" y="0"/>
                    <a:pt x="377" y="39"/>
                    <a:pt x="408" y="27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771" y="1338"/>
              <a:ext cx="4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1554" y="762"/>
              <a:ext cx="4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795" y="1038"/>
              <a:ext cx="5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Line 29"/>
            <p:cNvSpPr>
              <a:spLocks noChangeShapeType="1"/>
            </p:cNvSpPr>
            <p:nvPr/>
          </p:nvSpPr>
          <p:spPr bwMode="auto">
            <a:xfrm flipH="1">
              <a:off x="1386" y="1038"/>
              <a:ext cx="3" cy="2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Line 30"/>
            <p:cNvSpPr>
              <a:spLocks noChangeShapeType="1"/>
            </p:cNvSpPr>
            <p:nvPr/>
          </p:nvSpPr>
          <p:spPr bwMode="auto">
            <a:xfrm>
              <a:off x="1245" y="1308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Line 31"/>
            <p:cNvSpPr>
              <a:spLocks noChangeShapeType="1"/>
            </p:cNvSpPr>
            <p:nvPr/>
          </p:nvSpPr>
          <p:spPr bwMode="auto">
            <a:xfrm>
              <a:off x="1386" y="1311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Line 32"/>
            <p:cNvSpPr>
              <a:spLocks noChangeShapeType="1"/>
            </p:cNvSpPr>
            <p:nvPr/>
          </p:nvSpPr>
          <p:spPr bwMode="auto">
            <a:xfrm>
              <a:off x="1518" y="1314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154" y="1328"/>
              <a:ext cx="1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1298" y="132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</a:t>
              </a:r>
            </a:p>
          </p:txBody>
        </p:sp>
        <p:sp>
          <p:nvSpPr>
            <p:cNvPr id="45" name="Text Box 35"/>
            <p:cNvSpPr txBox="1">
              <a:spLocks noChangeArrowheads="1"/>
            </p:cNvSpPr>
            <p:nvPr/>
          </p:nvSpPr>
          <p:spPr bwMode="auto">
            <a:xfrm>
              <a:off x="1436" y="1316"/>
              <a:ext cx="1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</a:t>
              </a:r>
            </a:p>
          </p:txBody>
        </p:sp>
        <p:sp>
          <p:nvSpPr>
            <p:cNvPr id="46" name="Text Box 55"/>
            <p:cNvSpPr txBox="1">
              <a:spLocks noChangeArrowheads="1"/>
            </p:cNvSpPr>
            <p:nvPr/>
          </p:nvSpPr>
          <p:spPr bwMode="auto">
            <a:xfrm>
              <a:off x="1124" y="1507"/>
              <a:ext cx="7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(a) S-function</a:t>
              </a:r>
              <a:endParaRPr lang="en-GB" altLang="nl-BE" sz="1400" baseline="-25000"/>
            </a:p>
          </p:txBody>
        </p:sp>
        <p:sp>
          <p:nvSpPr>
            <p:cNvPr id="47" name="Line 69"/>
            <p:cNvSpPr>
              <a:spLocks noChangeShapeType="1"/>
            </p:cNvSpPr>
            <p:nvPr/>
          </p:nvSpPr>
          <p:spPr bwMode="auto">
            <a:xfrm flipV="1">
              <a:off x="2886" y="5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8" name="Line 70"/>
            <p:cNvSpPr>
              <a:spLocks noChangeShapeType="1"/>
            </p:cNvSpPr>
            <p:nvPr/>
          </p:nvSpPr>
          <p:spPr bwMode="auto">
            <a:xfrm flipV="1">
              <a:off x="2838" y="1344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9" name="Text Box 71"/>
            <p:cNvSpPr txBox="1">
              <a:spLocks noChangeArrowheads="1"/>
            </p:cNvSpPr>
            <p:nvPr/>
          </p:nvSpPr>
          <p:spPr bwMode="auto">
            <a:xfrm>
              <a:off x="2708" y="126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0</a:t>
              </a:r>
              <a:endParaRPr lang="en-US" altLang="nl-BE" sz="1200"/>
            </a:p>
          </p:txBody>
        </p:sp>
        <p:sp>
          <p:nvSpPr>
            <p:cNvPr id="50" name="Text Box 72"/>
            <p:cNvSpPr txBox="1">
              <a:spLocks noChangeArrowheads="1"/>
            </p:cNvSpPr>
            <p:nvPr/>
          </p:nvSpPr>
          <p:spPr bwMode="auto">
            <a:xfrm>
              <a:off x="2700" y="68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1</a:t>
              </a:r>
              <a:endParaRPr lang="en-US" altLang="nl-BE" sz="1200"/>
            </a:p>
          </p:txBody>
        </p:sp>
        <p:sp>
          <p:nvSpPr>
            <p:cNvPr id="51" name="Line 73"/>
            <p:cNvSpPr>
              <a:spLocks noChangeShapeType="1"/>
            </p:cNvSpPr>
            <p:nvPr/>
          </p:nvSpPr>
          <p:spPr bwMode="auto">
            <a:xfrm>
              <a:off x="2868" y="7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2" name="Text Box 74"/>
            <p:cNvSpPr txBox="1">
              <a:spLocks noChangeArrowheads="1"/>
            </p:cNvSpPr>
            <p:nvPr/>
          </p:nvSpPr>
          <p:spPr bwMode="auto">
            <a:xfrm>
              <a:off x="4238" y="1335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200"/>
                <a:t>U</a:t>
              </a:r>
            </a:p>
          </p:txBody>
        </p:sp>
        <p:sp>
          <p:nvSpPr>
            <p:cNvPr id="53" name="Text Box 75"/>
            <p:cNvSpPr txBox="1">
              <a:spLocks noChangeArrowheads="1"/>
            </p:cNvSpPr>
            <p:nvPr/>
          </p:nvSpPr>
          <p:spPr bwMode="auto">
            <a:xfrm>
              <a:off x="3269" y="793"/>
              <a:ext cx="1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V</a:t>
              </a:r>
              <a:endParaRPr lang="en-GB" altLang="nl-BE" sz="1400" baseline="-25000"/>
            </a:p>
          </p:txBody>
        </p:sp>
        <p:sp>
          <p:nvSpPr>
            <p:cNvPr id="54" name="Text Box 76"/>
            <p:cNvSpPr txBox="1">
              <a:spLocks noChangeArrowheads="1"/>
            </p:cNvSpPr>
            <p:nvPr/>
          </p:nvSpPr>
          <p:spPr bwMode="auto">
            <a:xfrm>
              <a:off x="3269" y="718"/>
              <a:ext cx="1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~</a:t>
              </a:r>
              <a:endParaRPr lang="en-GB" altLang="nl-BE" sz="1400" baseline="-25000"/>
            </a:p>
          </p:txBody>
        </p:sp>
        <p:sp>
          <p:nvSpPr>
            <p:cNvPr id="55" name="Line 77"/>
            <p:cNvSpPr>
              <a:spLocks noChangeShapeType="1"/>
            </p:cNvSpPr>
            <p:nvPr/>
          </p:nvSpPr>
          <p:spPr bwMode="auto">
            <a:xfrm>
              <a:off x="3598" y="771"/>
              <a:ext cx="0" cy="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6" name="Text Box 78"/>
            <p:cNvSpPr txBox="1">
              <a:spLocks noChangeArrowheads="1"/>
            </p:cNvSpPr>
            <p:nvPr/>
          </p:nvSpPr>
          <p:spPr bwMode="auto">
            <a:xfrm>
              <a:off x="2652" y="958"/>
              <a:ext cx="2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0.5</a:t>
              </a:r>
              <a:endParaRPr lang="en-US" altLang="nl-BE" sz="1200"/>
            </a:p>
          </p:txBody>
        </p:sp>
        <p:sp>
          <p:nvSpPr>
            <p:cNvPr id="57" name="Line 79"/>
            <p:cNvSpPr>
              <a:spLocks noChangeShapeType="1"/>
            </p:cNvSpPr>
            <p:nvPr/>
          </p:nvSpPr>
          <p:spPr bwMode="auto">
            <a:xfrm>
              <a:off x="2868" y="103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auto">
            <a:xfrm>
              <a:off x="3222" y="732"/>
              <a:ext cx="408" cy="627"/>
            </a:xfrm>
            <a:custGeom>
              <a:avLst/>
              <a:gdLst>
                <a:gd name="T0" fmla="*/ 0 w 408"/>
                <a:gd name="T1" fmla="*/ 606 h 627"/>
                <a:gd name="T2" fmla="*/ 143 w 408"/>
                <a:gd name="T3" fmla="*/ 540 h 627"/>
                <a:gd name="T4" fmla="*/ 257 w 408"/>
                <a:gd name="T5" fmla="*/ 86 h 627"/>
                <a:gd name="T6" fmla="*/ 408 w 408"/>
                <a:gd name="T7" fmla="*/ 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627">
                  <a:moveTo>
                    <a:pt x="0" y="606"/>
                  </a:moveTo>
                  <a:cubicBezTo>
                    <a:pt x="24" y="596"/>
                    <a:pt x="100" y="627"/>
                    <a:pt x="143" y="540"/>
                  </a:cubicBezTo>
                  <a:cubicBezTo>
                    <a:pt x="186" y="453"/>
                    <a:pt x="213" y="172"/>
                    <a:pt x="257" y="86"/>
                  </a:cubicBezTo>
                  <a:cubicBezTo>
                    <a:pt x="301" y="0"/>
                    <a:pt x="377" y="39"/>
                    <a:pt x="408" y="27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9" name="Line 81"/>
            <p:cNvSpPr>
              <a:spLocks noChangeShapeType="1"/>
            </p:cNvSpPr>
            <p:nvPr/>
          </p:nvSpPr>
          <p:spPr bwMode="auto">
            <a:xfrm>
              <a:off x="2889" y="1338"/>
              <a:ext cx="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0" name="Line 82"/>
            <p:cNvSpPr>
              <a:spLocks noChangeShapeType="1"/>
            </p:cNvSpPr>
            <p:nvPr/>
          </p:nvSpPr>
          <p:spPr bwMode="auto">
            <a:xfrm>
              <a:off x="3949" y="1337"/>
              <a:ext cx="4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1" name="Line 84"/>
            <p:cNvSpPr>
              <a:spLocks noChangeShapeType="1"/>
            </p:cNvSpPr>
            <p:nvPr/>
          </p:nvSpPr>
          <p:spPr bwMode="auto">
            <a:xfrm flipV="1">
              <a:off x="3429" y="1037"/>
              <a:ext cx="3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2" name="Line 87"/>
            <p:cNvSpPr>
              <a:spLocks noChangeShapeType="1"/>
            </p:cNvSpPr>
            <p:nvPr/>
          </p:nvSpPr>
          <p:spPr bwMode="auto">
            <a:xfrm>
              <a:off x="3598" y="1314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3" name="Text Box 89"/>
            <p:cNvSpPr txBox="1">
              <a:spLocks noChangeArrowheads="1"/>
            </p:cNvSpPr>
            <p:nvPr/>
          </p:nvSpPr>
          <p:spPr bwMode="auto">
            <a:xfrm>
              <a:off x="3421" y="101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</a:t>
              </a:r>
            </a:p>
          </p:txBody>
        </p:sp>
        <p:sp>
          <p:nvSpPr>
            <p:cNvPr id="64" name="Text Box 90"/>
            <p:cNvSpPr txBox="1">
              <a:spLocks noChangeArrowheads="1"/>
            </p:cNvSpPr>
            <p:nvPr/>
          </p:nvSpPr>
          <p:spPr bwMode="auto">
            <a:xfrm>
              <a:off x="3516" y="1316"/>
              <a:ext cx="1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</a:t>
              </a:r>
            </a:p>
          </p:txBody>
        </p:sp>
        <p:sp>
          <p:nvSpPr>
            <p:cNvPr id="65" name="Text Box 91"/>
            <p:cNvSpPr txBox="1">
              <a:spLocks noChangeArrowheads="1"/>
            </p:cNvSpPr>
            <p:nvPr/>
          </p:nvSpPr>
          <p:spPr bwMode="auto">
            <a:xfrm>
              <a:off x="3164" y="1505"/>
              <a:ext cx="7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(b) </a:t>
              </a:r>
              <a:r>
                <a:rPr lang="en-GB" altLang="nl-BE" sz="1400">
                  <a:sym typeface="Symbol" panose="05050102010706020507" pitchFamily="18" charset="2"/>
                </a:rPr>
                <a:t></a:t>
              </a:r>
              <a:r>
                <a:rPr lang="en-GB" altLang="nl-BE" sz="1400"/>
                <a:t>-function</a:t>
              </a:r>
              <a:endParaRPr lang="en-GB" altLang="nl-BE" sz="1400" baseline="-25000"/>
            </a:p>
          </p:txBody>
        </p:sp>
        <p:sp>
          <p:nvSpPr>
            <p:cNvPr id="66" name="Freeform 92"/>
            <p:cNvSpPr>
              <a:spLocks/>
            </p:cNvSpPr>
            <p:nvPr/>
          </p:nvSpPr>
          <p:spPr bwMode="auto">
            <a:xfrm flipH="1">
              <a:off x="3564" y="732"/>
              <a:ext cx="408" cy="627"/>
            </a:xfrm>
            <a:custGeom>
              <a:avLst/>
              <a:gdLst>
                <a:gd name="T0" fmla="*/ 0 w 408"/>
                <a:gd name="T1" fmla="*/ 606 h 627"/>
                <a:gd name="T2" fmla="*/ 143 w 408"/>
                <a:gd name="T3" fmla="*/ 540 h 627"/>
                <a:gd name="T4" fmla="*/ 257 w 408"/>
                <a:gd name="T5" fmla="*/ 86 h 627"/>
                <a:gd name="T6" fmla="*/ 408 w 408"/>
                <a:gd name="T7" fmla="*/ 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627">
                  <a:moveTo>
                    <a:pt x="0" y="606"/>
                  </a:moveTo>
                  <a:cubicBezTo>
                    <a:pt x="24" y="596"/>
                    <a:pt x="100" y="627"/>
                    <a:pt x="143" y="540"/>
                  </a:cubicBezTo>
                  <a:cubicBezTo>
                    <a:pt x="186" y="453"/>
                    <a:pt x="213" y="172"/>
                    <a:pt x="257" y="86"/>
                  </a:cubicBezTo>
                  <a:cubicBezTo>
                    <a:pt x="301" y="0"/>
                    <a:pt x="377" y="39"/>
                    <a:pt x="408" y="27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7" name="Line 93"/>
            <p:cNvSpPr>
              <a:spLocks noChangeShapeType="1"/>
            </p:cNvSpPr>
            <p:nvPr/>
          </p:nvSpPr>
          <p:spPr bwMode="auto">
            <a:xfrm flipV="1">
              <a:off x="762" y="187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8" name="Line 94"/>
            <p:cNvSpPr>
              <a:spLocks noChangeShapeType="1"/>
            </p:cNvSpPr>
            <p:nvPr/>
          </p:nvSpPr>
          <p:spPr bwMode="auto">
            <a:xfrm flipV="1">
              <a:off x="714" y="2646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9" name="Text Box 95"/>
            <p:cNvSpPr txBox="1">
              <a:spLocks noChangeArrowheads="1"/>
            </p:cNvSpPr>
            <p:nvPr/>
          </p:nvSpPr>
          <p:spPr bwMode="auto">
            <a:xfrm>
              <a:off x="584" y="256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0</a:t>
              </a:r>
              <a:endParaRPr lang="en-US" altLang="nl-BE" sz="1200"/>
            </a:p>
          </p:txBody>
        </p:sp>
        <p:sp>
          <p:nvSpPr>
            <p:cNvPr id="70" name="Text Box 96"/>
            <p:cNvSpPr txBox="1">
              <a:spLocks noChangeArrowheads="1"/>
            </p:cNvSpPr>
            <p:nvPr/>
          </p:nvSpPr>
          <p:spPr bwMode="auto">
            <a:xfrm>
              <a:off x="576" y="1990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1</a:t>
              </a:r>
              <a:endParaRPr lang="en-US" altLang="nl-BE" sz="1200"/>
            </a:p>
          </p:txBody>
        </p:sp>
        <p:sp>
          <p:nvSpPr>
            <p:cNvPr id="71" name="Line 97"/>
            <p:cNvSpPr>
              <a:spLocks noChangeShapeType="1"/>
            </p:cNvSpPr>
            <p:nvPr/>
          </p:nvSpPr>
          <p:spPr bwMode="auto">
            <a:xfrm>
              <a:off x="744" y="207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2" name="Text Box 98"/>
            <p:cNvSpPr txBox="1">
              <a:spLocks noChangeArrowheads="1"/>
            </p:cNvSpPr>
            <p:nvPr/>
          </p:nvSpPr>
          <p:spPr bwMode="auto">
            <a:xfrm>
              <a:off x="2114" y="2637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200"/>
                <a:t>U</a:t>
              </a:r>
            </a:p>
          </p:txBody>
        </p:sp>
        <p:sp>
          <p:nvSpPr>
            <p:cNvPr id="73" name="Text Box 99"/>
            <p:cNvSpPr txBox="1">
              <a:spLocks noChangeArrowheads="1"/>
            </p:cNvSpPr>
            <p:nvPr/>
          </p:nvSpPr>
          <p:spPr bwMode="auto">
            <a:xfrm>
              <a:off x="899" y="2095"/>
              <a:ext cx="1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V</a:t>
              </a:r>
              <a:endParaRPr lang="en-GB" altLang="nl-BE" sz="1400" baseline="-25000"/>
            </a:p>
          </p:txBody>
        </p:sp>
        <p:sp>
          <p:nvSpPr>
            <p:cNvPr id="74" name="Text Box 100"/>
            <p:cNvSpPr txBox="1">
              <a:spLocks noChangeArrowheads="1"/>
            </p:cNvSpPr>
            <p:nvPr/>
          </p:nvSpPr>
          <p:spPr bwMode="auto">
            <a:xfrm>
              <a:off x="899" y="2020"/>
              <a:ext cx="1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~</a:t>
              </a:r>
              <a:endParaRPr lang="en-GB" altLang="nl-BE" sz="1400" baseline="-25000"/>
            </a:p>
          </p:txBody>
        </p:sp>
        <p:sp>
          <p:nvSpPr>
            <p:cNvPr id="75" name="Line 105"/>
            <p:cNvSpPr>
              <a:spLocks noChangeShapeType="1"/>
            </p:cNvSpPr>
            <p:nvPr/>
          </p:nvSpPr>
          <p:spPr bwMode="auto">
            <a:xfrm flipV="1">
              <a:off x="765" y="2639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6" name="Line 106"/>
            <p:cNvSpPr>
              <a:spLocks noChangeShapeType="1"/>
            </p:cNvSpPr>
            <p:nvPr/>
          </p:nvSpPr>
          <p:spPr bwMode="auto">
            <a:xfrm>
              <a:off x="1218" y="2068"/>
              <a:ext cx="3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7" name="Line 108"/>
            <p:cNvSpPr>
              <a:spLocks noChangeShapeType="1"/>
            </p:cNvSpPr>
            <p:nvPr/>
          </p:nvSpPr>
          <p:spPr bwMode="auto">
            <a:xfrm flipH="1">
              <a:off x="1228" y="2067"/>
              <a:ext cx="1" cy="5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8" name="Line 110"/>
            <p:cNvSpPr>
              <a:spLocks noChangeShapeType="1"/>
            </p:cNvSpPr>
            <p:nvPr/>
          </p:nvSpPr>
          <p:spPr bwMode="auto">
            <a:xfrm>
              <a:off x="1228" y="2613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9" name="Line 111"/>
            <p:cNvSpPr>
              <a:spLocks noChangeShapeType="1"/>
            </p:cNvSpPr>
            <p:nvPr/>
          </p:nvSpPr>
          <p:spPr bwMode="auto">
            <a:xfrm>
              <a:off x="1594" y="2616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0" name="Text Box 113"/>
            <p:cNvSpPr txBox="1">
              <a:spLocks noChangeArrowheads="1"/>
            </p:cNvSpPr>
            <p:nvPr/>
          </p:nvSpPr>
          <p:spPr bwMode="auto">
            <a:xfrm>
              <a:off x="1140" y="2630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</a:t>
              </a:r>
            </a:p>
          </p:txBody>
        </p:sp>
        <p:sp>
          <p:nvSpPr>
            <p:cNvPr id="81" name="Text Box 114"/>
            <p:cNvSpPr txBox="1">
              <a:spLocks noChangeArrowheads="1"/>
            </p:cNvSpPr>
            <p:nvPr/>
          </p:nvSpPr>
          <p:spPr bwMode="auto">
            <a:xfrm>
              <a:off x="1512" y="2618"/>
              <a:ext cx="1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</a:t>
              </a:r>
            </a:p>
          </p:txBody>
        </p:sp>
        <p:sp>
          <p:nvSpPr>
            <p:cNvPr id="82" name="Text Box 115"/>
            <p:cNvSpPr txBox="1">
              <a:spLocks noChangeArrowheads="1"/>
            </p:cNvSpPr>
            <p:nvPr/>
          </p:nvSpPr>
          <p:spPr bwMode="auto">
            <a:xfrm>
              <a:off x="830" y="2807"/>
              <a:ext cx="13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nl-BE" sz="1400"/>
                <a:t>(c) trapezoidal </a:t>
              </a:r>
              <a:r>
                <a:rPr lang="en-GB" altLang="nl-BE" sz="1400">
                  <a:sym typeface="Symbol" panose="05050102010706020507" pitchFamily="18" charset="2"/>
                </a:rPr>
                <a:t></a:t>
              </a:r>
              <a:r>
                <a:rPr lang="en-GB" altLang="nl-BE" sz="1400"/>
                <a:t>-function</a:t>
              </a:r>
              <a:endParaRPr lang="en-GB" altLang="nl-BE" sz="1400" baseline="-25000"/>
            </a:p>
          </p:txBody>
        </p:sp>
        <p:sp>
          <p:nvSpPr>
            <p:cNvPr id="83" name="Line 116"/>
            <p:cNvSpPr>
              <a:spLocks noChangeShapeType="1"/>
            </p:cNvSpPr>
            <p:nvPr/>
          </p:nvSpPr>
          <p:spPr bwMode="auto">
            <a:xfrm flipV="1">
              <a:off x="2880" y="187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4" name="Line 117"/>
            <p:cNvSpPr>
              <a:spLocks noChangeShapeType="1"/>
            </p:cNvSpPr>
            <p:nvPr/>
          </p:nvSpPr>
          <p:spPr bwMode="auto">
            <a:xfrm flipV="1">
              <a:off x="2832" y="2646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5" name="Text Box 118"/>
            <p:cNvSpPr txBox="1">
              <a:spLocks noChangeArrowheads="1"/>
            </p:cNvSpPr>
            <p:nvPr/>
          </p:nvSpPr>
          <p:spPr bwMode="auto">
            <a:xfrm>
              <a:off x="2702" y="256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0</a:t>
              </a:r>
              <a:endParaRPr lang="en-US" altLang="nl-BE" sz="1200"/>
            </a:p>
          </p:txBody>
        </p:sp>
        <p:sp>
          <p:nvSpPr>
            <p:cNvPr id="86" name="Text Box 119"/>
            <p:cNvSpPr txBox="1">
              <a:spLocks noChangeArrowheads="1"/>
            </p:cNvSpPr>
            <p:nvPr/>
          </p:nvSpPr>
          <p:spPr bwMode="auto">
            <a:xfrm>
              <a:off x="2694" y="1990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1</a:t>
              </a:r>
              <a:endParaRPr lang="en-US" altLang="nl-BE" sz="1200"/>
            </a:p>
          </p:txBody>
        </p:sp>
        <p:sp>
          <p:nvSpPr>
            <p:cNvPr id="87" name="Line 120"/>
            <p:cNvSpPr>
              <a:spLocks noChangeShapeType="1"/>
            </p:cNvSpPr>
            <p:nvPr/>
          </p:nvSpPr>
          <p:spPr bwMode="auto">
            <a:xfrm>
              <a:off x="2862" y="207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8" name="Text Box 121"/>
            <p:cNvSpPr txBox="1">
              <a:spLocks noChangeArrowheads="1"/>
            </p:cNvSpPr>
            <p:nvPr/>
          </p:nvSpPr>
          <p:spPr bwMode="auto">
            <a:xfrm>
              <a:off x="4232" y="2637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200"/>
                <a:t>U</a:t>
              </a:r>
            </a:p>
          </p:txBody>
        </p:sp>
        <p:sp>
          <p:nvSpPr>
            <p:cNvPr id="89" name="Text Box 134"/>
            <p:cNvSpPr txBox="1">
              <a:spLocks noChangeArrowheads="1"/>
            </p:cNvSpPr>
            <p:nvPr/>
          </p:nvSpPr>
          <p:spPr bwMode="auto">
            <a:xfrm>
              <a:off x="3002" y="2807"/>
              <a:ext cx="12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(d) triangular </a:t>
              </a:r>
              <a:r>
                <a:rPr lang="en-GB" altLang="nl-BE" sz="1400">
                  <a:sym typeface="Symbol" panose="05050102010706020507" pitchFamily="18" charset="2"/>
                </a:rPr>
                <a:t></a:t>
              </a:r>
              <a:r>
                <a:rPr lang="en-GB" altLang="nl-BE" sz="1400"/>
                <a:t>-function</a:t>
              </a:r>
              <a:endParaRPr lang="en-GB" altLang="nl-BE" sz="1400" baseline="-25000"/>
            </a:p>
          </p:txBody>
        </p:sp>
        <p:sp>
          <p:nvSpPr>
            <p:cNvPr id="90" name="Line 136"/>
            <p:cNvSpPr>
              <a:spLocks noChangeShapeType="1"/>
            </p:cNvSpPr>
            <p:nvPr/>
          </p:nvSpPr>
          <p:spPr bwMode="auto">
            <a:xfrm flipV="1">
              <a:off x="994" y="2066"/>
              <a:ext cx="232" cy="5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1" name="Line 137"/>
            <p:cNvSpPr>
              <a:spLocks noChangeShapeType="1"/>
            </p:cNvSpPr>
            <p:nvPr/>
          </p:nvSpPr>
          <p:spPr bwMode="auto">
            <a:xfrm flipH="1">
              <a:off x="1594" y="2069"/>
              <a:ext cx="1" cy="5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2" name="Line 138"/>
            <p:cNvSpPr>
              <a:spLocks noChangeShapeType="1"/>
            </p:cNvSpPr>
            <p:nvPr/>
          </p:nvSpPr>
          <p:spPr bwMode="auto">
            <a:xfrm>
              <a:off x="993" y="2610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3" name="Text Box 139"/>
            <p:cNvSpPr txBox="1">
              <a:spLocks noChangeArrowheads="1"/>
            </p:cNvSpPr>
            <p:nvPr/>
          </p:nvSpPr>
          <p:spPr bwMode="auto">
            <a:xfrm>
              <a:off x="902" y="2630"/>
              <a:ext cx="1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94" name="Line 140"/>
            <p:cNvSpPr>
              <a:spLocks noChangeShapeType="1"/>
            </p:cNvSpPr>
            <p:nvPr/>
          </p:nvSpPr>
          <p:spPr bwMode="auto">
            <a:xfrm>
              <a:off x="1961" y="2610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5" name="Text Box 141"/>
            <p:cNvSpPr txBox="1">
              <a:spLocks noChangeArrowheads="1"/>
            </p:cNvSpPr>
            <p:nvPr/>
          </p:nvSpPr>
          <p:spPr bwMode="auto">
            <a:xfrm>
              <a:off x="1870" y="2630"/>
              <a:ext cx="1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</a:t>
              </a:r>
            </a:p>
          </p:txBody>
        </p:sp>
        <p:sp>
          <p:nvSpPr>
            <p:cNvPr id="96" name="Line 142"/>
            <p:cNvSpPr>
              <a:spLocks noChangeShapeType="1"/>
            </p:cNvSpPr>
            <p:nvPr/>
          </p:nvSpPr>
          <p:spPr bwMode="auto">
            <a:xfrm flipH="1" flipV="1">
              <a:off x="1592" y="2065"/>
              <a:ext cx="371" cy="5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7" name="Line 143"/>
            <p:cNvSpPr>
              <a:spLocks noChangeShapeType="1"/>
            </p:cNvSpPr>
            <p:nvPr/>
          </p:nvSpPr>
          <p:spPr bwMode="auto">
            <a:xfrm flipV="1">
              <a:off x="1960" y="2638"/>
              <a:ext cx="2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8" name="Text Box 146"/>
            <p:cNvSpPr txBox="1">
              <a:spLocks noChangeArrowheads="1"/>
            </p:cNvSpPr>
            <p:nvPr/>
          </p:nvSpPr>
          <p:spPr bwMode="auto">
            <a:xfrm>
              <a:off x="3153" y="2095"/>
              <a:ext cx="1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V</a:t>
              </a:r>
              <a:endParaRPr lang="en-GB" altLang="nl-BE" sz="1400" baseline="-25000"/>
            </a:p>
          </p:txBody>
        </p:sp>
        <p:sp>
          <p:nvSpPr>
            <p:cNvPr id="99" name="Text Box 147"/>
            <p:cNvSpPr txBox="1">
              <a:spLocks noChangeArrowheads="1"/>
            </p:cNvSpPr>
            <p:nvPr/>
          </p:nvSpPr>
          <p:spPr bwMode="auto">
            <a:xfrm>
              <a:off x="3153" y="2020"/>
              <a:ext cx="1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~</a:t>
              </a:r>
              <a:endParaRPr lang="en-GB" altLang="nl-BE" sz="1400" baseline="-25000"/>
            </a:p>
          </p:txBody>
        </p:sp>
        <p:sp>
          <p:nvSpPr>
            <p:cNvPr id="100" name="Line 148"/>
            <p:cNvSpPr>
              <a:spLocks noChangeShapeType="1"/>
            </p:cNvSpPr>
            <p:nvPr/>
          </p:nvSpPr>
          <p:spPr bwMode="auto">
            <a:xfrm flipV="1">
              <a:off x="2877" y="2639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1" name="Line 150"/>
            <p:cNvSpPr>
              <a:spLocks noChangeShapeType="1"/>
            </p:cNvSpPr>
            <p:nvPr/>
          </p:nvSpPr>
          <p:spPr bwMode="auto">
            <a:xfrm flipH="1">
              <a:off x="3462" y="2067"/>
              <a:ext cx="1" cy="5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2" name="Line 151"/>
            <p:cNvSpPr>
              <a:spLocks noChangeShapeType="1"/>
            </p:cNvSpPr>
            <p:nvPr/>
          </p:nvSpPr>
          <p:spPr bwMode="auto">
            <a:xfrm>
              <a:off x="3462" y="2613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3" name="Text Box 153"/>
            <p:cNvSpPr txBox="1">
              <a:spLocks noChangeArrowheads="1"/>
            </p:cNvSpPr>
            <p:nvPr/>
          </p:nvSpPr>
          <p:spPr bwMode="auto">
            <a:xfrm>
              <a:off x="3324" y="2630"/>
              <a:ext cx="2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=</a:t>
              </a:r>
            </a:p>
          </p:txBody>
        </p:sp>
        <p:sp>
          <p:nvSpPr>
            <p:cNvPr id="104" name="Text Box 154"/>
            <p:cNvSpPr txBox="1">
              <a:spLocks noChangeArrowheads="1"/>
            </p:cNvSpPr>
            <p:nvPr/>
          </p:nvSpPr>
          <p:spPr bwMode="auto">
            <a:xfrm>
              <a:off x="3440" y="2618"/>
              <a:ext cx="1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</a:t>
              </a:r>
            </a:p>
          </p:txBody>
        </p:sp>
        <p:sp>
          <p:nvSpPr>
            <p:cNvPr id="105" name="Line 155"/>
            <p:cNvSpPr>
              <a:spLocks noChangeShapeType="1"/>
            </p:cNvSpPr>
            <p:nvPr/>
          </p:nvSpPr>
          <p:spPr bwMode="auto">
            <a:xfrm flipV="1">
              <a:off x="3106" y="2066"/>
              <a:ext cx="360" cy="5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6" name="Line 157"/>
            <p:cNvSpPr>
              <a:spLocks noChangeShapeType="1"/>
            </p:cNvSpPr>
            <p:nvPr/>
          </p:nvSpPr>
          <p:spPr bwMode="auto">
            <a:xfrm>
              <a:off x="3105" y="2610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7" name="Text Box 158"/>
            <p:cNvSpPr txBox="1">
              <a:spLocks noChangeArrowheads="1"/>
            </p:cNvSpPr>
            <p:nvPr/>
          </p:nvSpPr>
          <p:spPr bwMode="auto">
            <a:xfrm>
              <a:off x="3014" y="2630"/>
              <a:ext cx="1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108" name="Line 159"/>
            <p:cNvSpPr>
              <a:spLocks noChangeShapeType="1"/>
            </p:cNvSpPr>
            <p:nvPr/>
          </p:nvSpPr>
          <p:spPr bwMode="auto">
            <a:xfrm>
              <a:off x="3833" y="2610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9" name="Text Box 160"/>
            <p:cNvSpPr txBox="1">
              <a:spLocks noChangeArrowheads="1"/>
            </p:cNvSpPr>
            <p:nvPr/>
          </p:nvSpPr>
          <p:spPr bwMode="auto">
            <a:xfrm>
              <a:off x="3742" y="2630"/>
              <a:ext cx="1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</a:t>
              </a:r>
            </a:p>
          </p:txBody>
        </p:sp>
        <p:sp>
          <p:nvSpPr>
            <p:cNvPr id="110" name="Line 161"/>
            <p:cNvSpPr>
              <a:spLocks noChangeShapeType="1"/>
            </p:cNvSpPr>
            <p:nvPr/>
          </p:nvSpPr>
          <p:spPr bwMode="auto">
            <a:xfrm flipH="1" flipV="1">
              <a:off x="3459" y="2067"/>
              <a:ext cx="37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1" name="Line 162"/>
            <p:cNvSpPr>
              <a:spLocks noChangeShapeType="1"/>
            </p:cNvSpPr>
            <p:nvPr/>
          </p:nvSpPr>
          <p:spPr bwMode="auto">
            <a:xfrm flipV="1">
              <a:off x="3824" y="2637"/>
              <a:ext cx="54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pic>
        <p:nvPicPr>
          <p:cNvPr id="11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42679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set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77649" y="1987799"/>
            <a:ext cx="298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interpretation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fuzzy</a:t>
            </a:r>
            <a:r>
              <a:rPr 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 sets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1045" y="1665006"/>
            <a:ext cx="489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shape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functions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and</a:t>
            </a:r>
            <a:r>
              <a:rPr lang="nl-BE" sz="2400" b="1" dirty="0" smtClean="0">
                <a:solidFill>
                  <a:schemeClr val="tx2"/>
                </a:solidFill>
              </a:rPr>
              <a:t> practical issues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89173" y="2915656"/>
            <a:ext cx="590027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b="1" dirty="0" err="1" smtClean="0">
                <a:solidFill>
                  <a:schemeClr val="tx2"/>
                </a:solidFill>
              </a:rPr>
              <a:t>degree</a:t>
            </a:r>
            <a:r>
              <a:rPr lang="nl-BE" sz="2400" b="1" dirty="0" smtClean="0">
                <a:solidFill>
                  <a:schemeClr val="tx2"/>
                </a:solidFill>
              </a:rPr>
              <a:t> of </a:t>
            </a:r>
            <a:r>
              <a:rPr lang="nl-BE" sz="2400" b="1" dirty="0" err="1" smtClean="0">
                <a:solidFill>
                  <a:schemeClr val="tx2"/>
                </a:solidFill>
              </a:rPr>
              <a:t>compatibility</a:t>
            </a:r>
            <a:r>
              <a:rPr lang="nl-BE" sz="2400" b="1" dirty="0" smtClean="0">
                <a:solidFill>
                  <a:schemeClr val="tx2"/>
                </a:solidFill>
              </a:rPr>
              <a:t> (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‘prototype’)</a:t>
            </a:r>
            <a:r>
              <a:rPr lang="nl-BE" sz="2400" b="1" dirty="0">
                <a:solidFill>
                  <a:schemeClr val="tx2"/>
                </a:solidFill>
              </a:rPr>
              <a:t/>
            </a:r>
            <a:br>
              <a:rPr lang="nl-BE" sz="2400" b="1" dirty="0">
                <a:solidFill>
                  <a:schemeClr val="tx2"/>
                </a:solidFill>
              </a:rPr>
            </a:br>
            <a:r>
              <a:rPr lang="nl-BE" sz="2000" dirty="0" smtClean="0">
                <a:solidFill>
                  <a:schemeClr val="tx2"/>
                </a:solidFill>
              </a:rPr>
              <a:t>e.g. </a:t>
            </a:r>
            <a:r>
              <a:rPr lang="nl-BE" sz="2000" dirty="0" err="1" smtClean="0">
                <a:solidFill>
                  <a:schemeClr val="tx2"/>
                </a:solidFill>
              </a:rPr>
              <a:t>young</a:t>
            </a:r>
            <a:r>
              <a:rPr lang="nl-BE" sz="2000" dirty="0" smtClean="0">
                <a:solidFill>
                  <a:schemeClr val="tx2"/>
                </a:solidFill>
              </a:rPr>
              <a:t> persons, </a:t>
            </a:r>
            <a:r>
              <a:rPr lang="nl-BE" sz="2000" dirty="0" err="1" smtClean="0">
                <a:solidFill>
                  <a:schemeClr val="tx2"/>
                </a:solidFill>
              </a:rPr>
              <a:t>fast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cars</a:t>
            </a:r>
            <a:r>
              <a:rPr lang="nl-BE" sz="2000" dirty="0" smtClean="0">
                <a:solidFill>
                  <a:schemeClr val="tx2"/>
                </a:solidFill>
              </a:rPr>
              <a:t>, </a:t>
            </a:r>
            <a:r>
              <a:rPr lang="nl-BE" sz="2000" dirty="0" err="1" smtClean="0">
                <a:solidFill>
                  <a:schemeClr val="tx2"/>
                </a:solidFill>
              </a:rPr>
              <a:t>expensive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paintures</a:t>
            </a:r>
            <a:r>
              <a:rPr lang="nl-BE" sz="2000" dirty="0" smtClean="0">
                <a:solidFill>
                  <a:schemeClr val="tx2"/>
                </a:solidFill>
              </a:rPr>
              <a:t>,…</a:t>
            </a:r>
            <a:endParaRPr lang="nl-BE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b="1" dirty="0" err="1" smtClean="0">
                <a:solidFill>
                  <a:schemeClr val="tx2"/>
                </a:solidFill>
              </a:rPr>
              <a:t>degree</a:t>
            </a:r>
            <a:r>
              <a:rPr lang="nl-BE" sz="2400" b="1" dirty="0" smtClean="0">
                <a:solidFill>
                  <a:schemeClr val="tx2"/>
                </a:solidFill>
              </a:rPr>
              <a:t> of </a:t>
            </a:r>
            <a:r>
              <a:rPr lang="nl-BE" sz="2400" b="1" dirty="0" err="1" smtClean="0">
                <a:solidFill>
                  <a:schemeClr val="tx2"/>
                </a:solidFill>
              </a:rPr>
              <a:t>truth</a:t>
            </a:r>
            <a:r>
              <a:rPr lang="nl-BE" sz="2400" b="1" dirty="0" smtClean="0">
                <a:solidFill>
                  <a:schemeClr val="tx2"/>
                </a:solidFill>
              </a:rPr>
              <a:t> (or </a:t>
            </a:r>
            <a:r>
              <a:rPr lang="nl-BE" sz="2400" b="1" dirty="0" err="1" smtClean="0">
                <a:solidFill>
                  <a:schemeClr val="tx2"/>
                </a:solidFill>
              </a:rPr>
              <a:t>applicability</a:t>
            </a:r>
            <a:r>
              <a:rPr lang="nl-BE" sz="2400" b="1" dirty="0" smtClean="0">
                <a:solidFill>
                  <a:schemeClr val="tx2"/>
                </a:solidFill>
              </a:rPr>
              <a:t>)</a:t>
            </a:r>
            <a:br>
              <a:rPr lang="nl-BE" sz="2400" b="1" dirty="0" smtClean="0">
                <a:solidFill>
                  <a:schemeClr val="tx2"/>
                </a:solidFill>
              </a:rPr>
            </a:br>
            <a:r>
              <a:rPr lang="nl-BE" sz="2000" dirty="0" smtClean="0">
                <a:solidFill>
                  <a:schemeClr val="tx2"/>
                </a:solidFill>
              </a:rPr>
              <a:t>e.g. the </a:t>
            </a:r>
            <a:r>
              <a:rPr lang="nl-BE" sz="2000" dirty="0" err="1" smtClean="0">
                <a:solidFill>
                  <a:schemeClr val="tx2"/>
                </a:solidFill>
              </a:rPr>
              <a:t>languages</a:t>
            </a:r>
            <a:r>
              <a:rPr lang="nl-BE" sz="2000" dirty="0" smtClean="0">
                <a:solidFill>
                  <a:schemeClr val="tx2"/>
                </a:solidFill>
              </a:rPr>
              <a:t> a spoken </a:t>
            </a:r>
            <a:r>
              <a:rPr lang="nl-BE" sz="2000" dirty="0" err="1" smtClean="0">
                <a:solidFill>
                  <a:schemeClr val="tx2"/>
                </a:solidFill>
              </a:rPr>
              <a:t>by</a:t>
            </a:r>
            <a:r>
              <a:rPr lang="nl-BE" sz="2000" dirty="0" smtClean="0">
                <a:solidFill>
                  <a:schemeClr val="tx2"/>
                </a:solidFill>
              </a:rPr>
              <a:t> a person</a:t>
            </a:r>
            <a:endParaRPr lang="nl-BE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b="1" dirty="0" err="1" smtClean="0">
                <a:solidFill>
                  <a:schemeClr val="tx2"/>
                </a:solidFill>
              </a:rPr>
              <a:t>degree</a:t>
            </a:r>
            <a:r>
              <a:rPr lang="nl-BE" sz="2400" b="1" dirty="0" smtClean="0">
                <a:solidFill>
                  <a:schemeClr val="tx2"/>
                </a:solidFill>
              </a:rPr>
              <a:t> of </a:t>
            </a:r>
            <a:r>
              <a:rPr lang="nl-BE" sz="2400" b="1" dirty="0" err="1" smtClean="0">
                <a:solidFill>
                  <a:schemeClr val="tx2"/>
                </a:solidFill>
              </a:rPr>
              <a:t>uncertainty</a:t>
            </a:r>
            <a:r>
              <a:rPr lang="nl-BE" sz="2400" b="1" dirty="0">
                <a:solidFill>
                  <a:schemeClr val="tx2"/>
                </a:solidFill>
              </a:rPr>
              <a:t/>
            </a:r>
            <a:br>
              <a:rPr lang="nl-BE" sz="2400" b="1" dirty="0">
                <a:solidFill>
                  <a:schemeClr val="tx2"/>
                </a:solidFill>
              </a:rPr>
            </a:br>
            <a:r>
              <a:rPr lang="nl-BE" sz="2000" dirty="0" smtClean="0">
                <a:solidFill>
                  <a:schemeClr val="tx2"/>
                </a:solidFill>
              </a:rPr>
              <a:t>e.g. the </a:t>
            </a:r>
            <a:r>
              <a:rPr lang="nl-BE" sz="2000" dirty="0" err="1" smtClean="0">
                <a:solidFill>
                  <a:schemeClr val="tx2"/>
                </a:solidFill>
              </a:rPr>
              <a:t>age</a:t>
            </a:r>
            <a:r>
              <a:rPr lang="nl-BE" sz="2000" dirty="0" smtClean="0">
                <a:solidFill>
                  <a:schemeClr val="tx2"/>
                </a:solidFill>
              </a:rPr>
              <a:t> of a person</a:t>
            </a:r>
            <a:endParaRPr lang="nl-BE" sz="2400" b="1" dirty="0" smtClean="0">
              <a:solidFill>
                <a:schemeClr val="tx2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789443" y="2915656"/>
            <a:ext cx="225378" cy="147854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3" name="Right Brace 112"/>
          <p:cNvSpPr/>
          <p:nvPr/>
        </p:nvSpPr>
        <p:spPr>
          <a:xfrm>
            <a:off x="6789443" y="4443913"/>
            <a:ext cx="225378" cy="65695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4" name="TextBox 113"/>
          <p:cNvSpPr txBox="1"/>
          <p:nvPr/>
        </p:nvSpPr>
        <p:spPr>
          <a:xfrm>
            <a:off x="7014821" y="3424095"/>
            <a:ext cx="1659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rgbClr val="FF0000"/>
                </a:solidFill>
              </a:rPr>
              <a:t>conjunctive</a:t>
            </a:r>
            <a:endParaRPr lang="nl-BE" sz="2400" b="1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061372" y="4527201"/>
            <a:ext cx="156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rgbClr val="FF0000"/>
                </a:solidFill>
              </a:rPr>
              <a:t>disjunctive</a:t>
            </a:r>
            <a:endParaRPr lang="nl-BE" sz="2400" b="1" dirty="0">
              <a:solidFill>
                <a:srgbClr val="FF0000"/>
              </a:solidFill>
            </a:endParaRPr>
          </a:p>
        </p:txBody>
      </p:sp>
      <p:pic>
        <p:nvPicPr>
          <p:cNvPr id="116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084" y="5341862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096302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Possibility</a:t>
            </a:r>
            <a:r>
              <a:rPr lang="nl-BE" sz="1400" dirty="0" smtClean="0"/>
              <a:t>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pic>
        <p:nvPicPr>
          <p:cNvPr id="4098" name="Picture 2" descr="http://iranian.com/main/files/singlepage_images/lot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15" y="1676480"/>
            <a:ext cx="1685320" cy="20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6058" y="1987305"/>
            <a:ext cx="4899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L.A</a:t>
            </a:r>
            <a:r>
              <a:rPr lang="nl-BE" dirty="0" smtClean="0"/>
              <a:t>. </a:t>
            </a:r>
            <a:r>
              <a:rPr lang="nl-BE" dirty="0" err="1" smtClean="0"/>
              <a:t>Zadeh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“</a:t>
            </a:r>
            <a:r>
              <a:rPr lang="nl-BE" dirty="0" err="1" smtClean="0"/>
              <a:t>Fuzzy</a:t>
            </a:r>
            <a:r>
              <a:rPr lang="nl-BE" dirty="0" smtClean="0"/>
              <a:t> Sets as the Basis </a:t>
            </a:r>
            <a:r>
              <a:rPr lang="nl-BE" dirty="0" err="1" smtClean="0"/>
              <a:t>for</a:t>
            </a:r>
            <a:r>
              <a:rPr lang="nl-BE" dirty="0" smtClean="0"/>
              <a:t> a </a:t>
            </a:r>
            <a:r>
              <a:rPr lang="nl-BE" dirty="0" err="1" smtClean="0"/>
              <a:t>Theory</a:t>
            </a:r>
            <a:r>
              <a:rPr lang="nl-BE" dirty="0" smtClean="0"/>
              <a:t> of </a:t>
            </a:r>
            <a:r>
              <a:rPr lang="nl-BE" dirty="0" err="1" smtClean="0"/>
              <a:t>Possibility</a:t>
            </a:r>
            <a:r>
              <a:rPr lang="nl-BE" dirty="0" smtClean="0"/>
              <a:t>”</a:t>
            </a:r>
          </a:p>
          <a:p>
            <a:r>
              <a:rPr lang="nl-BE" i="1" dirty="0" err="1" smtClean="0"/>
              <a:t>Fuzzy</a:t>
            </a:r>
            <a:r>
              <a:rPr lang="nl-BE" i="1" dirty="0" smtClean="0"/>
              <a:t> Sets </a:t>
            </a:r>
            <a:r>
              <a:rPr lang="nl-BE" i="1" dirty="0" err="1" smtClean="0"/>
              <a:t>and</a:t>
            </a:r>
            <a:r>
              <a:rPr lang="nl-BE" i="1" dirty="0" smtClean="0"/>
              <a:t> Systems</a:t>
            </a:r>
            <a:r>
              <a:rPr lang="nl-BE" dirty="0" smtClean="0"/>
              <a:t> </a:t>
            </a:r>
            <a:r>
              <a:rPr lang="nl-BE" b="1" dirty="0" smtClean="0"/>
              <a:t>1</a:t>
            </a:r>
            <a:r>
              <a:rPr lang="nl-BE" dirty="0" smtClean="0"/>
              <a:t> (1978) 3-28.</a:t>
            </a:r>
            <a:endParaRPr lang="nl-BE" dirty="0"/>
          </a:p>
        </p:txBody>
      </p:sp>
      <p:sp>
        <p:nvSpPr>
          <p:cNvPr id="15" name="Rectangle 14"/>
          <p:cNvSpPr/>
          <p:nvPr/>
        </p:nvSpPr>
        <p:spPr>
          <a:xfrm>
            <a:off x="6498007" y="6210153"/>
            <a:ext cx="2313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400" dirty="0">
                <a:solidFill>
                  <a:srgbClr val="555555"/>
                </a:solidFill>
                <a:latin typeface="Arial" panose="020B0604020202020204" pitchFamily="34" charset="0"/>
              </a:rPr>
              <a:t>ISBN-13: </a:t>
            </a:r>
            <a:r>
              <a:rPr lang="nl-BE" sz="1400" dirty="0">
                <a:solidFill>
                  <a:srgbClr val="111111"/>
                </a:solidFill>
                <a:latin typeface="Arial" panose="020B0604020202020204" pitchFamily="34" charset="0"/>
              </a:rPr>
              <a:t>978-1468452891</a:t>
            </a:r>
            <a:endParaRPr lang="nl-BE" sz="1400" dirty="0"/>
          </a:p>
        </p:txBody>
      </p:sp>
      <p:pic>
        <p:nvPicPr>
          <p:cNvPr id="16390" name="Picture 6" descr="http://cb.pbsstatic.com/l/02/5202/9780306425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68" y="3088480"/>
            <a:ext cx="2064132" cy="31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irit.fr/~Henri.Prade/Pra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85" y="4304204"/>
            <a:ext cx="2019447" cy="20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www.irit.fr/~Didier.Dubois/Didier_Duboi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50" y="4304204"/>
            <a:ext cx="1627703" cy="20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60347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Possibility</a:t>
            </a:r>
            <a:r>
              <a:rPr lang="nl-BE" sz="1400" dirty="0" smtClean="0"/>
              <a:t>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88259" y="2842246"/>
                <a:ext cx="17674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𝑜𝑠</m:t>
                      </m:r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259" y="2842246"/>
                <a:ext cx="1767472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00609" y="1355244"/>
            <a:ext cx="2134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measures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7029" y="2191078"/>
            <a:ext cx="25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possibility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measure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7070" y="3399218"/>
                <a:ext cx="740984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axiom p1: </a:t>
                </a:r>
                <a14:m>
                  <m:oMath xmlns:m="http://schemas.openxmlformats.org/officeDocument/2006/math">
                    <m:r>
                      <a:rPr lang="nl-BE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𝑜𝑠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∅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and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𝑃𝑜𝑠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 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(border </a:t>
                </a:r>
                <a:r>
                  <a:rPr lang="nl-BE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conditions</a:t>
                </a:r>
                <a:r>
                  <a:rPr lang="nl-BE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</a:rPr>
                  <a:t>axiom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p2: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𝐵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sSup>
                      <m:sSupPr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</m:sup>
                    </m:sSup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⊆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𝐵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𝑃𝑜𝑠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d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𝑃𝑜𝑠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(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monotonocity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>
                    <a:solidFill>
                      <a:schemeClr val="tx2"/>
                    </a:solidFill>
                  </a:rPr>
                  <a:t>a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xiom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p3: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d>
                      <m:dPr>
                        <m:begChr m:val="{"/>
                        <m:endChr m:val="}"/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</m:d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⊆</m:t>
                    </m:r>
                    <m:sSup>
                      <m:sSupPr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</m:sup>
                    </m:sSup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𝑃𝑜𝑠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∪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∈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𝐾</m:t>
                            </m:r>
                          </m:sub>
                        </m:sSub>
                        <m:sSub>
                          <m:sSubPr>
                            <m:ctrlP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𝑠𝑢𝑝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𝑃𝑜𝑠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70" y="3399218"/>
                <a:ext cx="7409849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740" t="-3614" b="-1024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67070" y="5083412"/>
                <a:ext cx="74343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𝑜𝑠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denotes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to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which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extent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it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is </a:t>
                </a:r>
                <a:r>
                  <a:rPr lang="nl-BE" sz="2000" dirty="0" err="1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possible</a:t>
                </a:r>
                <a:r>
                  <a:rPr lang="nl-BE" sz="20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that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𝑈</m:t>
                    </m:r>
                    <m:r>
                      <a:rPr lang="nl-BE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belongs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to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70" y="5083412"/>
                <a:ext cx="7434343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313174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Possibility</a:t>
            </a:r>
            <a:r>
              <a:rPr lang="nl-BE" sz="1400" dirty="0" smtClean="0"/>
              <a:t>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0609" y="1355244"/>
            <a:ext cx="2134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measures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77028" y="2598484"/>
                <a:ext cx="2866105" cy="666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𝑁𝑒𝑐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sup>
                            </m:sSup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𝑁𝑒𝑐</m:t>
                            </m:r>
                            <m:d>
                              <m:d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=1−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𝑃𝑜𝑠</m:t>
                            </m:r>
                            <m:d>
                              <m:d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028" y="2598484"/>
                <a:ext cx="2866105" cy="6660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325921" y="2062906"/>
            <a:ext cx="2492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necessity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measure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7069" y="3359742"/>
                <a:ext cx="774564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axiom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n1: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𝑁𝑒𝑐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∅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and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𝑁𝑒𝑐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 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(border </a:t>
                </a:r>
                <a:r>
                  <a:rPr lang="nl-BE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conditions</a:t>
                </a:r>
                <a:r>
                  <a:rPr lang="nl-BE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</a:rPr>
                  <a:t>axiom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n2: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𝐵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sSup>
                      <m:sSupPr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</m:sup>
                    </m:sSup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⊆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𝐵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𝑁𝑒𝑐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d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𝑁𝑒𝑐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(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monotonocity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>
                    <a:solidFill>
                      <a:schemeClr val="tx2"/>
                    </a:solidFill>
                  </a:rPr>
                  <a:t>a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xiom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n3: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d>
                      <m:dPr>
                        <m:begChr m:val="{"/>
                        <m:endChr m:val="}"/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</m:d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⊆</m:t>
                    </m:r>
                    <m:sSup>
                      <m:sSupPr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</m:sup>
                    </m:sSup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𝑁𝑒𝑐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∩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∈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𝐾</m:t>
                            </m:r>
                          </m:sub>
                        </m:sSub>
                        <m:sSub>
                          <m:sSubPr>
                            <m:ctrlP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𝑖𝑛𝑓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𝑁𝑒𝑐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69" y="3359742"/>
                <a:ext cx="7745647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708" t="-2994" b="-958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8474" y="4742372"/>
                <a:ext cx="68428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𝑒𝑐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denotes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to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which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extent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it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is </a:t>
                </a:r>
                <a:r>
                  <a:rPr lang="nl-BE" sz="2000" dirty="0" err="1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necessary</a:t>
                </a:r>
                <a:r>
                  <a:rPr lang="nl-BE" sz="20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(or</a:t>
                </a:r>
                <a:r>
                  <a:rPr lang="nl-BE" sz="20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certain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)</a:t>
                </a:r>
                <a:r>
                  <a:rPr lang="nl-BE" sz="20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that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b="0" i="1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/>
                </a:r>
                <a:br>
                  <a:rPr lang="nl-BE" sz="2000" b="0" i="1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𝑈</m:t>
                    </m:r>
                    <m:r>
                      <a:rPr lang="nl-BE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belongs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to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74" y="4742372"/>
                <a:ext cx="6842835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996003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Possibility</a:t>
            </a:r>
            <a:r>
              <a:rPr lang="nl-BE" sz="1400" dirty="0" smtClean="0"/>
              <a:t>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0609" y="1355244"/>
            <a:ext cx="2134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measures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4270" y="2062906"/>
            <a:ext cx="2175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main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properties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10917" y="3074333"/>
                <a:ext cx="4524315" cy="1064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𝑃𝑜𝑠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∪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𝑚𝑎𝑥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𝑃𝑜𝑠</m:t>
                        </m:r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𝑃𝑜𝑠</m:t>
                        </m:r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BE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𝑃𝑜𝑠</m:t>
                    </m:r>
                    <m:d>
                      <m:dPr>
                        <m:ctrlPr>
                          <a:rPr lang="nl-B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nl-B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∩</m:t>
                        </m:r>
                        <m:r>
                          <a:rPr lang="nl-B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</m:d>
                    <m:r>
                      <a:rPr lang="nl-BE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nl-BE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nl-BE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𝑖𝑛</m:t>
                    </m:r>
                    <m:d>
                      <m:dPr>
                        <m:ctrlPr>
                          <a:rPr lang="nl-B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  <m:r>
                          <a:rPr lang="nl-B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𝑜𝑠</m:t>
                        </m:r>
                        <m:d>
                          <m:dPr>
                            <m:ctrlPr>
                              <a:rPr lang="nl-BE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</m:d>
                        <m:r>
                          <a:rPr lang="nl-B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  <m:r>
                          <a:rPr lang="nl-B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𝑜𝑠</m:t>
                        </m:r>
                        <m:d>
                          <m:dPr>
                            <m:ctrlPr>
                              <a:rPr lang="nl-BE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endParaRPr lang="nl-BE" dirty="0">
                  <a:solidFill>
                    <a:srgbClr val="1F497D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17" y="3074333"/>
                <a:ext cx="4524315" cy="1064137"/>
              </a:xfrm>
              <a:prstGeom prst="rect">
                <a:avLst/>
              </a:prstGeom>
              <a:blipFill rotWithShape="0">
                <a:blip r:embed="rId2"/>
                <a:stretch>
                  <a:fillRect l="-121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07349" y="4086107"/>
                <a:ext cx="4622740" cy="1064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𝑁𝑒𝑐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∩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𝑚𝑖𝑛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𝑁𝑒𝑐</m:t>
                        </m:r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𝑁𝑒𝑐</m:t>
                        </m:r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𝑁𝑒𝑐</m:t>
                    </m:r>
                    <m:d>
                      <m:dPr>
                        <m:ctrlPr>
                          <a:rPr lang="nl-B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nl-B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∪</m:t>
                        </m:r>
                        <m:r>
                          <a:rPr lang="nl-B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</m:d>
                    <m:r>
                      <a:rPr lang="nl-BE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nl-BE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nl-BE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𝑎𝑥</m:t>
                    </m:r>
                    <m:d>
                      <m:dPr>
                        <m:ctrlPr>
                          <a:rPr lang="nl-B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𝑁𝑒𝑐</m:t>
                        </m:r>
                        <m:d>
                          <m:dPr>
                            <m:ctrlPr>
                              <a:rPr lang="nl-BE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</m:d>
                        <m:r>
                          <a:rPr lang="nl-B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𝑁𝑒𝑐</m:t>
                        </m:r>
                        <m:d>
                          <m:dPr>
                            <m:ctrlPr>
                              <a:rPr lang="nl-BE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endParaRPr lang="nl-BE" dirty="0">
                  <a:solidFill>
                    <a:srgbClr val="1F497D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349" y="4086107"/>
                <a:ext cx="4622740" cy="1064137"/>
              </a:xfrm>
              <a:prstGeom prst="rect">
                <a:avLst/>
              </a:prstGeom>
              <a:blipFill rotWithShape="0">
                <a:blip r:embed="rId3"/>
                <a:stretch>
                  <a:fillRect l="-118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784" y="5684762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07349" y="5195007"/>
                <a:ext cx="400705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𝑁𝑒𝑐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&gt;0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𝑃𝑜𝑠</m:t>
                        </m:r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𝑃𝑜𝑠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&lt;1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𝑁𝑒𝑐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</m:d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e>
                    </m:d>
                  </m:oMath>
                </a14:m>
                <a:endParaRPr lang="nl-BE" dirty="0">
                  <a:solidFill>
                    <a:srgbClr val="1F497D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349" y="5195007"/>
                <a:ext cx="4007059" cy="984885"/>
              </a:xfrm>
              <a:prstGeom prst="rect">
                <a:avLst/>
              </a:prstGeom>
              <a:blipFill rotWithShape="0">
                <a:blip r:embed="rId5"/>
                <a:stretch>
                  <a:fillRect l="-1370" t="-246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03324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Possibility</a:t>
            </a:r>
            <a:r>
              <a:rPr lang="nl-BE" sz="1400" dirty="0" smtClean="0"/>
              <a:t>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84182" y="1919441"/>
                <a:ext cx="1569212" cy="629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𝑃𝑜𝑠</m:t>
                            </m:r>
                            <m:d>
                              <m:d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182" y="1919441"/>
                <a:ext cx="1569212" cy="6295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983318" y="1265538"/>
            <a:ext cx="3169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possibility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distributions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57614" y="2984183"/>
                <a:ext cx="3422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𝑃𝑜𝑠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𝑠𝑢𝑝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614" y="2984183"/>
                <a:ext cx="3422347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30172" y="3360979"/>
                <a:ext cx="3905493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𝑁𝑒𝑐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𝑖𝑛𝑓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72" y="3360979"/>
                <a:ext cx="3905493" cy="404983"/>
              </a:xfrm>
              <a:prstGeom prst="rect">
                <a:avLst/>
              </a:prstGeom>
              <a:blipFill rotWithShape="0"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290228" y="4286842"/>
            <a:ext cx="2555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40440" y="4910021"/>
                <a:ext cx="2505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440" y="4910021"/>
                <a:ext cx="250542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94723" y="5552985"/>
                <a:ext cx="2646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𝑃𝑜𝑠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𝑠𝑢𝑝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723" y="5552985"/>
                <a:ext cx="264681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32287" y="4893426"/>
                <a:ext cx="25804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being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a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variable</a:t>
                </a:r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287" y="4893426"/>
                <a:ext cx="2580450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2358" t="-9231" r="-1887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94723" y="5921383"/>
                <a:ext cx="3199594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𝑁𝑒𝑐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𝑖𝑛𝑓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723" y="5921383"/>
                <a:ext cx="3199594" cy="404983"/>
              </a:xfrm>
              <a:prstGeom prst="rect">
                <a:avLst/>
              </a:prstGeom>
              <a:blipFill rotWithShape="0">
                <a:blip r:embed="rId8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31602" y="5921383"/>
                <a:ext cx="1988814" cy="405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e>
                    </m:acc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is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normalized</a:t>
                </a:r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602" y="5921383"/>
                <a:ext cx="1988814" cy="405688"/>
              </a:xfrm>
              <a:prstGeom prst="rect">
                <a:avLst/>
              </a:prstGeom>
              <a:blipFill rotWithShape="0">
                <a:blip r:embed="rId9"/>
                <a:stretch>
                  <a:fillRect l="-3067" t="-7463" r="-3374" b="-2537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16" y="5678753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az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19640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Possibility</a:t>
            </a:r>
            <a:r>
              <a:rPr lang="nl-BE" sz="1400" dirty="0" smtClean="0"/>
              <a:t>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68479" y="1223212"/>
            <a:ext cx="4798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connection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with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probability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theory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84567" y="2795671"/>
                <a:ext cx="1585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BE" b="0" dirty="0" smtClean="0">
                    <a:ea typeface="Cambria Math" panose="02040503050406030204" pitchFamily="18" charset="0"/>
                  </a:rPr>
                  <a:t>=1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67" y="2795671"/>
                <a:ext cx="1585434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10000" r="-2308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611003" y="2154258"/>
            <a:ext cx="2332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possibility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theory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5457" y="2125503"/>
            <a:ext cx="2433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probability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theory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1500" y="2862597"/>
            <a:ext cx="147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normalization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36206" y="2666068"/>
                <a:ext cx="1627112" cy="493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  <m:sup/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</m:t>
                        </m:r>
                      </m:e>
                    </m:nary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nl-BE" b="0" dirty="0" smtClean="0">
                    <a:ea typeface="Cambria Math" panose="02040503050406030204" pitchFamily="18" charset="0"/>
                  </a:rPr>
                  <a:t>=1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206" y="2666068"/>
                <a:ext cx="1627112" cy="493148"/>
              </a:xfrm>
              <a:prstGeom prst="rect">
                <a:avLst/>
              </a:prstGeom>
              <a:blipFill rotWithShape="0">
                <a:blip r:embed="rId3"/>
                <a:stretch>
                  <a:fillRect l="-25094" t="-95062" r="-2622" b="-16049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90669" y="3231929"/>
            <a:ext cx="11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semantics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6890" y="3179458"/>
            <a:ext cx="3430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express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preferences</a:t>
            </a:r>
            <a:r>
              <a:rPr lang="nl-BE" sz="2000" dirty="0" smtClean="0">
                <a:solidFill>
                  <a:schemeClr val="tx2"/>
                </a:solidFill>
              </a:rPr>
              <a:t/>
            </a:r>
            <a:br>
              <a:rPr lang="nl-BE" sz="2000" dirty="0" smtClean="0">
                <a:solidFill>
                  <a:schemeClr val="tx2"/>
                </a:solidFill>
              </a:rPr>
            </a:br>
            <a:r>
              <a:rPr lang="nl-BE" sz="2000" dirty="0" smtClean="0">
                <a:solidFill>
                  <a:schemeClr val="tx2"/>
                </a:solidFill>
              </a:rPr>
              <a:t>(</a:t>
            </a:r>
            <a:r>
              <a:rPr lang="nl-BE" sz="2000" dirty="0" err="1" smtClean="0">
                <a:solidFill>
                  <a:schemeClr val="tx2"/>
                </a:solidFill>
              </a:rPr>
              <a:t>only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comparative</a:t>
            </a:r>
            <a:r>
              <a:rPr lang="nl-BE" sz="2000" dirty="0" smtClean="0">
                <a:solidFill>
                  <a:schemeClr val="tx2"/>
                </a:solidFill>
              </a:rPr>
              <a:t> information)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63163" y="3172377"/>
            <a:ext cx="3008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express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relative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occurence</a:t>
            </a:r>
            <a:r>
              <a:rPr lang="nl-BE" sz="2000" dirty="0" smtClean="0">
                <a:solidFill>
                  <a:schemeClr val="tx2"/>
                </a:solidFill>
              </a:rPr>
              <a:t/>
            </a:r>
            <a:br>
              <a:rPr lang="nl-BE" sz="2000" dirty="0" smtClean="0">
                <a:solidFill>
                  <a:schemeClr val="tx2"/>
                </a:solidFill>
              </a:rPr>
            </a:br>
            <a:r>
              <a:rPr lang="nl-BE" sz="2000" dirty="0" smtClean="0">
                <a:solidFill>
                  <a:schemeClr val="tx2"/>
                </a:solidFill>
              </a:rPr>
              <a:t>(</a:t>
            </a:r>
            <a:r>
              <a:rPr lang="nl-BE" sz="2000" dirty="0" err="1" smtClean="0">
                <a:solidFill>
                  <a:schemeClr val="tx2"/>
                </a:solidFill>
              </a:rPr>
              <a:t>quantitative</a:t>
            </a:r>
            <a:r>
              <a:rPr lang="nl-BE" sz="2000" dirty="0" smtClean="0">
                <a:solidFill>
                  <a:schemeClr val="tx2"/>
                </a:solidFill>
              </a:rPr>
              <a:t> information)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9035" y="3835056"/>
            <a:ext cx="168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informativeness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4346" y="3815723"/>
            <a:ext cx="1835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less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informative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75989" y="3808102"/>
            <a:ext cx="2000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more </a:t>
            </a:r>
            <a:r>
              <a:rPr lang="nl-BE" sz="2000" dirty="0" err="1" smtClean="0">
                <a:solidFill>
                  <a:schemeClr val="tx2"/>
                </a:solidFill>
              </a:rPr>
              <a:t>informative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4679" y="4144212"/>
            <a:ext cx="13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applicability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84567" y="4144212"/>
            <a:ext cx="1573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more </a:t>
            </a:r>
            <a:r>
              <a:rPr lang="nl-BE" sz="2000" dirty="0" err="1" smtClean="0">
                <a:solidFill>
                  <a:schemeClr val="tx2"/>
                </a:solidFill>
              </a:rPr>
              <a:t>general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67516" y="4117258"/>
            <a:ext cx="1408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less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general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29403" y="5319576"/>
            <a:ext cx="2440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interrelationships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92699" y="4814653"/>
            <a:ext cx="411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rgbClr val="FF0000"/>
                </a:solidFill>
              </a:rPr>
              <a:t>NOT </a:t>
            </a:r>
            <a:r>
              <a:rPr lang="nl-BE" sz="2400" b="1" dirty="0" err="1" smtClean="0">
                <a:solidFill>
                  <a:srgbClr val="FF0000"/>
                </a:solidFill>
              </a:rPr>
              <a:t>competitive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to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each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other</a:t>
            </a:r>
            <a:endParaRPr lang="nl-BE" sz="2400" b="1" dirty="0">
              <a:solidFill>
                <a:srgbClr val="FF0000"/>
              </a:solidFill>
            </a:endParaRPr>
          </a:p>
        </p:txBody>
      </p:sp>
      <p:pic>
        <p:nvPicPr>
          <p:cNvPr id="36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28" y="4544322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876356" y="5706042"/>
            <a:ext cx="5344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 smtClean="0">
                <a:solidFill>
                  <a:schemeClr val="tx2"/>
                </a:solidFill>
              </a:rPr>
              <a:t>what</a:t>
            </a:r>
            <a:r>
              <a:rPr lang="nl-BE" sz="2400" dirty="0" smtClean="0">
                <a:solidFill>
                  <a:schemeClr val="tx2"/>
                </a:solidFill>
              </a:rPr>
              <a:t> is </a:t>
            </a:r>
            <a:r>
              <a:rPr lang="nl-BE" sz="2400" dirty="0" err="1" smtClean="0">
                <a:solidFill>
                  <a:schemeClr val="tx2"/>
                </a:solidFill>
              </a:rPr>
              <a:t>not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possible</a:t>
            </a:r>
            <a:r>
              <a:rPr lang="nl-BE" sz="2400" dirty="0" smtClean="0">
                <a:solidFill>
                  <a:schemeClr val="tx2"/>
                </a:solidFill>
              </a:rPr>
              <a:t>, is </a:t>
            </a:r>
            <a:r>
              <a:rPr lang="nl-BE" sz="2400" dirty="0" err="1" smtClean="0">
                <a:solidFill>
                  <a:schemeClr val="tx2"/>
                </a:solidFill>
              </a:rPr>
              <a:t>also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not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certain</a:t>
            </a:r>
            <a:endParaRPr lang="nl-BE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 smtClean="0">
                <a:solidFill>
                  <a:schemeClr val="tx2"/>
                </a:solidFill>
              </a:rPr>
              <a:t>what</a:t>
            </a:r>
            <a:r>
              <a:rPr lang="nl-BE" sz="2400" dirty="0" smtClean="0">
                <a:solidFill>
                  <a:schemeClr val="tx2"/>
                </a:solidFill>
              </a:rPr>
              <a:t> is </a:t>
            </a:r>
            <a:r>
              <a:rPr lang="nl-BE" sz="2400" dirty="0" err="1" smtClean="0">
                <a:solidFill>
                  <a:schemeClr val="tx2"/>
                </a:solidFill>
              </a:rPr>
              <a:t>certain</a:t>
            </a:r>
            <a:r>
              <a:rPr lang="nl-BE" sz="2400" dirty="0" smtClean="0">
                <a:solidFill>
                  <a:schemeClr val="tx2"/>
                </a:solidFill>
              </a:rPr>
              <a:t>, is </a:t>
            </a:r>
            <a:r>
              <a:rPr lang="nl-BE" sz="2400" dirty="0" err="1" smtClean="0">
                <a:solidFill>
                  <a:schemeClr val="tx2"/>
                </a:solidFill>
              </a:rPr>
              <a:t>also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possible</a:t>
            </a:r>
            <a:endParaRPr lang="nl-BE" sz="2400" dirty="0">
              <a:solidFill>
                <a:schemeClr val="tx2"/>
              </a:solidFill>
            </a:endParaRPr>
          </a:p>
        </p:txBody>
      </p:sp>
      <p:pic>
        <p:nvPicPr>
          <p:cNvPr id="38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03120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Possibility</a:t>
            </a:r>
            <a:r>
              <a:rPr lang="nl-BE" sz="1400" dirty="0" smtClean="0"/>
              <a:t> </a:t>
            </a:r>
            <a:r>
              <a:rPr lang="nl-BE" sz="1400" dirty="0" err="1" smtClean="0"/>
              <a:t>theory</a:t>
            </a:r>
            <a:endParaRPr lang="nl-BE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84182" y="1374685"/>
            <a:ext cx="1656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experiment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http://thecampaignworkshop.com/wp-content/uploads/2014/09/RF_iStock_Glass-of-Water_000004511195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65" y="1992366"/>
            <a:ext cx="1975324" cy="29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pixabay.com/static/uploads/photo/2014/09/04/05/27/milk-435295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67" y="2308780"/>
            <a:ext cx="3482387" cy="23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93373" y="4527659"/>
            <a:ext cx="2590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possibility</a:t>
            </a:r>
            <a:r>
              <a:rPr lang="nl-BE" sz="2400" dirty="0" smtClean="0">
                <a:solidFill>
                  <a:schemeClr val="tx2"/>
                </a:solidFill>
              </a:rPr>
              <a:t> of </a:t>
            </a:r>
            <a:r>
              <a:rPr lang="nl-BE" sz="2400" dirty="0" err="1" smtClean="0">
                <a:solidFill>
                  <a:schemeClr val="tx2"/>
                </a:solidFill>
              </a:rPr>
              <a:t>being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br>
              <a:rPr lang="nl-BE" sz="2400" dirty="0" smtClean="0">
                <a:solidFill>
                  <a:schemeClr val="tx2"/>
                </a:solidFill>
              </a:rPr>
            </a:br>
            <a:r>
              <a:rPr lang="nl-BE" sz="2400" dirty="0" err="1" smtClean="0">
                <a:solidFill>
                  <a:schemeClr val="tx2"/>
                </a:solidFill>
              </a:rPr>
              <a:t>unhealthy</a:t>
            </a:r>
            <a:r>
              <a:rPr lang="nl-BE" sz="2400" dirty="0" smtClean="0">
                <a:solidFill>
                  <a:schemeClr val="tx2"/>
                </a:solidFill>
              </a:rPr>
              <a:t> is 1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9523" y="4527659"/>
            <a:ext cx="2691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probability</a:t>
            </a:r>
            <a:r>
              <a:rPr lang="nl-BE" sz="2400" dirty="0" smtClean="0">
                <a:solidFill>
                  <a:schemeClr val="tx2"/>
                </a:solidFill>
              </a:rPr>
              <a:t> of </a:t>
            </a:r>
            <a:r>
              <a:rPr lang="nl-BE" sz="2400" dirty="0" err="1" smtClean="0">
                <a:solidFill>
                  <a:schemeClr val="tx2"/>
                </a:solidFill>
              </a:rPr>
              <a:t>being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br>
              <a:rPr lang="nl-BE" sz="2400" dirty="0" smtClean="0">
                <a:solidFill>
                  <a:schemeClr val="tx2"/>
                </a:solidFill>
              </a:rPr>
            </a:br>
            <a:r>
              <a:rPr lang="nl-BE" sz="2400" dirty="0" err="1" smtClean="0">
                <a:solidFill>
                  <a:schemeClr val="tx2"/>
                </a:solidFill>
              </a:rPr>
              <a:t>unhealthy</a:t>
            </a:r>
            <a:r>
              <a:rPr lang="nl-BE" sz="2400" dirty="0" smtClean="0">
                <a:solidFill>
                  <a:schemeClr val="tx2"/>
                </a:solidFill>
              </a:rPr>
              <a:t> is 1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0215" y="5809545"/>
            <a:ext cx="5389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from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which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glass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would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you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like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to</a:t>
            </a:r>
            <a:r>
              <a:rPr lang="nl-BE" sz="2400" dirty="0" smtClean="0">
                <a:solidFill>
                  <a:schemeClr val="tx2"/>
                </a:solidFill>
              </a:rPr>
              <a:t> drink? </a:t>
            </a:r>
            <a:endParaRPr lang="nl-BE" sz="2400" dirty="0">
              <a:solidFill>
                <a:schemeClr val="tx2"/>
              </a:solidFill>
            </a:endParaRPr>
          </a:p>
        </p:txBody>
      </p:sp>
      <p:pic>
        <p:nvPicPr>
          <p:cNvPr id="25604" name="Picture 4" descr="http://cdn.mysitemyway.com/etc-mysitemyway/icons/legacy-previews/icons/magic-marker-icons-signs/115927-magic-marker-icon-signs-warning-poison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3741100"/>
            <a:ext cx="507257" cy="5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099389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err="1" smtClean="0"/>
              <a:t>Preliminaries</a:t>
            </a:r>
            <a:endParaRPr lang="nl-BE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smtClean="0"/>
              <a:t>Information systems</a:t>
            </a:r>
            <a:endParaRPr lang="nl-BE" sz="1400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" y="1256670"/>
            <a:ext cx="7807423" cy="4686809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6516216" y="5799217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TextBox 84"/>
          <p:cNvSpPr txBox="1"/>
          <p:nvPr/>
        </p:nvSpPr>
        <p:spPr>
          <a:xfrm>
            <a:off x="6850455" y="6015241"/>
            <a:ext cx="2029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/>
              <a:t>in </a:t>
            </a:r>
            <a:r>
              <a:rPr lang="nl-BE" sz="2800" b="1" dirty="0" err="1" smtClean="0"/>
              <a:t>practice</a:t>
            </a:r>
            <a:r>
              <a:rPr lang="nl-BE" sz="2800" b="1" dirty="0" smtClean="0"/>
              <a:t>…</a:t>
            </a:r>
            <a:endParaRPr lang="nl-BE" sz="2800" b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194026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logic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825160" y="1329844"/>
            <a:ext cx="149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logic</a:t>
            </a:r>
            <a:endParaRPr lang="nl-BE" sz="2400" b="1" dirty="0">
              <a:solidFill>
                <a:schemeClr val="tx2"/>
              </a:solidFill>
            </a:endParaRPr>
          </a:p>
        </p:txBody>
      </p:sp>
      <p:grpSp>
        <p:nvGrpSpPr>
          <p:cNvPr id="11" name="Group 191"/>
          <p:cNvGrpSpPr>
            <a:grpSpLocks/>
          </p:cNvGrpSpPr>
          <p:nvPr/>
        </p:nvGrpSpPr>
        <p:grpSpPr bwMode="auto">
          <a:xfrm>
            <a:off x="3509960" y="2449221"/>
            <a:ext cx="2058988" cy="1477963"/>
            <a:chOff x="362" y="576"/>
            <a:chExt cx="1297" cy="931"/>
          </a:xfrm>
        </p:grpSpPr>
        <p:sp>
          <p:nvSpPr>
            <p:cNvPr id="12" name="Line 4"/>
            <p:cNvSpPr>
              <a:spLocks noChangeShapeType="1"/>
            </p:cNvSpPr>
            <p:nvPr/>
          </p:nvSpPr>
          <p:spPr bwMode="auto">
            <a:xfrm flipV="1">
              <a:off x="768" y="5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V="1">
              <a:off x="720" y="1344"/>
              <a:ext cx="8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590" y="126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0</a:t>
              </a:r>
              <a:endParaRPr lang="en-US" altLang="nl-BE" sz="1200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82" y="68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1</a:t>
              </a:r>
              <a:endParaRPr lang="en-US" altLang="nl-BE" sz="1200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750" y="7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289" y="763"/>
              <a:ext cx="3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true</a:t>
              </a:r>
              <a:endParaRPr lang="en-GB" altLang="nl-BE" sz="1400" baseline="-25000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774" y="770"/>
              <a:ext cx="608" cy="5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386" y="1311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1298" y="132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22" name="Line 92"/>
            <p:cNvSpPr>
              <a:spLocks noChangeShapeType="1"/>
            </p:cNvSpPr>
            <p:nvPr/>
          </p:nvSpPr>
          <p:spPr bwMode="auto">
            <a:xfrm>
              <a:off x="773" y="772"/>
              <a:ext cx="604" cy="5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" name="Line 93"/>
            <p:cNvSpPr>
              <a:spLocks noChangeShapeType="1"/>
            </p:cNvSpPr>
            <p:nvPr/>
          </p:nvSpPr>
          <p:spPr bwMode="auto">
            <a:xfrm>
              <a:off x="1218" y="1311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Text Box 94"/>
            <p:cNvSpPr txBox="1">
              <a:spLocks noChangeArrowheads="1"/>
            </p:cNvSpPr>
            <p:nvPr/>
          </p:nvSpPr>
          <p:spPr bwMode="auto">
            <a:xfrm>
              <a:off x="1307" y="1147"/>
              <a:ext cx="3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false</a:t>
              </a:r>
              <a:endParaRPr lang="en-GB" altLang="nl-BE" sz="1400" baseline="-25000"/>
            </a:p>
          </p:txBody>
        </p:sp>
        <p:sp>
          <p:nvSpPr>
            <p:cNvPr id="25" name="Text Box 95"/>
            <p:cNvSpPr txBox="1">
              <a:spLocks noChangeArrowheads="1"/>
            </p:cNvSpPr>
            <p:nvPr/>
          </p:nvSpPr>
          <p:spPr bwMode="auto">
            <a:xfrm>
              <a:off x="1142" y="1334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x</a:t>
              </a:r>
            </a:p>
          </p:txBody>
        </p:sp>
        <p:sp>
          <p:nvSpPr>
            <p:cNvPr id="26" name="Line 106"/>
            <p:cNvSpPr>
              <a:spLocks noChangeShapeType="1"/>
            </p:cNvSpPr>
            <p:nvPr/>
          </p:nvSpPr>
          <p:spPr bwMode="auto">
            <a:xfrm>
              <a:off x="1218" y="933"/>
              <a:ext cx="0" cy="4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Text Box 117"/>
            <p:cNvSpPr txBox="1">
              <a:spLocks noChangeArrowheads="1"/>
            </p:cNvSpPr>
            <p:nvPr/>
          </p:nvSpPr>
          <p:spPr bwMode="auto">
            <a:xfrm>
              <a:off x="386" y="818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</a:t>
              </a:r>
              <a:r>
                <a:rPr lang="en-US" altLang="nl-BE" sz="1200" baseline="-25000">
                  <a:sym typeface="Symbol" panose="05050102010706020507" pitchFamily="18" charset="2"/>
                </a:rPr>
                <a:t>true</a:t>
              </a:r>
              <a:r>
                <a:rPr lang="en-US" altLang="nl-BE" sz="1200">
                  <a:sym typeface="Symbol" panose="05050102010706020507" pitchFamily="18" charset="2"/>
                </a:rPr>
                <a:t>(x)</a:t>
              </a:r>
            </a:p>
          </p:txBody>
        </p:sp>
        <p:sp>
          <p:nvSpPr>
            <p:cNvPr id="28" name="Line 186"/>
            <p:cNvSpPr>
              <a:spLocks noChangeShapeType="1"/>
            </p:cNvSpPr>
            <p:nvPr/>
          </p:nvSpPr>
          <p:spPr bwMode="auto">
            <a:xfrm>
              <a:off x="732" y="119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Line 187"/>
            <p:cNvSpPr>
              <a:spLocks noChangeShapeType="1"/>
            </p:cNvSpPr>
            <p:nvPr/>
          </p:nvSpPr>
          <p:spPr bwMode="auto">
            <a:xfrm>
              <a:off x="774" y="119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Line 188"/>
            <p:cNvSpPr>
              <a:spLocks noChangeShapeType="1"/>
            </p:cNvSpPr>
            <p:nvPr/>
          </p:nvSpPr>
          <p:spPr bwMode="auto">
            <a:xfrm>
              <a:off x="744" y="91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Line 189"/>
            <p:cNvSpPr>
              <a:spLocks noChangeShapeType="1"/>
            </p:cNvSpPr>
            <p:nvPr/>
          </p:nvSpPr>
          <p:spPr bwMode="auto">
            <a:xfrm>
              <a:off x="786" y="91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Text Box 190"/>
            <p:cNvSpPr txBox="1">
              <a:spLocks noChangeArrowheads="1"/>
            </p:cNvSpPr>
            <p:nvPr/>
          </p:nvSpPr>
          <p:spPr bwMode="auto">
            <a:xfrm>
              <a:off x="362" y="1094"/>
              <a:ext cx="4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</a:t>
              </a:r>
              <a:r>
                <a:rPr lang="en-US" altLang="nl-BE" sz="1200" baseline="-25000">
                  <a:sym typeface="Symbol" panose="05050102010706020507" pitchFamily="18" charset="2"/>
                </a:rPr>
                <a:t>false</a:t>
              </a:r>
              <a:r>
                <a:rPr lang="en-US" altLang="nl-BE" sz="1200">
                  <a:sym typeface="Symbol" panose="05050102010706020507" pitchFamily="18" charset="2"/>
                </a:rPr>
                <a:t>(x)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81751" y="4106570"/>
                <a:ext cx="7250318" cy="1670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conjunction: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0,1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∧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  <a:sym typeface="Symbol" panose="05050102010706020507" pitchFamily="18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disjunction</a:t>
                </a:r>
                <a:r>
                  <a:rPr lang="nl-BE" sz="2000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0,1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∨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d>
                  </m:oMath>
                </a14:m>
                <a:endParaRPr lang="nl-BE" sz="2000" dirty="0">
                  <a:solidFill>
                    <a:schemeClr val="tx2"/>
                  </a:solidFill>
                  <a:sym typeface="Symbol" panose="05050102010706020507" pitchFamily="18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negation</a:t>
                </a:r>
                <a:r>
                  <a:rPr lang="nl-BE" sz="2000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0,1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¬</m:t>
                    </m:r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1−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</m:oMath>
                </a14:m>
                <a:endParaRPr lang="nl-BE" sz="2000" dirty="0">
                  <a:solidFill>
                    <a:schemeClr val="tx2"/>
                  </a:solidFill>
                  <a:sym typeface="Symbol" panose="05050102010706020507" pitchFamily="18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implication</a:t>
                </a:r>
                <a:r>
                  <a:rPr lang="nl-BE" sz="2000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0,1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d>
                  </m:oMath>
                </a14:m>
                <a:endParaRPr lang="nl-BE" sz="2000" dirty="0">
                  <a:solidFill>
                    <a:schemeClr val="tx2"/>
                  </a:solidFill>
                  <a:sym typeface="Symbol" panose="05050102010706020507" pitchFamily="18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equivalence</a:t>
                </a: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0,1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⇔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𝑢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𝑦</m:t>
                            </m:r>
                          </m:e>
                        </m:d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𝑢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𝑦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sz="2000" dirty="0">
                  <a:solidFill>
                    <a:schemeClr val="tx2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51" y="4106570"/>
                <a:ext cx="7250318" cy="1670842"/>
              </a:xfrm>
              <a:prstGeom prst="rect">
                <a:avLst/>
              </a:prstGeom>
              <a:blipFill rotWithShape="0">
                <a:blip r:embed="rId2"/>
                <a:stretch>
                  <a:fillRect l="-757" t="-2190" b="-474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929184" y="1961004"/>
            <a:ext cx="3285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truth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values</a:t>
            </a:r>
            <a:r>
              <a:rPr lang="nl-BE" sz="2400" dirty="0" smtClean="0">
                <a:solidFill>
                  <a:schemeClr val="tx2"/>
                </a:solidFill>
              </a:rPr>
              <a:t> as </a:t>
            </a:r>
            <a:r>
              <a:rPr lang="nl-BE" sz="2400" dirty="0" err="1" smtClean="0">
                <a:solidFill>
                  <a:schemeClr val="tx2"/>
                </a:solidFill>
              </a:rPr>
              <a:t>fuzzy</a:t>
            </a:r>
            <a:r>
              <a:rPr lang="nl-BE" sz="2400" dirty="0" smtClean="0">
                <a:solidFill>
                  <a:schemeClr val="tx2"/>
                </a:solidFill>
              </a:rPr>
              <a:t> sets</a:t>
            </a:r>
            <a:endParaRPr lang="nl-BE" sz="2400" dirty="0">
              <a:solidFill>
                <a:schemeClr val="tx2"/>
              </a:solidFill>
            </a:endParaRPr>
          </a:p>
        </p:txBody>
      </p:sp>
      <p:pic>
        <p:nvPicPr>
          <p:cNvPr id="3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84897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logic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825160" y="1329844"/>
            <a:ext cx="149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logic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8542" y="1961004"/>
            <a:ext cx="472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(</a:t>
            </a:r>
            <a:r>
              <a:rPr lang="nl-BE" sz="2400" dirty="0" err="1" smtClean="0">
                <a:solidFill>
                  <a:schemeClr val="tx2"/>
                </a:solidFill>
              </a:rPr>
              <a:t>extended</a:t>
            </a:r>
            <a:r>
              <a:rPr lang="nl-BE" sz="2400" dirty="0" smtClean="0">
                <a:solidFill>
                  <a:schemeClr val="tx2"/>
                </a:solidFill>
              </a:rPr>
              <a:t>) </a:t>
            </a:r>
            <a:r>
              <a:rPr lang="nl-BE" sz="2400" dirty="0" err="1" smtClean="0">
                <a:solidFill>
                  <a:schemeClr val="tx2"/>
                </a:solidFill>
              </a:rPr>
              <a:t>possibilistic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truth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values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6604" y="3101132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T(</a:t>
            </a:r>
            <a:r>
              <a:rPr lang="nl-BE" sz="2400" dirty="0" err="1" smtClean="0">
                <a:solidFill>
                  <a:schemeClr val="tx2"/>
                </a:solidFill>
              </a:rPr>
              <a:t>rue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98674" y="3116162"/>
            <a:ext cx="100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F(</a:t>
            </a:r>
            <a:r>
              <a:rPr lang="nl-BE" sz="2400" dirty="0" err="1" smtClean="0">
                <a:solidFill>
                  <a:schemeClr val="tx2"/>
                </a:solidFill>
              </a:rPr>
              <a:t>alse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51394" y="3101131"/>
            <a:ext cx="2078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  <a:sym typeface="Symbol" panose="05050102010706020507" pitchFamily="18" charset="2"/>
              </a:rPr>
              <a:t></a:t>
            </a:r>
            <a:r>
              <a:rPr lang="nl-BE" sz="2400" dirty="0" smtClean="0">
                <a:solidFill>
                  <a:schemeClr val="tx2"/>
                </a:solidFill>
              </a:rPr>
              <a:t>(</a:t>
            </a:r>
            <a:r>
              <a:rPr lang="nl-BE" sz="2400" dirty="0" err="1" smtClean="0">
                <a:solidFill>
                  <a:schemeClr val="tx2"/>
                </a:solidFill>
              </a:rPr>
              <a:t>inapplicable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Afbeeldingsresultaat voor 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3805515"/>
            <a:ext cx="1384299" cy="13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tigationsupportguru.com/wp-content/uploads/2012/03/x_mark_p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8" y="3930873"/>
            <a:ext cx="1232153" cy="11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oulakaz.net/weblog/wp-content/uploads/2012/09/20120913-empty-bo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20" y="3650193"/>
            <a:ext cx="1701001" cy="14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imakenda.com/graficos/signo_ma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190727"/>
            <a:ext cx="382357" cy="3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848765" y="5809104"/>
            <a:ext cx="3291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from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bivalence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to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trivalence</a:t>
            </a:r>
            <a:r>
              <a:rPr lang="nl-BE" sz="2000" dirty="0" smtClean="0">
                <a:solidFill>
                  <a:schemeClr val="tx2"/>
                </a:solidFill>
              </a:rPr>
              <a:t>…</a:t>
            </a:r>
            <a:endParaRPr lang="nl-BE" sz="2000" dirty="0">
              <a:solidFill>
                <a:schemeClr val="tx2"/>
              </a:solidFill>
            </a:endParaRPr>
          </a:p>
        </p:txBody>
      </p:sp>
      <p:pic>
        <p:nvPicPr>
          <p:cNvPr id="14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053715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logic 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993560" y="1329844"/>
            <a:ext cx="149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logic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76942" y="1961004"/>
            <a:ext cx="472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(</a:t>
            </a:r>
            <a:r>
              <a:rPr lang="nl-BE" sz="2400" dirty="0" err="1" smtClean="0">
                <a:solidFill>
                  <a:schemeClr val="tx2"/>
                </a:solidFill>
              </a:rPr>
              <a:t>extended</a:t>
            </a:r>
            <a:r>
              <a:rPr lang="nl-BE" sz="2400" dirty="0" smtClean="0">
                <a:solidFill>
                  <a:schemeClr val="tx2"/>
                </a:solidFill>
              </a:rPr>
              <a:t>) </a:t>
            </a:r>
            <a:r>
              <a:rPr lang="nl-BE" sz="2400" dirty="0" err="1" smtClean="0">
                <a:solidFill>
                  <a:schemeClr val="tx2"/>
                </a:solidFill>
              </a:rPr>
              <a:t>possibilistic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truth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values</a:t>
            </a:r>
            <a:endParaRPr lang="nl-BE" sz="24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949" y="2934663"/>
            <a:ext cx="1241448" cy="968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60" y="2934663"/>
            <a:ext cx="1500086" cy="2581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509" y="2923838"/>
            <a:ext cx="1447690" cy="2592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94191" y="6019800"/>
                <a:ext cx="4709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,⊥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191" y="6019800"/>
                <a:ext cx="470968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325980" y="2441557"/>
            <a:ext cx="282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three-valued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Kleene</a:t>
            </a:r>
            <a:r>
              <a:rPr lang="nl-BE" sz="2000" dirty="0" smtClean="0">
                <a:solidFill>
                  <a:schemeClr val="tx2"/>
                </a:solidFill>
              </a:rPr>
              <a:t> logic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6505" y="5608888"/>
            <a:ext cx="267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partial</a:t>
            </a:r>
            <a:r>
              <a:rPr lang="nl-BE" sz="2000" dirty="0" smtClean="0">
                <a:solidFill>
                  <a:schemeClr val="tx2"/>
                </a:solidFill>
              </a:rPr>
              <a:t> ordering </a:t>
            </a:r>
            <a:r>
              <a:rPr lang="nl-BE" sz="2000" dirty="0" err="1" smtClean="0">
                <a:solidFill>
                  <a:schemeClr val="tx2"/>
                </a:solidFill>
              </a:rPr>
              <a:t>relation</a:t>
            </a:r>
            <a:endParaRPr lang="nl-BE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math.library.wisc.edu/images/skleen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60" y="3728136"/>
            <a:ext cx="1314526" cy="17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38819" y="5515892"/>
            <a:ext cx="212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Stephen Cole </a:t>
            </a:r>
            <a:r>
              <a:rPr lang="nl-BE" dirty="0" err="1" smtClean="0"/>
              <a:t>Kleene</a:t>
            </a:r>
            <a:endParaRPr lang="nl-BE" dirty="0"/>
          </a:p>
        </p:txBody>
      </p:sp>
      <p:pic>
        <p:nvPicPr>
          <p:cNvPr id="14" name="Obraz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601581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logic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825160" y="1329844"/>
            <a:ext cx="149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logic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8542" y="1961004"/>
            <a:ext cx="472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(</a:t>
            </a:r>
            <a:r>
              <a:rPr lang="nl-BE" sz="2400" dirty="0" err="1" smtClean="0">
                <a:solidFill>
                  <a:schemeClr val="tx2"/>
                </a:solidFill>
              </a:rPr>
              <a:t>extended</a:t>
            </a:r>
            <a:r>
              <a:rPr lang="nl-BE" sz="2400" dirty="0" smtClean="0">
                <a:solidFill>
                  <a:schemeClr val="tx2"/>
                </a:solidFill>
              </a:rPr>
              <a:t>) </a:t>
            </a:r>
            <a:r>
              <a:rPr lang="nl-BE" sz="2400" dirty="0" err="1" smtClean="0">
                <a:solidFill>
                  <a:schemeClr val="tx2"/>
                </a:solidFill>
              </a:rPr>
              <a:t>possibilistic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truth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values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1156" y="3402599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T(</a:t>
            </a:r>
            <a:r>
              <a:rPr lang="nl-BE" sz="2400" dirty="0" err="1" smtClean="0">
                <a:solidFill>
                  <a:schemeClr val="tx2"/>
                </a:solidFill>
              </a:rPr>
              <a:t>rue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73226" y="3417629"/>
            <a:ext cx="100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F(</a:t>
            </a:r>
            <a:r>
              <a:rPr lang="nl-BE" sz="2400" dirty="0" err="1" smtClean="0">
                <a:solidFill>
                  <a:schemeClr val="tx2"/>
                </a:solidFill>
              </a:rPr>
              <a:t>alse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25946" y="3402598"/>
            <a:ext cx="2078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  <a:sym typeface="Symbol" panose="05050102010706020507" pitchFamily="18" charset="2"/>
              </a:rPr>
              <a:t></a:t>
            </a:r>
            <a:r>
              <a:rPr lang="nl-BE" sz="2400" dirty="0" smtClean="0">
                <a:solidFill>
                  <a:schemeClr val="tx2"/>
                </a:solidFill>
              </a:rPr>
              <a:t>(</a:t>
            </a:r>
            <a:r>
              <a:rPr lang="nl-BE" sz="2400" dirty="0" err="1" smtClean="0">
                <a:solidFill>
                  <a:schemeClr val="tx2"/>
                </a:solidFill>
              </a:rPr>
              <a:t>inapplicable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Afbeeldingsresultaat voor 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52" y="4106982"/>
            <a:ext cx="1384299" cy="13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tigationsupportguru.com/wp-content/uploads/2012/03/x_mark_p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50" y="4232340"/>
            <a:ext cx="1232153" cy="11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oulakaz.net/weblog/wp-content/uploads/2012/09/20120913-empty-bo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672" y="3951660"/>
            <a:ext cx="1701001" cy="14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imakenda.com/graficos/signo_ma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51" y="3492194"/>
            <a:ext cx="382357" cy="3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031225" y="2657323"/>
            <a:ext cx="3081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from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trivalence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to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valence</a:t>
            </a:r>
            <a:r>
              <a:rPr lang="nl-BE" sz="2000" dirty="0" smtClean="0">
                <a:solidFill>
                  <a:schemeClr val="tx2"/>
                </a:solidFill>
              </a:rPr>
              <a:t>…</a:t>
            </a:r>
            <a:endParaRPr lang="nl-BE" sz="2000" dirty="0">
              <a:solidFill>
                <a:schemeClr val="tx2"/>
              </a:solidFill>
            </a:endParaRPr>
          </a:p>
        </p:txBody>
      </p:sp>
      <p:pic>
        <p:nvPicPr>
          <p:cNvPr id="14" name="Picture 8" descr="http://www.nimakenda.com/graficos/signo_ma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51" y="5379521"/>
            <a:ext cx="382357" cy="3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42113" y="5861913"/>
            <a:ext cx="2391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600" b="1" dirty="0" err="1" smtClean="0">
                <a:solidFill>
                  <a:srgbClr val="FF0000"/>
                </a:solidFill>
              </a:rPr>
              <a:t>uncertainty</a:t>
            </a:r>
            <a:endParaRPr lang="nl-BE" sz="3600" b="1" dirty="0">
              <a:solidFill>
                <a:srgbClr val="FF0000"/>
              </a:solidFill>
            </a:endParaRPr>
          </a:p>
        </p:txBody>
      </p:sp>
      <p:pic>
        <p:nvPicPr>
          <p:cNvPr id="16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4301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logic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825160" y="1329844"/>
            <a:ext cx="149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logic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8542" y="1961004"/>
            <a:ext cx="472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(</a:t>
            </a:r>
            <a:r>
              <a:rPr lang="nl-BE" sz="2400" dirty="0" err="1" smtClean="0">
                <a:solidFill>
                  <a:schemeClr val="tx2"/>
                </a:solidFill>
              </a:rPr>
              <a:t>extended</a:t>
            </a:r>
            <a:r>
              <a:rPr lang="nl-BE" sz="2400" dirty="0" smtClean="0">
                <a:solidFill>
                  <a:schemeClr val="tx2"/>
                </a:solidFill>
              </a:rPr>
              <a:t>) </a:t>
            </a:r>
            <a:r>
              <a:rPr lang="nl-BE" sz="2400" dirty="0" err="1" smtClean="0">
                <a:solidFill>
                  <a:schemeClr val="tx2"/>
                </a:solidFill>
              </a:rPr>
              <a:t>possibilistic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truth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values</a:t>
            </a:r>
            <a:endParaRPr lang="nl-BE" sz="2400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://dab1nmslvvntp.cloudfront.net/wp-content/uploads/2013/09/Fotolia_36196868_Subscription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2669"/>
            <a:ext cx="50165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56" y="5361811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24412" y="4886601"/>
            <a:ext cx="4605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chemeClr val="tx2"/>
                </a:solidFill>
              </a:rPr>
              <a:t>no extra </a:t>
            </a:r>
            <a:r>
              <a:rPr lang="nl-BE" sz="2400" dirty="0" err="1" smtClean="0">
                <a:solidFill>
                  <a:schemeClr val="tx2"/>
                </a:solidFill>
              </a:rPr>
              <a:t>truth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value</a:t>
            </a:r>
            <a:r>
              <a:rPr lang="nl-BE" sz="2400" dirty="0" smtClean="0">
                <a:solidFill>
                  <a:schemeClr val="tx2"/>
                </a:solidFill>
              </a:rPr>
              <a:t>, but </a:t>
            </a:r>
            <a:r>
              <a:rPr lang="nl-BE" sz="2400" dirty="0" err="1" smtClean="0">
                <a:solidFill>
                  <a:schemeClr val="tx2"/>
                </a:solidFill>
              </a:rPr>
              <a:t>modelling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br>
              <a:rPr lang="nl-BE" sz="2400" dirty="0" smtClean="0">
                <a:solidFill>
                  <a:schemeClr val="tx2"/>
                </a:solidFill>
              </a:rPr>
            </a:br>
            <a:r>
              <a:rPr lang="nl-BE" sz="2400" dirty="0" smtClean="0">
                <a:solidFill>
                  <a:schemeClr val="tx2"/>
                </a:solidFill>
              </a:rPr>
              <a:t>via </a:t>
            </a:r>
            <a:r>
              <a:rPr lang="nl-BE" sz="2400" dirty="0" err="1" smtClean="0">
                <a:solidFill>
                  <a:schemeClr val="tx2"/>
                </a:solidFill>
              </a:rPr>
              <a:t>possibility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distributions</a:t>
            </a:r>
            <a:endParaRPr lang="nl-BE" sz="2400" dirty="0">
              <a:solidFill>
                <a:schemeClr val="tx2"/>
              </a:solidFill>
            </a:endParaRP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654335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logic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825160" y="1329844"/>
            <a:ext cx="149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logic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8542" y="1961004"/>
            <a:ext cx="472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(</a:t>
            </a:r>
            <a:r>
              <a:rPr lang="nl-BE" sz="2400" dirty="0" err="1" smtClean="0">
                <a:solidFill>
                  <a:schemeClr val="tx2"/>
                </a:solidFill>
              </a:rPr>
              <a:t>extended</a:t>
            </a:r>
            <a:r>
              <a:rPr lang="nl-BE" sz="2400" dirty="0" smtClean="0">
                <a:solidFill>
                  <a:schemeClr val="tx2"/>
                </a:solidFill>
              </a:rPr>
              <a:t>) </a:t>
            </a:r>
            <a:r>
              <a:rPr lang="nl-BE" sz="2400" dirty="0" err="1" smtClean="0">
                <a:solidFill>
                  <a:schemeClr val="tx2"/>
                </a:solidFill>
              </a:rPr>
              <a:t>possibilistic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truth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values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67929" y="2902823"/>
                <a:ext cx="11927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929" y="2902823"/>
                <a:ext cx="1192762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14432" y="4545133"/>
                <a:ext cx="15229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,⊥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432" y="4545133"/>
                <a:ext cx="152291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81225" y="3358935"/>
                <a:ext cx="2085636" cy="398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225" y="3358935"/>
                <a:ext cx="2085636" cy="398379"/>
              </a:xfrm>
              <a:prstGeom prst="rect">
                <a:avLst/>
              </a:prstGeom>
              <a:blipFill rotWithShape="0">
                <a:blip r:embed="rId4"/>
                <a:stretch>
                  <a:fillRect t="-7692" b="-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97298" y="4982009"/>
                <a:ext cx="2357184" cy="408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298" y="4982009"/>
                <a:ext cx="2357184" cy="408766"/>
              </a:xfrm>
              <a:prstGeom prst="rect">
                <a:avLst/>
              </a:prstGeom>
              <a:blipFill rotWithShape="0">
                <a:blip r:embed="rId5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3196" y="3763346"/>
                <a:ext cx="3922228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96" y="3763346"/>
                <a:ext cx="3922228" cy="5068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00805" y="5454731"/>
                <a:ext cx="5499454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805" y="5454731"/>
                <a:ext cx="5499454" cy="5068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990348" y="6073384"/>
            <a:ext cx="316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degrees</a:t>
            </a:r>
            <a:r>
              <a:rPr lang="nl-BE" sz="2400" b="1" dirty="0" smtClean="0">
                <a:solidFill>
                  <a:schemeClr val="tx2"/>
                </a:solidFill>
              </a:rPr>
              <a:t> of </a:t>
            </a:r>
            <a:r>
              <a:rPr lang="nl-BE" sz="2400" b="1" dirty="0" err="1" smtClean="0">
                <a:solidFill>
                  <a:schemeClr val="tx2"/>
                </a:solidFill>
              </a:rPr>
              <a:t>uncertainty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3" name="Obraz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80256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Fuzzy</a:t>
            </a:r>
            <a:r>
              <a:rPr lang="nl-BE" sz="1400" dirty="0" smtClean="0"/>
              <a:t> logic</a:t>
            </a:r>
            <a:endParaRPr lang="nl-B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825160" y="1329844"/>
            <a:ext cx="149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logic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8542" y="1961004"/>
            <a:ext cx="472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(</a:t>
            </a:r>
            <a:r>
              <a:rPr lang="nl-BE" sz="2400" dirty="0" err="1" smtClean="0">
                <a:solidFill>
                  <a:schemeClr val="tx2"/>
                </a:solidFill>
              </a:rPr>
              <a:t>extended</a:t>
            </a:r>
            <a:r>
              <a:rPr lang="nl-BE" sz="2400" dirty="0" smtClean="0">
                <a:solidFill>
                  <a:schemeClr val="tx2"/>
                </a:solidFill>
              </a:rPr>
              <a:t>) </a:t>
            </a:r>
            <a:r>
              <a:rPr lang="nl-BE" sz="2400" dirty="0" err="1" smtClean="0">
                <a:solidFill>
                  <a:schemeClr val="tx2"/>
                </a:solidFill>
              </a:rPr>
              <a:t>possibilistic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truth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values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3087" y="2535845"/>
            <a:ext cx="1517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special cases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89740" y="3402598"/>
                <a:ext cx="5964518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acc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p is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true</a:t>
                </a:r>
                <a:endParaRPr lang="nl-BE" sz="2000" dirty="0" smtClean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acc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>
                    <a:solidFill>
                      <a:schemeClr val="tx2"/>
                    </a:solidFill>
                  </a:rPr>
                  <a:t>: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p is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false</a:t>
                </a:r>
                <a:endParaRPr lang="nl-BE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acc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>
                    <a:solidFill>
                      <a:schemeClr val="tx2"/>
                    </a:solidFill>
                  </a:rPr>
                  <a:t>: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p is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undefined</a:t>
                </a:r>
                <a:endParaRPr lang="nl-BE" sz="2000" dirty="0" smtClean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acc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>
                    <a:solidFill>
                      <a:schemeClr val="tx2"/>
                    </a:solidFill>
                  </a:rPr>
                  <a:t>: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p is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unknown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(but existent)</a:t>
                </a:r>
                <a:endParaRPr lang="nl-BE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acc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>
                    <a:solidFill>
                      <a:schemeClr val="tx2"/>
                    </a:solidFill>
                  </a:rPr>
                  <a:t>: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p is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unknown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or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undefined</a:t>
                </a:r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740" y="3402598"/>
                <a:ext cx="5964518" cy="1631216"/>
              </a:xfrm>
              <a:prstGeom prst="rect">
                <a:avLst/>
              </a:prstGeom>
              <a:blipFill rotWithShape="0">
                <a:blip r:embed="rId2"/>
                <a:stretch>
                  <a:fillRect t="-1866" b="-559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178980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nl-BE" sz="1400" dirty="0" err="1">
                <a:solidFill>
                  <a:prstClr val="black"/>
                </a:solidFill>
              </a:rPr>
              <a:t>Fuzzy</a:t>
            </a:r>
            <a:r>
              <a:rPr lang="nl-BE" sz="1400" dirty="0">
                <a:solidFill>
                  <a:prstClr val="black"/>
                </a:solidFill>
              </a:rPr>
              <a:t> logic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5160" y="1329844"/>
            <a:ext cx="149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logic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8542" y="1961004"/>
            <a:ext cx="472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(</a:t>
            </a:r>
            <a:r>
              <a:rPr lang="nl-BE" sz="2400" dirty="0" err="1" smtClean="0">
                <a:solidFill>
                  <a:schemeClr val="tx2"/>
                </a:solidFill>
              </a:rPr>
              <a:t>extended</a:t>
            </a:r>
            <a:r>
              <a:rPr lang="nl-BE" sz="2400" dirty="0" smtClean="0">
                <a:solidFill>
                  <a:schemeClr val="tx2"/>
                </a:solidFill>
              </a:rPr>
              <a:t>) </a:t>
            </a:r>
            <a:r>
              <a:rPr lang="nl-BE" sz="2400" dirty="0" err="1" smtClean="0">
                <a:solidFill>
                  <a:schemeClr val="tx2"/>
                </a:solidFill>
              </a:rPr>
              <a:t>possibilistic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truth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values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5560" y="2535845"/>
            <a:ext cx="10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calculus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482" y="3164443"/>
            <a:ext cx="81790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The computation rules for negation, conjunction, disjunction, implication </a:t>
            </a: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and </a:t>
            </a:r>
            <a:r>
              <a:rPr lang="en-US" sz="2000" dirty="0">
                <a:solidFill>
                  <a:schemeClr val="tx2"/>
                </a:solidFill>
              </a:rPr>
              <a:t>equivalence are defined as generalizations of their counterparts in </a:t>
            </a: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three-valued </a:t>
            </a:r>
            <a:r>
              <a:rPr lang="en-US" sz="2000" dirty="0" smtClean="0">
                <a:solidFill>
                  <a:srgbClr val="FF0000"/>
                </a:solidFill>
              </a:rPr>
              <a:t>Kleene logic</a:t>
            </a:r>
            <a:r>
              <a:rPr lang="en-US" sz="2000" dirty="0">
                <a:solidFill>
                  <a:schemeClr val="tx2"/>
                </a:solidFill>
              </a:rPr>
              <a:t>. For </a:t>
            </a:r>
            <a:r>
              <a:rPr lang="en-US" sz="2000" dirty="0" smtClean="0">
                <a:solidFill>
                  <a:schemeClr val="tx2"/>
                </a:solidFill>
              </a:rPr>
              <a:t>this </a:t>
            </a:r>
            <a:r>
              <a:rPr lang="en-US" sz="2000" dirty="0">
                <a:solidFill>
                  <a:schemeClr val="tx2"/>
                </a:solidFill>
              </a:rPr>
              <a:t>generalization, </a:t>
            </a:r>
            <a:r>
              <a:rPr lang="en-US" sz="2000" dirty="0" err="1" smtClean="0">
                <a:solidFill>
                  <a:srgbClr val="FF0000"/>
                </a:solidFill>
              </a:rPr>
              <a:t>Zadeh's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extension </a:t>
            </a:r>
            <a:r>
              <a:rPr lang="en-US" sz="2000" dirty="0" smtClean="0">
                <a:solidFill>
                  <a:srgbClr val="FF0000"/>
                </a:solidFill>
              </a:rPr>
              <a:t>principle</a:t>
            </a: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can </a:t>
            </a:r>
            <a:r>
              <a:rPr lang="en-US" sz="2000" dirty="0">
                <a:solidFill>
                  <a:schemeClr val="tx2"/>
                </a:solidFill>
              </a:rPr>
              <a:t>be </a:t>
            </a:r>
            <a:r>
              <a:rPr lang="en-US" sz="2000" dirty="0" smtClean="0">
                <a:solidFill>
                  <a:schemeClr val="tx2"/>
                </a:solidFill>
              </a:rPr>
              <a:t>used.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242145" y="5344883"/>
                <a:ext cx="6652527" cy="811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Sup>
                        <m:sSubSupPr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p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iff</m:t>
                                </m:r>
                                <m:r>
                                  <m:rPr>
                                    <m:nor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145" y="5344883"/>
                <a:ext cx="6652527" cy="8117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4774" y="4919268"/>
            <a:ext cx="267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partial</a:t>
            </a:r>
            <a:r>
              <a:rPr lang="nl-BE" sz="2000" dirty="0" smtClean="0">
                <a:solidFill>
                  <a:schemeClr val="tx2"/>
                </a:solidFill>
              </a:rPr>
              <a:t> ordering </a:t>
            </a:r>
            <a:r>
              <a:rPr lang="nl-BE" sz="2000" dirty="0" err="1" smtClean="0">
                <a:solidFill>
                  <a:schemeClr val="tx2"/>
                </a:solidFill>
              </a:rPr>
              <a:t>relation</a:t>
            </a:r>
            <a:endParaRPr lang="nl-BE" sz="2000" dirty="0">
              <a:solidFill>
                <a:schemeClr val="tx2"/>
              </a:solidFill>
            </a:endParaRPr>
          </a:p>
        </p:txBody>
      </p:sp>
      <p:pic>
        <p:nvPicPr>
          <p:cNvPr id="1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41150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Modelling</a:t>
            </a:r>
            <a:r>
              <a:rPr lang="nl-BE" sz="1400" dirty="0" smtClean="0"/>
              <a:t> imperfect data</a:t>
            </a:r>
            <a:endParaRPr lang="nl-B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10729" y="1326129"/>
            <a:ext cx="787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modelling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imprecision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and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vagueness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smtClean="0">
                <a:solidFill>
                  <a:schemeClr val="tx2"/>
                </a:solidFill>
              </a:rPr>
              <a:t>in information systems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7074" y="2132044"/>
            <a:ext cx="3388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modelling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linguistic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terms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3691" y="6014746"/>
            <a:ext cx="327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degrees</a:t>
            </a:r>
            <a:r>
              <a:rPr lang="nl-BE" sz="2400" b="1" dirty="0" smtClean="0">
                <a:solidFill>
                  <a:schemeClr val="tx2"/>
                </a:solidFill>
              </a:rPr>
              <a:t> of </a:t>
            </a:r>
            <a:r>
              <a:rPr lang="nl-BE" sz="2400" b="1" dirty="0" err="1" smtClean="0">
                <a:solidFill>
                  <a:schemeClr val="tx2"/>
                </a:solidFill>
              </a:rPr>
              <a:t>compatibility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5488" y="4212904"/>
                <a:ext cx="7817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1875,0.2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1876,0.4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1877,0.6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1878,0.8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1879,1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1880,1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1881,1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88" y="4212904"/>
                <a:ext cx="781720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443" t="-126230" b="-18852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76333" y="4568557"/>
                <a:ext cx="48667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82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,0.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83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,0.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84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,0.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85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,0.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333" y="4568557"/>
                <a:ext cx="4866782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26230" r="-9512" b="-18852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738499" y="3867029"/>
            <a:ext cx="1623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</a:rPr>
              <a:t>‘</a:t>
            </a:r>
            <a:r>
              <a:rPr lang="nl-BE" sz="2000" dirty="0" err="1" smtClean="0">
                <a:solidFill>
                  <a:schemeClr val="tx2"/>
                </a:solidFill>
              </a:rPr>
              <a:t>around</a:t>
            </a:r>
            <a:r>
              <a:rPr lang="nl-BE" sz="2000" dirty="0" smtClean="0">
                <a:solidFill>
                  <a:schemeClr val="tx2"/>
                </a:solidFill>
              </a:rPr>
              <a:t> 1880’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3118" y="4952190"/>
            <a:ext cx="1376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</a:rPr>
              <a:t>‘high score’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86000" y="5298802"/>
                <a:ext cx="4493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6,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35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17,0.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65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298802"/>
                <a:ext cx="449373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646342" y="3323689"/>
            <a:ext cx="380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depends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on context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user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24093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Modelling</a:t>
            </a:r>
            <a:r>
              <a:rPr lang="nl-BE" sz="1400" dirty="0" smtClean="0"/>
              <a:t> imperfect data</a:t>
            </a:r>
            <a:endParaRPr lang="nl-B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35124" y="1318399"/>
            <a:ext cx="787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modelling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imprecision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and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vagueness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smtClean="0">
                <a:solidFill>
                  <a:schemeClr val="tx2"/>
                </a:solidFill>
              </a:rPr>
              <a:t>in information systems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2144" y="2278646"/>
            <a:ext cx="530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modification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functions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linguistic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hedges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164" y="2756979"/>
            <a:ext cx="7434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weaken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or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strengthen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semantics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of a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linguistic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term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9" name="Group 144"/>
          <p:cNvGrpSpPr>
            <a:grpSpLocks/>
          </p:cNvGrpSpPr>
          <p:nvPr/>
        </p:nvGrpSpPr>
        <p:grpSpPr bwMode="auto">
          <a:xfrm>
            <a:off x="1561156" y="3637744"/>
            <a:ext cx="6510338" cy="1782763"/>
            <a:chOff x="582" y="576"/>
            <a:chExt cx="4101" cy="1123"/>
          </a:xfrm>
        </p:grpSpPr>
        <p:sp>
          <p:nvSpPr>
            <p:cNvPr id="20" name="Line 30"/>
            <p:cNvSpPr>
              <a:spLocks noChangeShapeType="1"/>
            </p:cNvSpPr>
            <p:nvPr/>
          </p:nvSpPr>
          <p:spPr bwMode="auto">
            <a:xfrm flipV="1">
              <a:off x="768" y="5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 flipV="1">
              <a:off x="720" y="1344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590" y="126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0</a:t>
              </a:r>
              <a:endParaRPr lang="en-US" altLang="nl-BE" sz="1200"/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582" y="68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1</a:t>
              </a:r>
              <a:endParaRPr lang="en-US" altLang="nl-BE" sz="1200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750" y="7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2120" y="1335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200"/>
                <a:t>U</a:t>
              </a:r>
            </a:p>
          </p:txBody>
        </p:sp>
        <p:sp>
          <p:nvSpPr>
            <p:cNvPr id="28" name="Text Box 36"/>
            <p:cNvSpPr txBox="1">
              <a:spLocks noChangeArrowheads="1"/>
            </p:cNvSpPr>
            <p:nvPr/>
          </p:nvSpPr>
          <p:spPr bwMode="auto">
            <a:xfrm>
              <a:off x="1025" y="683"/>
              <a:ext cx="3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>
                  <a:sym typeface="Symbol" panose="05050102010706020507" pitchFamily="18" charset="2"/>
                </a:rPr>
                <a:t></a:t>
              </a:r>
              <a:r>
                <a:rPr lang="en-GB" altLang="nl-BE" sz="1400" i="1" baseline="-25000"/>
                <a:t>L</a:t>
              </a:r>
              <a:r>
                <a:rPr lang="en-GB" altLang="nl-BE" sz="1400"/>
                <a:t>(x)</a:t>
              </a:r>
            </a:p>
          </p:txBody>
        </p:sp>
        <p:sp>
          <p:nvSpPr>
            <p:cNvPr id="29" name="Text Box 52"/>
            <p:cNvSpPr txBox="1">
              <a:spLocks noChangeArrowheads="1"/>
            </p:cNvSpPr>
            <p:nvPr/>
          </p:nvSpPr>
          <p:spPr bwMode="auto">
            <a:xfrm>
              <a:off x="920" y="1495"/>
              <a:ext cx="9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post modification</a:t>
              </a:r>
              <a:endParaRPr lang="en-GB" altLang="nl-BE" sz="1400" baseline="-25000"/>
            </a:p>
          </p:txBody>
        </p:sp>
        <p:sp>
          <p:nvSpPr>
            <p:cNvPr id="30" name="Line 53"/>
            <p:cNvSpPr>
              <a:spLocks noChangeShapeType="1"/>
            </p:cNvSpPr>
            <p:nvPr/>
          </p:nvSpPr>
          <p:spPr bwMode="auto">
            <a:xfrm flipV="1">
              <a:off x="2886" y="5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Line 54"/>
            <p:cNvSpPr>
              <a:spLocks noChangeShapeType="1"/>
            </p:cNvSpPr>
            <p:nvPr/>
          </p:nvSpPr>
          <p:spPr bwMode="auto">
            <a:xfrm flipV="1">
              <a:off x="2838" y="1344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Text Box 55"/>
            <p:cNvSpPr txBox="1">
              <a:spLocks noChangeArrowheads="1"/>
            </p:cNvSpPr>
            <p:nvPr/>
          </p:nvSpPr>
          <p:spPr bwMode="auto">
            <a:xfrm>
              <a:off x="2708" y="126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0</a:t>
              </a:r>
              <a:endParaRPr lang="en-US" altLang="nl-BE" sz="1200"/>
            </a:p>
          </p:txBody>
        </p:sp>
        <p:sp>
          <p:nvSpPr>
            <p:cNvPr id="33" name="Text Box 56"/>
            <p:cNvSpPr txBox="1">
              <a:spLocks noChangeArrowheads="1"/>
            </p:cNvSpPr>
            <p:nvPr/>
          </p:nvSpPr>
          <p:spPr bwMode="auto">
            <a:xfrm>
              <a:off x="2700" y="68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1</a:t>
              </a:r>
              <a:endParaRPr lang="en-US" altLang="nl-BE" sz="1200"/>
            </a:p>
          </p:txBody>
        </p:sp>
        <p:sp>
          <p:nvSpPr>
            <p:cNvPr id="34" name="Line 57"/>
            <p:cNvSpPr>
              <a:spLocks noChangeShapeType="1"/>
            </p:cNvSpPr>
            <p:nvPr/>
          </p:nvSpPr>
          <p:spPr bwMode="auto">
            <a:xfrm>
              <a:off x="2868" y="7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Text Box 58"/>
            <p:cNvSpPr txBox="1">
              <a:spLocks noChangeArrowheads="1"/>
            </p:cNvSpPr>
            <p:nvPr/>
          </p:nvSpPr>
          <p:spPr bwMode="auto">
            <a:xfrm>
              <a:off x="4238" y="1335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200"/>
                <a:t>U</a:t>
              </a:r>
            </a:p>
          </p:txBody>
        </p:sp>
        <p:sp>
          <p:nvSpPr>
            <p:cNvPr id="36" name="Freeform 64"/>
            <p:cNvSpPr>
              <a:spLocks/>
            </p:cNvSpPr>
            <p:nvPr/>
          </p:nvSpPr>
          <p:spPr bwMode="auto">
            <a:xfrm>
              <a:off x="3222" y="732"/>
              <a:ext cx="408" cy="627"/>
            </a:xfrm>
            <a:custGeom>
              <a:avLst/>
              <a:gdLst>
                <a:gd name="T0" fmla="*/ 0 w 408"/>
                <a:gd name="T1" fmla="*/ 606 h 627"/>
                <a:gd name="T2" fmla="*/ 143 w 408"/>
                <a:gd name="T3" fmla="*/ 540 h 627"/>
                <a:gd name="T4" fmla="*/ 257 w 408"/>
                <a:gd name="T5" fmla="*/ 86 h 627"/>
                <a:gd name="T6" fmla="*/ 408 w 408"/>
                <a:gd name="T7" fmla="*/ 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627">
                  <a:moveTo>
                    <a:pt x="0" y="606"/>
                  </a:moveTo>
                  <a:cubicBezTo>
                    <a:pt x="24" y="596"/>
                    <a:pt x="100" y="627"/>
                    <a:pt x="143" y="540"/>
                  </a:cubicBezTo>
                  <a:cubicBezTo>
                    <a:pt x="186" y="453"/>
                    <a:pt x="213" y="172"/>
                    <a:pt x="257" y="86"/>
                  </a:cubicBezTo>
                  <a:cubicBezTo>
                    <a:pt x="301" y="0"/>
                    <a:pt x="377" y="39"/>
                    <a:pt x="408" y="27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Line 65"/>
            <p:cNvSpPr>
              <a:spLocks noChangeShapeType="1"/>
            </p:cNvSpPr>
            <p:nvPr/>
          </p:nvSpPr>
          <p:spPr bwMode="auto">
            <a:xfrm>
              <a:off x="2889" y="1338"/>
              <a:ext cx="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Line 66"/>
            <p:cNvSpPr>
              <a:spLocks noChangeShapeType="1"/>
            </p:cNvSpPr>
            <p:nvPr/>
          </p:nvSpPr>
          <p:spPr bwMode="auto">
            <a:xfrm>
              <a:off x="3949" y="1337"/>
              <a:ext cx="4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Text Box 71"/>
            <p:cNvSpPr txBox="1">
              <a:spLocks noChangeArrowheads="1"/>
            </p:cNvSpPr>
            <p:nvPr/>
          </p:nvSpPr>
          <p:spPr bwMode="auto">
            <a:xfrm>
              <a:off x="3164" y="1507"/>
              <a:ext cx="9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pre modification</a:t>
              </a:r>
              <a:endParaRPr lang="en-GB" altLang="nl-BE" sz="1400" baseline="-25000"/>
            </a:p>
          </p:txBody>
        </p:sp>
        <p:sp>
          <p:nvSpPr>
            <p:cNvPr id="40" name="Freeform 72"/>
            <p:cNvSpPr>
              <a:spLocks/>
            </p:cNvSpPr>
            <p:nvPr/>
          </p:nvSpPr>
          <p:spPr bwMode="auto">
            <a:xfrm flipH="1">
              <a:off x="3564" y="732"/>
              <a:ext cx="408" cy="627"/>
            </a:xfrm>
            <a:custGeom>
              <a:avLst/>
              <a:gdLst>
                <a:gd name="T0" fmla="*/ 0 w 408"/>
                <a:gd name="T1" fmla="*/ 606 h 627"/>
                <a:gd name="T2" fmla="*/ 143 w 408"/>
                <a:gd name="T3" fmla="*/ 540 h 627"/>
                <a:gd name="T4" fmla="*/ 257 w 408"/>
                <a:gd name="T5" fmla="*/ 86 h 627"/>
                <a:gd name="T6" fmla="*/ 408 w 408"/>
                <a:gd name="T7" fmla="*/ 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627">
                  <a:moveTo>
                    <a:pt x="0" y="606"/>
                  </a:moveTo>
                  <a:cubicBezTo>
                    <a:pt x="24" y="596"/>
                    <a:pt x="100" y="627"/>
                    <a:pt x="143" y="540"/>
                  </a:cubicBezTo>
                  <a:cubicBezTo>
                    <a:pt x="186" y="453"/>
                    <a:pt x="213" y="172"/>
                    <a:pt x="257" y="86"/>
                  </a:cubicBezTo>
                  <a:cubicBezTo>
                    <a:pt x="301" y="0"/>
                    <a:pt x="377" y="39"/>
                    <a:pt x="408" y="27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Freeform 122"/>
            <p:cNvSpPr>
              <a:spLocks/>
            </p:cNvSpPr>
            <p:nvPr/>
          </p:nvSpPr>
          <p:spPr bwMode="auto">
            <a:xfrm>
              <a:off x="1110" y="732"/>
              <a:ext cx="408" cy="627"/>
            </a:xfrm>
            <a:custGeom>
              <a:avLst/>
              <a:gdLst>
                <a:gd name="T0" fmla="*/ 0 w 408"/>
                <a:gd name="T1" fmla="*/ 606 h 627"/>
                <a:gd name="T2" fmla="*/ 143 w 408"/>
                <a:gd name="T3" fmla="*/ 540 h 627"/>
                <a:gd name="T4" fmla="*/ 257 w 408"/>
                <a:gd name="T5" fmla="*/ 86 h 627"/>
                <a:gd name="T6" fmla="*/ 408 w 408"/>
                <a:gd name="T7" fmla="*/ 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627">
                  <a:moveTo>
                    <a:pt x="0" y="606"/>
                  </a:moveTo>
                  <a:cubicBezTo>
                    <a:pt x="24" y="596"/>
                    <a:pt x="100" y="627"/>
                    <a:pt x="143" y="540"/>
                  </a:cubicBezTo>
                  <a:cubicBezTo>
                    <a:pt x="186" y="453"/>
                    <a:pt x="213" y="172"/>
                    <a:pt x="257" y="86"/>
                  </a:cubicBezTo>
                  <a:cubicBezTo>
                    <a:pt x="301" y="0"/>
                    <a:pt x="377" y="39"/>
                    <a:pt x="408" y="27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Line 123"/>
            <p:cNvSpPr>
              <a:spLocks noChangeShapeType="1"/>
            </p:cNvSpPr>
            <p:nvPr/>
          </p:nvSpPr>
          <p:spPr bwMode="auto">
            <a:xfrm>
              <a:off x="777" y="1338"/>
              <a:ext cx="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Line 124"/>
            <p:cNvSpPr>
              <a:spLocks noChangeShapeType="1"/>
            </p:cNvSpPr>
            <p:nvPr/>
          </p:nvSpPr>
          <p:spPr bwMode="auto">
            <a:xfrm>
              <a:off x="1837" y="1337"/>
              <a:ext cx="4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Freeform 126"/>
            <p:cNvSpPr>
              <a:spLocks/>
            </p:cNvSpPr>
            <p:nvPr/>
          </p:nvSpPr>
          <p:spPr bwMode="auto">
            <a:xfrm flipH="1">
              <a:off x="1452" y="732"/>
              <a:ext cx="408" cy="627"/>
            </a:xfrm>
            <a:custGeom>
              <a:avLst/>
              <a:gdLst>
                <a:gd name="T0" fmla="*/ 0 w 408"/>
                <a:gd name="T1" fmla="*/ 606 h 627"/>
                <a:gd name="T2" fmla="*/ 143 w 408"/>
                <a:gd name="T3" fmla="*/ 540 h 627"/>
                <a:gd name="T4" fmla="*/ 257 w 408"/>
                <a:gd name="T5" fmla="*/ 86 h 627"/>
                <a:gd name="T6" fmla="*/ 408 w 408"/>
                <a:gd name="T7" fmla="*/ 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627">
                  <a:moveTo>
                    <a:pt x="0" y="606"/>
                  </a:moveTo>
                  <a:cubicBezTo>
                    <a:pt x="24" y="596"/>
                    <a:pt x="100" y="627"/>
                    <a:pt x="143" y="540"/>
                  </a:cubicBezTo>
                  <a:cubicBezTo>
                    <a:pt x="186" y="453"/>
                    <a:pt x="213" y="172"/>
                    <a:pt x="257" y="86"/>
                  </a:cubicBezTo>
                  <a:cubicBezTo>
                    <a:pt x="301" y="0"/>
                    <a:pt x="377" y="39"/>
                    <a:pt x="408" y="27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Line 128"/>
            <p:cNvSpPr>
              <a:spLocks noChangeShapeType="1"/>
            </p:cNvSpPr>
            <p:nvPr/>
          </p:nvSpPr>
          <p:spPr bwMode="auto">
            <a:xfrm>
              <a:off x="1218" y="864"/>
              <a:ext cx="114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6" name="Text Box 129"/>
            <p:cNvSpPr txBox="1">
              <a:spLocks noChangeArrowheads="1"/>
            </p:cNvSpPr>
            <p:nvPr/>
          </p:nvSpPr>
          <p:spPr bwMode="auto">
            <a:xfrm>
              <a:off x="1679" y="785"/>
              <a:ext cx="68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>
                  <a:sym typeface="Symbol" panose="05050102010706020507" pitchFamily="18" charset="2"/>
                </a:rPr>
                <a:t>m</a:t>
              </a:r>
              <a:r>
                <a:rPr lang="en-GB" altLang="nl-BE" sz="1400" baseline="-25000">
                  <a:sym typeface="Symbol" panose="05050102010706020507" pitchFamily="18" charset="2"/>
                </a:rPr>
                <a:t>post</a:t>
              </a:r>
              <a:r>
                <a:rPr lang="en-GB" altLang="nl-BE" sz="1400">
                  <a:sym typeface="Symbol" panose="05050102010706020507" pitchFamily="18" charset="2"/>
                </a:rPr>
                <a:t> (</a:t>
              </a:r>
              <a:r>
                <a:rPr lang="en-GB" altLang="nl-BE" sz="1400" i="1" baseline="-25000"/>
                <a:t>L</a:t>
              </a:r>
              <a:r>
                <a:rPr lang="en-GB" altLang="nl-BE" sz="1400"/>
                <a:t>(x))</a:t>
              </a: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auto">
            <a:xfrm>
              <a:off x="1158" y="768"/>
              <a:ext cx="330" cy="570"/>
            </a:xfrm>
            <a:custGeom>
              <a:avLst/>
              <a:gdLst>
                <a:gd name="T0" fmla="*/ 0 w 330"/>
                <a:gd name="T1" fmla="*/ 570 h 570"/>
                <a:gd name="T2" fmla="*/ 143 w 330"/>
                <a:gd name="T3" fmla="*/ 504 h 570"/>
                <a:gd name="T4" fmla="*/ 228 w 330"/>
                <a:gd name="T5" fmla="*/ 294 h 570"/>
                <a:gd name="T6" fmla="*/ 257 w 330"/>
                <a:gd name="T7" fmla="*/ 50 h 570"/>
                <a:gd name="T8" fmla="*/ 330 w 330"/>
                <a:gd name="T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570">
                  <a:moveTo>
                    <a:pt x="0" y="570"/>
                  </a:moveTo>
                  <a:cubicBezTo>
                    <a:pt x="24" y="560"/>
                    <a:pt x="105" y="550"/>
                    <a:pt x="143" y="504"/>
                  </a:cubicBezTo>
                  <a:cubicBezTo>
                    <a:pt x="181" y="458"/>
                    <a:pt x="209" y="370"/>
                    <a:pt x="228" y="294"/>
                  </a:cubicBezTo>
                  <a:cubicBezTo>
                    <a:pt x="247" y="218"/>
                    <a:pt x="240" y="99"/>
                    <a:pt x="257" y="50"/>
                  </a:cubicBezTo>
                  <a:cubicBezTo>
                    <a:pt x="274" y="1"/>
                    <a:pt x="315" y="10"/>
                    <a:pt x="330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8" name="Freeform 132"/>
            <p:cNvSpPr>
              <a:spLocks/>
            </p:cNvSpPr>
            <p:nvPr/>
          </p:nvSpPr>
          <p:spPr bwMode="auto">
            <a:xfrm flipH="1">
              <a:off x="1476" y="768"/>
              <a:ext cx="330" cy="570"/>
            </a:xfrm>
            <a:custGeom>
              <a:avLst/>
              <a:gdLst>
                <a:gd name="T0" fmla="*/ 0 w 330"/>
                <a:gd name="T1" fmla="*/ 570 h 570"/>
                <a:gd name="T2" fmla="*/ 143 w 330"/>
                <a:gd name="T3" fmla="*/ 504 h 570"/>
                <a:gd name="T4" fmla="*/ 228 w 330"/>
                <a:gd name="T5" fmla="*/ 294 h 570"/>
                <a:gd name="T6" fmla="*/ 257 w 330"/>
                <a:gd name="T7" fmla="*/ 50 h 570"/>
                <a:gd name="T8" fmla="*/ 330 w 330"/>
                <a:gd name="T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570">
                  <a:moveTo>
                    <a:pt x="0" y="570"/>
                  </a:moveTo>
                  <a:cubicBezTo>
                    <a:pt x="24" y="560"/>
                    <a:pt x="105" y="550"/>
                    <a:pt x="143" y="504"/>
                  </a:cubicBezTo>
                  <a:cubicBezTo>
                    <a:pt x="181" y="458"/>
                    <a:pt x="209" y="370"/>
                    <a:pt x="228" y="294"/>
                  </a:cubicBezTo>
                  <a:cubicBezTo>
                    <a:pt x="247" y="218"/>
                    <a:pt x="240" y="99"/>
                    <a:pt x="257" y="50"/>
                  </a:cubicBezTo>
                  <a:cubicBezTo>
                    <a:pt x="274" y="1"/>
                    <a:pt x="315" y="10"/>
                    <a:pt x="330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9" name="Line 133"/>
            <p:cNvSpPr>
              <a:spLocks noChangeShapeType="1"/>
            </p:cNvSpPr>
            <p:nvPr/>
          </p:nvSpPr>
          <p:spPr bwMode="auto">
            <a:xfrm flipV="1">
              <a:off x="1584" y="972"/>
              <a:ext cx="24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0" name="Line 138"/>
            <p:cNvSpPr>
              <a:spLocks noChangeShapeType="1"/>
            </p:cNvSpPr>
            <p:nvPr/>
          </p:nvSpPr>
          <p:spPr bwMode="auto">
            <a:xfrm>
              <a:off x="3324" y="876"/>
              <a:ext cx="114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1" name="Text Box 139"/>
            <p:cNvSpPr txBox="1">
              <a:spLocks noChangeArrowheads="1"/>
            </p:cNvSpPr>
            <p:nvPr/>
          </p:nvSpPr>
          <p:spPr bwMode="auto">
            <a:xfrm>
              <a:off x="4061" y="761"/>
              <a:ext cx="6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>
                  <a:sym typeface="Symbol" panose="05050102010706020507" pitchFamily="18" charset="2"/>
                </a:rPr>
                <a:t></a:t>
              </a:r>
              <a:r>
                <a:rPr lang="en-GB" altLang="nl-BE" sz="1400" i="1" baseline="-25000"/>
                <a:t>L</a:t>
              </a:r>
              <a:r>
                <a:rPr lang="en-GB" altLang="nl-BE" sz="1400"/>
                <a:t>(</a:t>
              </a:r>
              <a:r>
                <a:rPr lang="en-GB" altLang="nl-BE" sz="1400">
                  <a:sym typeface="Symbol" panose="05050102010706020507" pitchFamily="18" charset="2"/>
                </a:rPr>
                <a:t>m</a:t>
              </a:r>
              <a:r>
                <a:rPr lang="en-GB" altLang="nl-BE" sz="1400" baseline="-25000">
                  <a:sym typeface="Symbol" panose="05050102010706020507" pitchFamily="18" charset="2"/>
                </a:rPr>
                <a:t>pre</a:t>
              </a:r>
              <a:r>
                <a:rPr lang="en-GB" altLang="nl-BE" sz="1400"/>
                <a:t>(x))</a:t>
              </a:r>
            </a:p>
          </p:txBody>
        </p:sp>
        <p:sp>
          <p:nvSpPr>
            <p:cNvPr id="52" name="Freeform 140"/>
            <p:cNvSpPr>
              <a:spLocks/>
            </p:cNvSpPr>
            <p:nvPr/>
          </p:nvSpPr>
          <p:spPr bwMode="auto">
            <a:xfrm>
              <a:off x="3186" y="762"/>
              <a:ext cx="768" cy="581"/>
            </a:xfrm>
            <a:custGeom>
              <a:avLst/>
              <a:gdLst>
                <a:gd name="T0" fmla="*/ 0 w 768"/>
                <a:gd name="T1" fmla="*/ 576 h 581"/>
                <a:gd name="T2" fmla="*/ 198 w 768"/>
                <a:gd name="T3" fmla="*/ 570 h 581"/>
                <a:gd name="T4" fmla="*/ 426 w 768"/>
                <a:gd name="T5" fmla="*/ 510 h 581"/>
                <a:gd name="T6" fmla="*/ 606 w 768"/>
                <a:gd name="T7" fmla="*/ 348 h 581"/>
                <a:gd name="T8" fmla="*/ 702 w 768"/>
                <a:gd name="T9" fmla="*/ 60 h 581"/>
                <a:gd name="T10" fmla="*/ 768 w 768"/>
                <a:gd name="T11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581">
                  <a:moveTo>
                    <a:pt x="0" y="576"/>
                  </a:moveTo>
                  <a:cubicBezTo>
                    <a:pt x="33" y="575"/>
                    <a:pt x="127" y="581"/>
                    <a:pt x="198" y="570"/>
                  </a:cubicBezTo>
                  <a:cubicBezTo>
                    <a:pt x="269" y="559"/>
                    <a:pt x="358" y="547"/>
                    <a:pt x="426" y="510"/>
                  </a:cubicBezTo>
                  <a:cubicBezTo>
                    <a:pt x="494" y="473"/>
                    <a:pt x="560" y="423"/>
                    <a:pt x="606" y="348"/>
                  </a:cubicBezTo>
                  <a:cubicBezTo>
                    <a:pt x="652" y="273"/>
                    <a:pt x="675" y="118"/>
                    <a:pt x="702" y="60"/>
                  </a:cubicBezTo>
                  <a:cubicBezTo>
                    <a:pt x="729" y="2"/>
                    <a:pt x="754" y="12"/>
                    <a:pt x="768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3" name="Freeform 141"/>
            <p:cNvSpPr>
              <a:spLocks/>
            </p:cNvSpPr>
            <p:nvPr/>
          </p:nvSpPr>
          <p:spPr bwMode="auto">
            <a:xfrm>
              <a:off x="3954" y="762"/>
              <a:ext cx="360" cy="577"/>
            </a:xfrm>
            <a:custGeom>
              <a:avLst/>
              <a:gdLst>
                <a:gd name="T0" fmla="*/ 360 w 360"/>
                <a:gd name="T1" fmla="*/ 576 h 577"/>
                <a:gd name="T2" fmla="*/ 216 w 360"/>
                <a:gd name="T3" fmla="*/ 546 h 577"/>
                <a:gd name="T4" fmla="*/ 126 w 360"/>
                <a:gd name="T5" fmla="*/ 390 h 577"/>
                <a:gd name="T6" fmla="*/ 72 w 360"/>
                <a:gd name="T7" fmla="*/ 66 h 577"/>
                <a:gd name="T8" fmla="*/ 0 w 360"/>
                <a:gd name="T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577">
                  <a:moveTo>
                    <a:pt x="360" y="576"/>
                  </a:moveTo>
                  <a:cubicBezTo>
                    <a:pt x="336" y="571"/>
                    <a:pt x="255" y="577"/>
                    <a:pt x="216" y="546"/>
                  </a:cubicBezTo>
                  <a:cubicBezTo>
                    <a:pt x="177" y="515"/>
                    <a:pt x="150" y="470"/>
                    <a:pt x="126" y="390"/>
                  </a:cubicBezTo>
                  <a:cubicBezTo>
                    <a:pt x="102" y="310"/>
                    <a:pt x="93" y="131"/>
                    <a:pt x="72" y="66"/>
                  </a:cubicBezTo>
                  <a:cubicBezTo>
                    <a:pt x="51" y="1"/>
                    <a:pt x="15" y="1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4" name="Line 142"/>
            <p:cNvSpPr>
              <a:spLocks noChangeShapeType="1"/>
            </p:cNvSpPr>
            <p:nvPr/>
          </p:nvSpPr>
          <p:spPr bwMode="auto">
            <a:xfrm flipV="1">
              <a:off x="4068" y="942"/>
              <a:ext cx="24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5" name="Text Box 143"/>
            <p:cNvSpPr txBox="1">
              <a:spLocks noChangeArrowheads="1"/>
            </p:cNvSpPr>
            <p:nvPr/>
          </p:nvSpPr>
          <p:spPr bwMode="auto">
            <a:xfrm>
              <a:off x="3131" y="701"/>
              <a:ext cx="3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>
                  <a:sym typeface="Symbol" panose="05050102010706020507" pitchFamily="18" charset="2"/>
                </a:rPr>
                <a:t></a:t>
              </a:r>
              <a:r>
                <a:rPr lang="en-GB" altLang="nl-BE" sz="1400" i="1" baseline="-25000"/>
                <a:t>L</a:t>
              </a:r>
              <a:r>
                <a:rPr lang="en-GB" altLang="nl-BE" sz="1400"/>
                <a:t>(x)</a:t>
              </a:r>
            </a:p>
          </p:txBody>
        </p:sp>
      </p:grpSp>
      <p:pic>
        <p:nvPicPr>
          <p:cNvPr id="5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478651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err="1" smtClean="0"/>
              <a:t>Outline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6" name="Rounded Rectangle 15"/>
          <p:cNvSpPr/>
          <p:nvPr/>
        </p:nvSpPr>
        <p:spPr>
          <a:xfrm>
            <a:off x="467544" y="2517553"/>
            <a:ext cx="8208912" cy="1482947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The </a:t>
            </a:r>
            <a:r>
              <a:rPr lang="nl-BE" sz="2400" dirty="0" err="1"/>
              <a:t>modelling</a:t>
            </a:r>
            <a:r>
              <a:rPr lang="nl-BE" sz="2400" dirty="0"/>
              <a:t> of imperfect data: basic </a:t>
            </a:r>
            <a:r>
              <a:rPr lang="nl-BE" sz="2400" dirty="0" err="1" smtClean="0"/>
              <a:t>techniques</a:t>
            </a:r>
            <a:r>
              <a:rPr lang="nl-BE" sz="2400" dirty="0" smtClean="0"/>
              <a:t> (2hrs.)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smtClean="0"/>
              <a:t>The </a:t>
            </a:r>
            <a:r>
              <a:rPr lang="nl-BE" sz="2400" dirty="0" err="1" smtClean="0"/>
              <a:t>modelling</a:t>
            </a:r>
            <a:r>
              <a:rPr lang="nl-BE" sz="2400" dirty="0" smtClean="0"/>
              <a:t> of imperfect data: </a:t>
            </a:r>
            <a:r>
              <a:rPr lang="nl-BE" sz="2400" dirty="0" err="1" smtClean="0"/>
              <a:t>advanced</a:t>
            </a:r>
            <a:r>
              <a:rPr lang="nl-BE" sz="2400" dirty="0" smtClean="0"/>
              <a:t> </a:t>
            </a:r>
            <a:r>
              <a:rPr lang="nl-BE" sz="2400" dirty="0" err="1" smtClean="0"/>
              <a:t>techniques</a:t>
            </a:r>
            <a:r>
              <a:rPr lang="nl-BE" sz="2400" dirty="0" smtClean="0"/>
              <a:t> (1hr.)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smtClean="0"/>
              <a:t>Data </a:t>
            </a:r>
            <a:r>
              <a:rPr lang="nl-BE" sz="2400" dirty="0" err="1" smtClean="0"/>
              <a:t>quality</a:t>
            </a:r>
            <a:r>
              <a:rPr lang="nl-BE" sz="2400" dirty="0" smtClean="0"/>
              <a:t> issues </a:t>
            </a:r>
            <a:r>
              <a:rPr lang="nl-BE" sz="2400" dirty="0" err="1" smtClean="0"/>
              <a:t>and</a:t>
            </a:r>
            <a:r>
              <a:rPr lang="nl-BE" sz="2400" dirty="0" smtClean="0"/>
              <a:t> big data </a:t>
            </a:r>
            <a:r>
              <a:rPr lang="nl-BE" sz="2400" dirty="0" err="1" smtClean="0"/>
              <a:t>challenges</a:t>
            </a:r>
            <a:r>
              <a:rPr lang="nl-BE" sz="2400" dirty="0" smtClean="0"/>
              <a:t> </a:t>
            </a:r>
            <a:r>
              <a:rPr lang="nl-BE" sz="2400" smtClean="0"/>
              <a:t>(2hrs.)</a:t>
            </a:r>
            <a:endParaRPr lang="nl-B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" dirty="0"/>
          </a:p>
          <a:p>
            <a:pPr marL="171450" indent="-171450">
              <a:buFont typeface="Arial" pitchFamily="34" charset="0"/>
              <a:buChar char="•"/>
            </a:pPr>
            <a:endParaRPr lang="nl-BE" sz="1400" b="1" dirty="0" smtClean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18358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Modelling</a:t>
            </a:r>
            <a:r>
              <a:rPr lang="nl-BE" sz="1400" dirty="0" smtClean="0"/>
              <a:t> imperfect data</a:t>
            </a:r>
            <a:endParaRPr lang="nl-B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96919" y="1296687"/>
            <a:ext cx="787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modelling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imprecision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and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vagueness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smtClean="0">
                <a:solidFill>
                  <a:schemeClr val="tx2"/>
                </a:solidFill>
              </a:rPr>
              <a:t>in information systems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7558" y="2059976"/>
            <a:ext cx="530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modification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functions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linguistic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hedges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20900" y="2625561"/>
            <a:ext cx="1633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strengthening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79548" y="2625561"/>
            <a:ext cx="1302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weakening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08144" y="3104481"/>
                <a:ext cx="4587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144" y="3104481"/>
                <a:ext cx="458715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708144" y="3566146"/>
                <a:ext cx="4587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144" y="3566146"/>
                <a:ext cx="45871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576488" y="3090695"/>
                <a:ext cx="708784" cy="475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488" y="3090695"/>
                <a:ext cx="708784" cy="4754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576488" y="3552360"/>
                <a:ext cx="708784" cy="475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1/4</m:t>
                          </m:r>
                        </m:sup>
                      </m:sSup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488" y="3552360"/>
                <a:ext cx="708784" cy="4754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2323364" y="4391603"/>
            <a:ext cx="4100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twofold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piecewise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linear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modification</a:t>
            </a:r>
            <a:endParaRPr lang="nl-BE" sz="2000" dirty="0">
              <a:solidFill>
                <a:schemeClr val="tx2"/>
              </a:solidFill>
            </a:endParaRPr>
          </a:p>
        </p:txBody>
      </p:sp>
      <p:grpSp>
        <p:nvGrpSpPr>
          <p:cNvPr id="62" name="Group 208"/>
          <p:cNvGrpSpPr>
            <a:grpSpLocks/>
          </p:cNvGrpSpPr>
          <p:nvPr/>
        </p:nvGrpSpPr>
        <p:grpSpPr bwMode="auto">
          <a:xfrm>
            <a:off x="3167062" y="4910201"/>
            <a:ext cx="2809875" cy="1592262"/>
            <a:chOff x="534" y="505"/>
            <a:chExt cx="1770" cy="1003"/>
          </a:xfrm>
        </p:grpSpPr>
        <p:sp>
          <p:nvSpPr>
            <p:cNvPr id="63" name="Line 111"/>
            <p:cNvSpPr>
              <a:spLocks noChangeShapeType="1"/>
            </p:cNvSpPr>
            <p:nvPr/>
          </p:nvSpPr>
          <p:spPr bwMode="auto">
            <a:xfrm flipV="1">
              <a:off x="768" y="576"/>
              <a:ext cx="0" cy="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4" name="Line 112"/>
            <p:cNvSpPr>
              <a:spLocks noChangeShapeType="1"/>
            </p:cNvSpPr>
            <p:nvPr/>
          </p:nvSpPr>
          <p:spPr bwMode="auto">
            <a:xfrm flipV="1">
              <a:off x="720" y="1344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5" name="Text Box 113"/>
            <p:cNvSpPr txBox="1">
              <a:spLocks noChangeArrowheads="1"/>
            </p:cNvSpPr>
            <p:nvPr/>
          </p:nvSpPr>
          <p:spPr bwMode="auto">
            <a:xfrm>
              <a:off x="590" y="126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0</a:t>
              </a:r>
              <a:endParaRPr lang="en-US" altLang="nl-BE" sz="1200"/>
            </a:p>
          </p:txBody>
        </p:sp>
        <p:sp>
          <p:nvSpPr>
            <p:cNvPr id="66" name="Text Box 114"/>
            <p:cNvSpPr txBox="1">
              <a:spLocks noChangeArrowheads="1"/>
            </p:cNvSpPr>
            <p:nvPr/>
          </p:nvSpPr>
          <p:spPr bwMode="auto">
            <a:xfrm>
              <a:off x="582" y="68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1</a:t>
              </a:r>
              <a:endParaRPr lang="en-US" altLang="nl-BE" sz="1200"/>
            </a:p>
          </p:txBody>
        </p:sp>
        <p:sp>
          <p:nvSpPr>
            <p:cNvPr id="67" name="Line 115"/>
            <p:cNvSpPr>
              <a:spLocks noChangeShapeType="1"/>
            </p:cNvSpPr>
            <p:nvPr/>
          </p:nvSpPr>
          <p:spPr bwMode="auto">
            <a:xfrm>
              <a:off x="750" y="7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8" name="Text Box 116"/>
            <p:cNvSpPr txBox="1">
              <a:spLocks noChangeArrowheads="1"/>
            </p:cNvSpPr>
            <p:nvPr/>
          </p:nvSpPr>
          <p:spPr bwMode="auto">
            <a:xfrm>
              <a:off x="626" y="1329"/>
              <a:ext cx="2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200"/>
                <a:t>min</a:t>
              </a:r>
            </a:p>
          </p:txBody>
        </p:sp>
        <p:sp>
          <p:nvSpPr>
            <p:cNvPr id="69" name="Text Box 117"/>
            <p:cNvSpPr txBox="1">
              <a:spLocks noChangeArrowheads="1"/>
            </p:cNvSpPr>
            <p:nvPr/>
          </p:nvSpPr>
          <p:spPr bwMode="auto">
            <a:xfrm>
              <a:off x="1319" y="535"/>
              <a:ext cx="20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 i="1"/>
                <a:t>f</a:t>
              </a:r>
              <a:r>
                <a:rPr lang="en-GB" altLang="nl-BE" sz="1400" i="1" baseline="-25000"/>
                <a:t>m</a:t>
              </a:r>
            </a:p>
          </p:txBody>
        </p:sp>
        <p:sp>
          <p:nvSpPr>
            <p:cNvPr id="70" name="Text Box 120"/>
            <p:cNvSpPr txBox="1">
              <a:spLocks noChangeArrowheads="1"/>
            </p:cNvSpPr>
            <p:nvPr/>
          </p:nvSpPr>
          <p:spPr bwMode="auto">
            <a:xfrm>
              <a:off x="534" y="958"/>
              <a:ext cx="2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0.5</a:t>
              </a:r>
              <a:endParaRPr lang="en-US" altLang="nl-BE" sz="1200"/>
            </a:p>
          </p:txBody>
        </p:sp>
        <p:sp>
          <p:nvSpPr>
            <p:cNvPr id="71" name="Line 121"/>
            <p:cNvSpPr>
              <a:spLocks noChangeShapeType="1"/>
            </p:cNvSpPr>
            <p:nvPr/>
          </p:nvSpPr>
          <p:spPr bwMode="auto">
            <a:xfrm>
              <a:off x="750" y="103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2" name="Line 123"/>
            <p:cNvSpPr>
              <a:spLocks noChangeShapeType="1"/>
            </p:cNvSpPr>
            <p:nvPr/>
          </p:nvSpPr>
          <p:spPr bwMode="auto">
            <a:xfrm flipV="1">
              <a:off x="771" y="1044"/>
              <a:ext cx="474" cy="2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3" name="Line 125"/>
            <p:cNvSpPr>
              <a:spLocks noChangeShapeType="1"/>
            </p:cNvSpPr>
            <p:nvPr/>
          </p:nvSpPr>
          <p:spPr bwMode="auto">
            <a:xfrm>
              <a:off x="795" y="1038"/>
              <a:ext cx="1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4" name="Line 126"/>
            <p:cNvSpPr>
              <a:spLocks noChangeShapeType="1"/>
            </p:cNvSpPr>
            <p:nvPr/>
          </p:nvSpPr>
          <p:spPr bwMode="auto">
            <a:xfrm flipH="1">
              <a:off x="1242" y="1044"/>
              <a:ext cx="3" cy="2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5" name="Line 127"/>
            <p:cNvSpPr>
              <a:spLocks noChangeShapeType="1"/>
            </p:cNvSpPr>
            <p:nvPr/>
          </p:nvSpPr>
          <p:spPr bwMode="auto">
            <a:xfrm>
              <a:off x="1245" y="1308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6" name="Text Box 130"/>
            <p:cNvSpPr txBox="1">
              <a:spLocks noChangeArrowheads="1"/>
            </p:cNvSpPr>
            <p:nvPr/>
          </p:nvSpPr>
          <p:spPr bwMode="auto">
            <a:xfrm>
              <a:off x="1430" y="902"/>
              <a:ext cx="1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77" name="Text Box 131"/>
            <p:cNvSpPr txBox="1">
              <a:spLocks noChangeArrowheads="1"/>
            </p:cNvSpPr>
            <p:nvPr/>
          </p:nvSpPr>
          <p:spPr bwMode="auto">
            <a:xfrm>
              <a:off x="1382" y="505"/>
              <a:ext cx="23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000">
                  <a:sym typeface="Symbol" panose="05050102010706020507" pitchFamily="18" charset="2"/>
                </a:rPr>
                <a:t>,</a:t>
              </a:r>
            </a:p>
          </p:txBody>
        </p:sp>
        <p:sp>
          <p:nvSpPr>
            <p:cNvPr id="78" name="Text Box 132"/>
            <p:cNvSpPr txBox="1">
              <a:spLocks noChangeArrowheads="1"/>
            </p:cNvSpPr>
            <p:nvPr/>
          </p:nvSpPr>
          <p:spPr bwMode="auto">
            <a:xfrm>
              <a:off x="1142" y="1323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m</a:t>
              </a:r>
            </a:p>
          </p:txBody>
        </p:sp>
        <p:sp>
          <p:nvSpPr>
            <p:cNvPr id="79" name="Text Box 199"/>
            <p:cNvSpPr txBox="1">
              <a:spLocks noChangeArrowheads="1"/>
            </p:cNvSpPr>
            <p:nvPr/>
          </p:nvSpPr>
          <p:spPr bwMode="auto">
            <a:xfrm>
              <a:off x="1868" y="1335"/>
              <a:ext cx="2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200"/>
                <a:t>max</a:t>
              </a:r>
            </a:p>
          </p:txBody>
        </p:sp>
        <p:sp>
          <p:nvSpPr>
            <p:cNvPr id="80" name="Text Box 200"/>
            <p:cNvSpPr txBox="1">
              <a:spLocks noChangeArrowheads="1"/>
            </p:cNvSpPr>
            <p:nvPr/>
          </p:nvSpPr>
          <p:spPr bwMode="auto">
            <a:xfrm>
              <a:off x="2114" y="1329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200"/>
                <a:t>U</a:t>
              </a:r>
            </a:p>
          </p:txBody>
        </p:sp>
        <p:sp>
          <p:nvSpPr>
            <p:cNvPr id="81" name="Line 201"/>
            <p:cNvSpPr>
              <a:spLocks noChangeShapeType="1"/>
            </p:cNvSpPr>
            <p:nvPr/>
          </p:nvSpPr>
          <p:spPr bwMode="auto">
            <a:xfrm>
              <a:off x="783" y="768"/>
              <a:ext cx="12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2" name="Line 202"/>
            <p:cNvSpPr>
              <a:spLocks noChangeShapeType="1"/>
            </p:cNvSpPr>
            <p:nvPr/>
          </p:nvSpPr>
          <p:spPr bwMode="auto">
            <a:xfrm flipH="1">
              <a:off x="2016" y="780"/>
              <a:ext cx="3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3" name="Line 203"/>
            <p:cNvSpPr>
              <a:spLocks noChangeShapeType="1"/>
            </p:cNvSpPr>
            <p:nvPr/>
          </p:nvSpPr>
          <p:spPr bwMode="auto">
            <a:xfrm>
              <a:off x="2016" y="1320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4" name="Text Box 204"/>
            <p:cNvSpPr txBox="1">
              <a:spLocks noChangeArrowheads="1"/>
            </p:cNvSpPr>
            <p:nvPr/>
          </p:nvSpPr>
          <p:spPr bwMode="auto">
            <a:xfrm>
              <a:off x="956" y="993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l-BE" sz="1200">
                  <a:sym typeface="Symbol" panose="05050102010706020507" pitchFamily="18" charset="2"/>
                </a:rPr>
                <a:t></a:t>
              </a:r>
            </a:p>
          </p:txBody>
        </p:sp>
        <p:sp>
          <p:nvSpPr>
            <p:cNvPr id="85" name="Line 205"/>
            <p:cNvSpPr>
              <a:spLocks noChangeShapeType="1"/>
            </p:cNvSpPr>
            <p:nvPr/>
          </p:nvSpPr>
          <p:spPr bwMode="auto">
            <a:xfrm>
              <a:off x="1116" y="1038"/>
              <a:ext cx="24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6" name="Line 206"/>
            <p:cNvSpPr>
              <a:spLocks noChangeShapeType="1"/>
            </p:cNvSpPr>
            <p:nvPr/>
          </p:nvSpPr>
          <p:spPr bwMode="auto">
            <a:xfrm flipV="1">
              <a:off x="1245" y="780"/>
              <a:ext cx="768" cy="2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7" name="Line 207"/>
            <p:cNvSpPr>
              <a:spLocks noChangeShapeType="1"/>
            </p:cNvSpPr>
            <p:nvPr/>
          </p:nvSpPr>
          <p:spPr bwMode="auto">
            <a:xfrm>
              <a:off x="1410" y="984"/>
              <a:ext cx="12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pic>
        <p:nvPicPr>
          <p:cNvPr id="39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364852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Modelling</a:t>
            </a:r>
            <a:r>
              <a:rPr lang="nl-BE" sz="1400" dirty="0" smtClean="0"/>
              <a:t> imperfect data</a:t>
            </a:r>
            <a:endParaRPr lang="nl-B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36771" y="1329844"/>
            <a:ext cx="787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modelling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imprecision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and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vagueness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smtClean="0">
                <a:solidFill>
                  <a:schemeClr val="tx2"/>
                </a:solidFill>
              </a:rPr>
              <a:t>in information systems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4863" y="2735547"/>
                <a:ext cx="3127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using ‘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linguistic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’ variables: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63" y="2735547"/>
                <a:ext cx="3127395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2144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34863" y="3400626"/>
            <a:ext cx="2568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possibility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distribution</a:t>
            </a:r>
            <a:r>
              <a:rPr lang="nl-BE" sz="2000" dirty="0" smtClean="0">
                <a:solidFill>
                  <a:schemeClr val="tx2"/>
                </a:solidFill>
              </a:rPr>
              <a:t>: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34585" y="3422720"/>
                <a:ext cx="2497350" cy="649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nl-B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𝑃𝑜𝑠</m:t>
                            </m:r>
                            <m:d>
                              <m:d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nl-BE" dirty="0"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585" y="3422720"/>
                <a:ext cx="2497350" cy="6492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 descr="http://budgetboxtulsa.com/wp-content/themes/BudgetBox/images/container-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46" y="2519499"/>
            <a:ext cx="1330277" cy="9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nt-Up Arrow 4"/>
          <p:cNvSpPr/>
          <p:nvPr/>
        </p:nvSpPr>
        <p:spPr>
          <a:xfrm>
            <a:off x="5990532" y="3415815"/>
            <a:ext cx="674422" cy="400110"/>
          </a:xfrm>
          <a:prstGeom prst="bent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/>
          <p:cNvSpPr txBox="1"/>
          <p:nvPr/>
        </p:nvSpPr>
        <p:spPr>
          <a:xfrm>
            <a:off x="3108714" y="2094365"/>
            <a:ext cx="292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possibilistic</a:t>
            </a:r>
            <a:r>
              <a:rPr lang="nl-BE" sz="2400" dirty="0" smtClean="0">
                <a:solidFill>
                  <a:schemeClr val="tx2"/>
                </a:solidFill>
              </a:rPr>
              <a:t> approach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5319" y="4779078"/>
            <a:ext cx="113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r>
              <a:rPr lang="nl-BE" sz="2000" dirty="0" smtClean="0">
                <a:solidFill>
                  <a:schemeClr val="tx2"/>
                </a:solidFill>
              </a:rPr>
              <a:t>: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63956" y="4858606"/>
                <a:ext cx="6724726" cy="1163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𝑉𝑎𝑙𝑢𝑒</m:t>
                          </m:r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𝑉𝑒𝑟𝑦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𝑣𝑎𝑙𝑢𝑎𝑏𝑙𝑒</m:t>
                          </m:r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iff</m:t>
                              </m:r>
                              <m:r>
                                <m:rPr>
                                  <m:nor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−10</m:t>
                                  </m:r>
                                </m:num>
                                <m:den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nor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iff</m:t>
                              </m:r>
                              <m:r>
                                <m:rPr>
                                  <m:nor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≤20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iff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&gt;20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nl-BE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56" y="4858606"/>
                <a:ext cx="6724726" cy="11635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990348" y="6031297"/>
            <a:ext cx="316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degrees</a:t>
            </a:r>
            <a:r>
              <a:rPr lang="nl-BE" sz="2400" b="1" dirty="0" smtClean="0">
                <a:solidFill>
                  <a:schemeClr val="tx2"/>
                </a:solidFill>
              </a:rPr>
              <a:t> of </a:t>
            </a:r>
            <a:r>
              <a:rPr lang="nl-BE" sz="2400" b="1" dirty="0" err="1" smtClean="0">
                <a:solidFill>
                  <a:schemeClr val="tx2"/>
                </a:solidFill>
              </a:rPr>
              <a:t>uncertainty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4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071514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Modelling</a:t>
            </a:r>
            <a:r>
              <a:rPr lang="nl-BE" sz="1400" dirty="0" smtClean="0"/>
              <a:t> imperfect data</a:t>
            </a:r>
            <a:endParaRPr lang="nl-B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2306" y="1329844"/>
            <a:ext cx="793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modelling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imprecision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and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vagueness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smtClean="0">
                <a:solidFill>
                  <a:schemeClr val="tx2"/>
                </a:solidFill>
              </a:rPr>
              <a:t>in information systems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66740" y="2671736"/>
                <a:ext cx="68105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extend domain of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assigned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data type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with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a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similarity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relation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40" y="2671736"/>
                <a:ext cx="6810519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894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897149" y="2077530"/>
            <a:ext cx="341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similarity-based</a:t>
            </a:r>
            <a:r>
              <a:rPr lang="nl-BE" sz="2400" dirty="0" smtClean="0">
                <a:solidFill>
                  <a:schemeClr val="tx2"/>
                </a:solidFill>
              </a:rPr>
              <a:t> approach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49150" y="3219601"/>
                <a:ext cx="1845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150" y="3219601"/>
                <a:ext cx="184569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89251" y="3661313"/>
                <a:ext cx="7677166" cy="1646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axiom s1: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𝑈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=1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nl-BE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(</a:t>
                </a:r>
                <a:r>
                  <a:rPr lang="nl-BE" dirty="0" err="1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reflexivity</a:t>
                </a:r>
                <a:r>
                  <a:rPr lang="nl-BE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</a:rPr>
                  <a:t>axiom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s2: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sSup>
                      <m:sSupPr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(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symmetry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smtClean="0">
                    <a:solidFill>
                      <a:schemeClr val="tx2"/>
                    </a:solidFill>
                  </a:rPr>
                  <a:t>(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axiom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s3: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</m:d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sSup>
                      <m:sSupPr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: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</m:d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𝑠𝑢𝑝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𝑈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𝑚𝑖𝑛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  <m:d>
                          <m:dPr>
                            <m:ctrlP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𝑦</m:t>
                            </m:r>
                          </m:e>
                        </m:d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𝑦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) </a:t>
                </a:r>
                <a:br>
                  <a:rPr lang="nl-BE" sz="2000" dirty="0" smtClean="0">
                    <a:solidFill>
                      <a:schemeClr val="tx2"/>
                    </a:solidFill>
                  </a:rPr>
                </a:br>
                <a:r>
                  <a:rPr lang="nl-BE" sz="2000" dirty="0" smtClean="0">
                    <a:solidFill>
                      <a:schemeClr val="tx2"/>
                    </a:solidFill>
                  </a:rPr>
                  <a:t>                                                                                          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(sub-min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transitivity</a:t>
                </a:r>
                <a:r>
                  <a:rPr lang="nl-BE" dirty="0">
                    <a:solidFill>
                      <a:schemeClr val="tx2"/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nl-B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51" y="3661313"/>
                <a:ext cx="7677166" cy="1646733"/>
              </a:xfrm>
              <a:prstGeom prst="rect">
                <a:avLst/>
              </a:prstGeom>
              <a:blipFill rotWithShape="0">
                <a:blip r:embed="rId4"/>
                <a:stretch>
                  <a:fillRect l="-715" t="-222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166740" y="5141348"/>
            <a:ext cx="3822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fuzzy</a:t>
            </a:r>
            <a:r>
              <a:rPr lang="nl-BE" sz="2000" dirty="0" smtClean="0">
                <a:solidFill>
                  <a:schemeClr val="tx2"/>
                </a:solidFill>
              </a:rPr>
              <a:t> sets of </a:t>
            </a:r>
            <a:r>
              <a:rPr lang="nl-BE" sz="2000" dirty="0" err="1" smtClean="0">
                <a:solidFill>
                  <a:schemeClr val="tx2"/>
                </a:solidFill>
              </a:rPr>
              <a:t>related</a:t>
            </a:r>
            <a:r>
              <a:rPr lang="nl-BE" sz="2000" dirty="0" smtClean="0">
                <a:solidFill>
                  <a:schemeClr val="tx2"/>
                </a:solidFill>
              </a:rPr>
              <a:t> domain </a:t>
            </a:r>
            <a:r>
              <a:rPr lang="nl-BE" sz="2000" dirty="0" err="1" smtClean="0">
                <a:solidFill>
                  <a:schemeClr val="tx2"/>
                </a:solidFill>
              </a:rPr>
              <a:t>values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0110" y="6002619"/>
            <a:ext cx="327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degrees</a:t>
            </a:r>
            <a:r>
              <a:rPr lang="nl-BE" sz="2400" b="1" dirty="0" smtClean="0">
                <a:solidFill>
                  <a:schemeClr val="tx2"/>
                </a:solidFill>
              </a:rPr>
              <a:t> of </a:t>
            </a:r>
            <a:r>
              <a:rPr lang="nl-BE" sz="2400" b="1" dirty="0" err="1" smtClean="0">
                <a:solidFill>
                  <a:schemeClr val="tx2"/>
                </a:solidFill>
              </a:rPr>
              <a:t>compatibility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49150" y="5597636"/>
                <a:ext cx="2660985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150" y="5597636"/>
                <a:ext cx="2660985" cy="404983"/>
              </a:xfrm>
              <a:prstGeom prst="rect">
                <a:avLst/>
              </a:prstGeom>
              <a:blipFill rotWithShape="0"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731667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Modelling</a:t>
            </a:r>
            <a:r>
              <a:rPr lang="nl-BE" sz="1400" dirty="0" smtClean="0"/>
              <a:t> imperfect data</a:t>
            </a:r>
            <a:endParaRPr lang="nl-B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36771" y="1329844"/>
            <a:ext cx="787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modelling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imprecision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and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vagueness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smtClean="0">
                <a:solidFill>
                  <a:schemeClr val="tx2"/>
                </a:solidFill>
              </a:rPr>
              <a:t>in information systems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720" y="2549145"/>
            <a:ext cx="106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5507" y="2011969"/>
            <a:ext cx="341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similarity-based</a:t>
            </a:r>
            <a:r>
              <a:rPr lang="nl-BE" sz="2400" dirty="0" smtClean="0">
                <a:solidFill>
                  <a:schemeClr val="tx2"/>
                </a:solidFill>
              </a:rPr>
              <a:t> approach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630" y="3089464"/>
            <a:ext cx="58547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 smtClean="0"/>
              <a:t>           S</a:t>
            </a:r>
            <a:r>
              <a:rPr lang="en-US" dirty="0" smtClean="0"/>
              <a:t>            green    light </a:t>
            </a:r>
            <a:r>
              <a:rPr lang="en-US" dirty="0"/>
              <a:t>green </a:t>
            </a:r>
            <a:r>
              <a:rPr lang="en-US" dirty="0" smtClean="0"/>
              <a:t> kaki </a:t>
            </a:r>
            <a:r>
              <a:rPr lang="en-US" dirty="0"/>
              <a:t>green </a:t>
            </a:r>
            <a:r>
              <a:rPr lang="en-US" dirty="0" smtClean="0"/>
              <a:t> light </a:t>
            </a:r>
            <a:r>
              <a:rPr lang="en-US" dirty="0"/>
              <a:t>brown </a:t>
            </a:r>
          </a:p>
          <a:p>
            <a:pPr>
              <a:spcAft>
                <a:spcPts val="600"/>
              </a:spcAft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green      </a:t>
            </a:r>
            <a:r>
              <a:rPr lang="en-US" dirty="0" smtClean="0"/>
              <a:t>     </a:t>
            </a:r>
            <a:r>
              <a:rPr lang="en-US" dirty="0"/>
              <a:t>1 </a:t>
            </a:r>
            <a:r>
              <a:rPr lang="en-US" dirty="0" smtClean="0"/>
              <a:t>                0.8             0.6               0.2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   </a:t>
            </a:r>
            <a:r>
              <a:rPr lang="en-US" dirty="0"/>
              <a:t>light green </a:t>
            </a:r>
            <a:r>
              <a:rPr lang="en-US" dirty="0" smtClean="0"/>
              <a:t>     </a:t>
            </a:r>
            <a:r>
              <a:rPr lang="en-US" dirty="0"/>
              <a:t>0.8 </a:t>
            </a:r>
            <a:r>
              <a:rPr lang="en-US" dirty="0" smtClean="0"/>
              <a:t>                1              0.8               0.4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   </a:t>
            </a:r>
            <a:r>
              <a:rPr lang="en-US" dirty="0"/>
              <a:t>kaki green  </a:t>
            </a:r>
            <a:r>
              <a:rPr lang="en-US" dirty="0" smtClean="0"/>
              <a:t>     </a:t>
            </a:r>
            <a:r>
              <a:rPr lang="en-US" dirty="0"/>
              <a:t>0.6 </a:t>
            </a:r>
            <a:r>
              <a:rPr lang="en-US" dirty="0" smtClean="0"/>
              <a:t>              0.8              1                 0.6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  light </a:t>
            </a:r>
            <a:r>
              <a:rPr lang="en-US" dirty="0"/>
              <a:t>brown </a:t>
            </a:r>
            <a:r>
              <a:rPr lang="en-US" dirty="0" smtClean="0"/>
              <a:t>     0.2               0.4            0.6                 1</a:t>
            </a:r>
            <a:endParaRPr lang="nl-BE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708622" y="3458498"/>
            <a:ext cx="561555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63389" y="3203764"/>
            <a:ext cx="4691" cy="167080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9845" y="5225490"/>
                <a:ext cx="6691062" cy="368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𝑔𝑟𝑒𝑒𝑛</m:t>
                          </m:r>
                        </m:sub>
                      </m:sSub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green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light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BE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green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0.8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kaki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BE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green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light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brown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45" y="5225490"/>
                <a:ext cx="6691062" cy="368691"/>
              </a:xfrm>
              <a:prstGeom prst="rect">
                <a:avLst/>
              </a:prstGeom>
              <a:blipFill rotWithShape="0">
                <a:blip r:embed="rId2"/>
                <a:stretch>
                  <a:fillRect t="-1639" b="-327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19845" y="5509275"/>
                <a:ext cx="7122271" cy="368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𝑙𝑖𝑔h𝑡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𝑔𝑟𝑒𝑒𝑛</m:t>
                          </m:r>
                        </m:sub>
                      </m:sSub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green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,0.8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light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BE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green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kaki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BE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green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0.8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light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brown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45" y="5509275"/>
                <a:ext cx="7122271" cy="368691"/>
              </a:xfrm>
              <a:prstGeom prst="rect">
                <a:avLst/>
              </a:prstGeom>
              <a:blipFill rotWithShape="0">
                <a:blip r:embed="rId3"/>
                <a:stretch>
                  <a:fillRect t="-1667" b="-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19845" y="5784042"/>
                <a:ext cx="7088094" cy="368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𝑘𝑎𝑘𝑖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𝑔𝑟𝑒𝑒𝑛</m:t>
                          </m:r>
                        </m:sub>
                      </m:sSub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green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,0.6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light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BE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green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0.8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kaki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BE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green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light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brown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45" y="5784042"/>
                <a:ext cx="7088094" cy="368691"/>
              </a:xfrm>
              <a:prstGeom prst="rect">
                <a:avLst/>
              </a:prstGeom>
              <a:blipFill rotWithShape="0">
                <a:blip r:embed="rId4"/>
                <a:stretch>
                  <a:fillRect t="-1667" b="-5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19845" y="6039491"/>
                <a:ext cx="7159139" cy="368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𝑙𝑖𝑔h𝑡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𝑏𝑟𝑜𝑤𝑛</m:t>
                          </m:r>
                        </m:sub>
                      </m:sSub>
                      <m:r>
                        <a:rPr lang="nl-B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green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,0.2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light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BE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green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0.4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kaki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BE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green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  <m:r>
                            <a:rPr lang="nl-B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light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B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brown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45" y="6039491"/>
                <a:ext cx="7159139" cy="368691"/>
              </a:xfrm>
              <a:prstGeom prst="rect">
                <a:avLst/>
              </a:prstGeom>
              <a:blipFill rotWithShape="0">
                <a:blip r:embed="rId5"/>
                <a:stretch>
                  <a:fillRect t="-1667" b="-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73407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Modelling</a:t>
            </a:r>
            <a:r>
              <a:rPr lang="nl-BE" sz="1400" dirty="0" smtClean="0"/>
              <a:t> imperfect data</a:t>
            </a:r>
            <a:endParaRPr lang="nl-B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27431" y="1321496"/>
            <a:ext cx="597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modelling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uncertainty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smtClean="0">
                <a:solidFill>
                  <a:schemeClr val="tx2"/>
                </a:solidFill>
              </a:rPr>
              <a:t>in information systems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0384" y="2399767"/>
            <a:ext cx="4343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possibilistic</a:t>
            </a:r>
            <a:r>
              <a:rPr lang="nl-BE" sz="2400" dirty="0" smtClean="0">
                <a:solidFill>
                  <a:schemeClr val="tx2"/>
                </a:solidFill>
              </a:rPr>
              <a:t> approach (in </a:t>
            </a:r>
            <a:r>
              <a:rPr lang="nl-BE" sz="2400" dirty="0" err="1" smtClean="0">
                <a:solidFill>
                  <a:schemeClr val="tx2"/>
                </a:solidFill>
              </a:rPr>
              <a:t>general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8315" y="3026079"/>
            <a:ext cx="446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probabilistic</a:t>
            </a:r>
            <a:r>
              <a:rPr lang="nl-BE" sz="2400" dirty="0" smtClean="0">
                <a:solidFill>
                  <a:schemeClr val="tx2"/>
                </a:solidFill>
              </a:rPr>
              <a:t> approach (</a:t>
            </a:r>
            <a:r>
              <a:rPr lang="nl-BE" sz="2400" dirty="0" err="1" smtClean="0">
                <a:solidFill>
                  <a:schemeClr val="tx2"/>
                </a:solidFill>
              </a:rPr>
              <a:t>if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possible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pic>
        <p:nvPicPr>
          <p:cNvPr id="12290" name="Picture 2" descr="http://eccforum.csc.alaska.edu/wp-content/uploads/2013/03/UncertaintyAhe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79" y="3795887"/>
            <a:ext cx="3662442" cy="244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630750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Modelling</a:t>
            </a:r>
            <a:r>
              <a:rPr lang="nl-BE" sz="1400" dirty="0" smtClean="0"/>
              <a:t> imperfect data</a:t>
            </a:r>
            <a:endParaRPr lang="nl-B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40365" y="1471551"/>
            <a:ext cx="866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modelling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incompleteness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and</a:t>
            </a:r>
            <a:r>
              <a:rPr lang="nl-BE" sz="2400" b="1" dirty="0" smtClean="0">
                <a:solidFill>
                  <a:srgbClr val="FF0000"/>
                </a:solidFill>
              </a:rPr>
              <a:t> missing data </a:t>
            </a:r>
            <a:r>
              <a:rPr lang="nl-BE" sz="2400" b="1" dirty="0" smtClean="0">
                <a:solidFill>
                  <a:schemeClr val="tx2"/>
                </a:solidFill>
              </a:rPr>
              <a:t>in information systems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744" y="5614335"/>
            <a:ext cx="2856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possibilistic</a:t>
            </a:r>
            <a:r>
              <a:rPr lang="nl-BE" sz="2400" dirty="0" smtClean="0">
                <a:solidFill>
                  <a:schemeClr val="tx2"/>
                </a:solidFill>
              </a:rPr>
              <a:t> approach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3376" y="2416473"/>
            <a:ext cx="692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from</a:t>
            </a:r>
            <a:r>
              <a:rPr lang="nl-BE" sz="2400" dirty="0" smtClean="0">
                <a:solidFill>
                  <a:schemeClr val="tx2"/>
                </a:solidFill>
              </a:rPr>
              <a:t> the database field: </a:t>
            </a:r>
            <a:r>
              <a:rPr lang="nl-BE" sz="2400" dirty="0" err="1" smtClean="0">
                <a:solidFill>
                  <a:schemeClr val="tx2"/>
                </a:solidFill>
              </a:rPr>
              <a:t>null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values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and</a:t>
            </a:r>
            <a:r>
              <a:rPr lang="nl-BE" sz="2400" dirty="0" smtClean="0">
                <a:solidFill>
                  <a:schemeClr val="tx2"/>
                </a:solidFill>
              </a:rPr>
              <a:t> default </a:t>
            </a:r>
            <a:r>
              <a:rPr lang="nl-BE" sz="2400" dirty="0" err="1" smtClean="0">
                <a:solidFill>
                  <a:schemeClr val="tx2"/>
                </a:solidFill>
              </a:rPr>
              <a:t>values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5692" y="2878138"/>
            <a:ext cx="4422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2"/>
                </a:solidFill>
              </a:rPr>
              <a:t>information </a:t>
            </a:r>
            <a:r>
              <a:rPr lang="nl-BE" sz="2000" dirty="0" err="1" smtClean="0">
                <a:solidFill>
                  <a:schemeClr val="tx2"/>
                </a:solidFill>
              </a:rPr>
              <a:t>loss</a:t>
            </a:r>
            <a:endParaRPr lang="nl-BE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>
                <a:solidFill>
                  <a:schemeClr val="tx2"/>
                </a:solidFill>
              </a:rPr>
              <a:t>law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excluded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middle</a:t>
            </a:r>
            <a:r>
              <a:rPr lang="nl-BE" sz="2000" dirty="0" smtClean="0">
                <a:solidFill>
                  <a:schemeClr val="tx2"/>
                </a:solidFill>
              </a:rPr>
              <a:t> does </a:t>
            </a:r>
            <a:r>
              <a:rPr lang="nl-BE" sz="2000" dirty="0" err="1" smtClean="0">
                <a:solidFill>
                  <a:schemeClr val="tx2"/>
                </a:solidFill>
              </a:rPr>
              <a:t>not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hold</a:t>
            </a:r>
            <a:endParaRPr lang="nl-BE" sz="2000" dirty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04588" y="5845168"/>
            <a:ext cx="8255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40200" y="3594018"/>
                <a:ext cx="192405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⊥∧¬</m:t>
                      </m:r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=⊥≠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=⊥≠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200" y="3594018"/>
                <a:ext cx="1924053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27" y="3267252"/>
            <a:ext cx="876053" cy="683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48" y="4137977"/>
            <a:ext cx="987840" cy="1699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834" y="4137977"/>
            <a:ext cx="949354" cy="16997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3732" y="5809607"/>
            <a:ext cx="120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600" b="1" dirty="0" err="1" smtClean="0">
                <a:solidFill>
                  <a:schemeClr val="accent6">
                    <a:lumMod val="75000"/>
                  </a:schemeClr>
                </a:solidFill>
              </a:rPr>
              <a:t>Kleene</a:t>
            </a:r>
            <a:r>
              <a:rPr lang="nl-BE" sz="1600" b="1" dirty="0" smtClean="0">
                <a:solidFill>
                  <a:schemeClr val="accent6">
                    <a:lumMod val="75000"/>
                  </a:schemeClr>
                </a:solidFill>
              </a:rPr>
              <a:t> logic</a:t>
            </a:r>
            <a:endParaRPr lang="nl-B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76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Modelling</a:t>
            </a:r>
            <a:r>
              <a:rPr lang="nl-BE" sz="1400" dirty="0" smtClean="0"/>
              <a:t> imperfect data</a:t>
            </a:r>
            <a:endParaRPr lang="nl-B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40365" y="1471551"/>
            <a:ext cx="866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modelling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incompleteness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and</a:t>
            </a:r>
            <a:r>
              <a:rPr lang="nl-BE" sz="2400" b="1" dirty="0" smtClean="0">
                <a:solidFill>
                  <a:srgbClr val="FF0000"/>
                </a:solidFill>
              </a:rPr>
              <a:t> missing data </a:t>
            </a:r>
            <a:r>
              <a:rPr lang="nl-BE" sz="2400" b="1" dirty="0" smtClean="0">
                <a:solidFill>
                  <a:schemeClr val="tx2"/>
                </a:solidFill>
              </a:rPr>
              <a:t>in information systems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3827" y="2700819"/>
            <a:ext cx="421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the </a:t>
            </a:r>
            <a:r>
              <a:rPr lang="nl-BE" sz="2400" dirty="0" err="1" smtClean="0">
                <a:solidFill>
                  <a:schemeClr val="tx2"/>
                </a:solidFill>
              </a:rPr>
              <a:t>modelling</a:t>
            </a:r>
            <a:r>
              <a:rPr lang="nl-BE" sz="2400" dirty="0" smtClean="0">
                <a:solidFill>
                  <a:schemeClr val="tx2"/>
                </a:solidFill>
              </a:rPr>
              <a:t> of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unknown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data</a:t>
            </a:r>
            <a:endParaRPr lang="nl-BE" sz="2400" dirty="0">
              <a:solidFill>
                <a:schemeClr val="tx2"/>
              </a:solidFill>
            </a:endParaRPr>
          </a:p>
        </p:txBody>
      </p: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3097212" y="3627438"/>
            <a:ext cx="2949575" cy="1484312"/>
            <a:chOff x="582" y="573"/>
            <a:chExt cx="1858" cy="935"/>
          </a:xfrm>
        </p:grpSpPr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V="1">
              <a:off x="768" y="5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720" y="1344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590" y="126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0</a:t>
              </a:r>
              <a:endParaRPr lang="en-US" altLang="nl-BE" sz="1200"/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582" y="688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nl-BE" sz="1200"/>
                <a:t>1</a:t>
              </a:r>
              <a:endParaRPr lang="en-US" altLang="nl-BE" sz="1200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750" y="7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2120" y="1335"/>
              <a:ext cx="3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200"/>
                <a:t>dom</a:t>
              </a:r>
              <a:r>
                <a:rPr lang="en-GB" altLang="nl-BE" sz="1200" baseline="-25000"/>
                <a:t>t</a:t>
              </a: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V="1">
              <a:off x="772" y="774"/>
              <a:ext cx="1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1124" y="573"/>
              <a:ext cx="6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nl-BE" sz="1400"/>
                <a:t>‘unknown’</a:t>
              </a:r>
              <a:endParaRPr lang="en-GB" altLang="nl-BE" sz="1400" baseline="-25000"/>
            </a:p>
          </p:txBody>
        </p:sp>
      </p:grpSp>
      <p:pic>
        <p:nvPicPr>
          <p:cNvPr id="19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02020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Modelling</a:t>
            </a:r>
            <a:r>
              <a:rPr lang="nl-BE" sz="1400" dirty="0" smtClean="0"/>
              <a:t> imperfect data</a:t>
            </a:r>
            <a:endParaRPr lang="nl-B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40365" y="1471551"/>
            <a:ext cx="866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modelling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incompleteness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and</a:t>
            </a:r>
            <a:r>
              <a:rPr lang="nl-BE" sz="2400" b="1" dirty="0" smtClean="0">
                <a:solidFill>
                  <a:srgbClr val="FF0000"/>
                </a:solidFill>
              </a:rPr>
              <a:t> missing data </a:t>
            </a:r>
            <a:r>
              <a:rPr lang="nl-BE" sz="2400" b="1" dirty="0" smtClean="0">
                <a:solidFill>
                  <a:schemeClr val="tx2"/>
                </a:solidFill>
              </a:rPr>
              <a:t>in information systems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3675" y="2383319"/>
            <a:ext cx="6536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the </a:t>
            </a:r>
            <a:r>
              <a:rPr lang="nl-BE" sz="2400" dirty="0" err="1" smtClean="0">
                <a:solidFill>
                  <a:schemeClr val="tx2"/>
                </a:solidFill>
              </a:rPr>
              <a:t>modelling</a:t>
            </a:r>
            <a:r>
              <a:rPr lang="nl-BE" sz="2400" dirty="0" smtClean="0">
                <a:solidFill>
                  <a:schemeClr val="tx2"/>
                </a:solidFill>
              </a:rPr>
              <a:t> of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inapplicability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(or </a:t>
            </a:r>
            <a:r>
              <a:rPr lang="nl-BE" sz="2400" dirty="0" err="1" smtClean="0">
                <a:solidFill>
                  <a:schemeClr val="tx2"/>
                </a:solidFill>
              </a:rPr>
              <a:t>undefined</a:t>
            </a:r>
            <a:r>
              <a:rPr lang="nl-BE" sz="2400" dirty="0" smtClean="0">
                <a:solidFill>
                  <a:schemeClr val="tx2"/>
                </a:solidFill>
              </a:rPr>
              <a:t> data)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76728" y="3004679"/>
                <a:ext cx="616463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</a:rPr>
                  <a:t>an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extra domain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value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is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required</a:t>
                </a:r>
                <a:endParaRPr lang="nl-BE" sz="2000" dirty="0" smtClean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>
                    <a:solidFill>
                      <a:schemeClr val="tx2"/>
                    </a:solidFill>
                  </a:rPr>
                  <a:t>law</a:t>
                </a:r>
                <a:r>
                  <a:rPr lang="nl-BE" sz="2000" dirty="0">
                    <a:solidFill>
                      <a:schemeClr val="tx2"/>
                    </a:solidFill>
                  </a:rPr>
                  <a:t> of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excluded</a:t>
                </a:r>
                <a:r>
                  <a:rPr lang="nl-BE" sz="2000" dirty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middle</a:t>
                </a:r>
                <a:r>
                  <a:rPr lang="nl-BE" sz="2000" dirty="0">
                    <a:solidFill>
                      <a:schemeClr val="tx2"/>
                    </a:solidFill>
                  </a:rPr>
                  <a:t> does </a:t>
                </a:r>
                <a:r>
                  <a:rPr lang="nl-BE" sz="2000" dirty="0" err="1">
                    <a:solidFill>
                      <a:schemeClr val="tx2"/>
                    </a:solidFill>
                  </a:rPr>
                  <a:t>not</a:t>
                </a:r>
                <a:r>
                  <a:rPr lang="nl-BE" sz="2000" dirty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hold</a:t>
                </a:r>
                <a:endParaRPr lang="nl-BE" sz="2000" dirty="0" smtClean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 err="1" smtClean="0">
                    <a:solidFill>
                      <a:schemeClr val="tx2"/>
                    </a:solidFill>
                  </a:rPr>
                  <a:t>introduction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three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sets: ‘UNK’,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‘N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/A’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‘UNA’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728" y="3004679"/>
                <a:ext cx="6164636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890" t="-3593" r="-791" b="-958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4"/>
          <p:cNvSpPr>
            <a:spLocks noChangeShapeType="1"/>
          </p:cNvSpPr>
          <p:nvPr/>
        </p:nvSpPr>
        <p:spPr bwMode="auto">
          <a:xfrm flipV="1">
            <a:off x="535640" y="435307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V="1">
            <a:off x="459440" y="5572274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53065" y="544527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40365" y="453087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507065" y="4657874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696228" y="5553224"/>
            <a:ext cx="508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/>
              <a:t>dom</a:t>
            </a:r>
            <a:r>
              <a:rPr lang="en-GB" altLang="nl-BE" sz="1200" baseline="-25000"/>
              <a:t>t</a:t>
            </a: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V="1">
            <a:off x="541990" y="4667399"/>
            <a:ext cx="1997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1269065" y="4348311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nl-BE" sz="1400"/>
              <a:t>‘UNK’</a:t>
            </a:r>
            <a:endParaRPr lang="en-GB" altLang="nl-BE" sz="1400" baseline="-25000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2550178" y="4630886"/>
            <a:ext cx="79375" cy="793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>
            <a:off x="2600978" y="5521474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456515" y="5567511"/>
            <a:ext cx="33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400">
                <a:sym typeface="Symbol" panose="05050102010706020507" pitchFamily="18" charset="2"/>
              </a:rPr>
              <a:t></a:t>
            </a:r>
            <a:r>
              <a:rPr lang="nl-BE" altLang="nl-BE" sz="1400" baseline="-25000">
                <a:sym typeface="Symbol" panose="05050102010706020507" pitchFamily="18" charset="2"/>
              </a:rPr>
              <a:t>t</a:t>
            </a:r>
            <a:endParaRPr lang="en-US" altLang="nl-BE" sz="1400" baseline="-25000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3412190" y="435307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 flipV="1">
            <a:off x="3335990" y="5572274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3129615" y="544527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3116915" y="453087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>
            <a:off x="3383615" y="4657874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5572778" y="5553224"/>
            <a:ext cx="508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/>
              <a:t>dom</a:t>
            </a:r>
            <a:r>
              <a:rPr lang="en-GB" altLang="nl-BE" sz="1200" baseline="-25000"/>
              <a:t>t</a:t>
            </a: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4186890" y="4348311"/>
            <a:ext cx="560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nl-BE" sz="1400"/>
              <a:t>‘N/A’</a:t>
            </a:r>
            <a:endParaRPr lang="en-GB" altLang="nl-BE" sz="1400" baseline="-25000"/>
          </a:p>
        </p:txBody>
      </p:sp>
      <p:sp>
        <p:nvSpPr>
          <p:cNvPr id="40" name="Oval 24"/>
          <p:cNvSpPr>
            <a:spLocks noChangeArrowheads="1"/>
          </p:cNvSpPr>
          <p:nvPr/>
        </p:nvSpPr>
        <p:spPr bwMode="auto">
          <a:xfrm>
            <a:off x="5426728" y="4630886"/>
            <a:ext cx="79375" cy="793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5477528" y="5521474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V="1">
            <a:off x="6330014" y="4338786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 flipV="1">
            <a:off x="6253814" y="5557986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047439" y="5430986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034739" y="4516586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auto">
          <a:xfrm>
            <a:off x="6301439" y="4643586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8490602" y="5538936"/>
            <a:ext cx="508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/>
              <a:t>dom</a:t>
            </a:r>
            <a:r>
              <a:rPr lang="en-GB" altLang="nl-BE" sz="1200" baseline="-25000"/>
              <a:t>t</a:t>
            </a: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 flipV="1">
            <a:off x="6336364" y="4653111"/>
            <a:ext cx="1997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 Box 35"/>
          <p:cNvSpPr txBox="1">
            <a:spLocks noChangeArrowheads="1"/>
          </p:cNvSpPr>
          <p:nvPr/>
        </p:nvSpPr>
        <p:spPr bwMode="auto">
          <a:xfrm>
            <a:off x="7063439" y="4334023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nl-BE" sz="1400"/>
              <a:t>‘UNA’</a:t>
            </a:r>
            <a:endParaRPr lang="en-GB" altLang="nl-BE" sz="1400" baseline="-25000"/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8344552" y="4616598"/>
            <a:ext cx="79375" cy="793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51" name="Line 37"/>
          <p:cNvSpPr>
            <a:spLocks noChangeShapeType="1"/>
          </p:cNvSpPr>
          <p:nvPr/>
        </p:nvSpPr>
        <p:spPr bwMode="auto">
          <a:xfrm>
            <a:off x="8395352" y="5507186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5333065" y="5567511"/>
            <a:ext cx="33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400">
                <a:sym typeface="Symbol" panose="05050102010706020507" pitchFamily="18" charset="2"/>
              </a:rPr>
              <a:t></a:t>
            </a:r>
            <a:r>
              <a:rPr lang="nl-BE" altLang="nl-BE" sz="1400" baseline="-25000">
                <a:sym typeface="Symbol" panose="05050102010706020507" pitchFamily="18" charset="2"/>
              </a:rPr>
              <a:t>t</a:t>
            </a:r>
            <a:endParaRPr lang="en-US" altLang="nl-BE" sz="1400" baseline="-25000"/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8241364" y="5543698"/>
            <a:ext cx="33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400">
                <a:sym typeface="Symbol" panose="05050102010706020507" pitchFamily="18" charset="2"/>
              </a:rPr>
              <a:t></a:t>
            </a:r>
            <a:r>
              <a:rPr lang="nl-BE" altLang="nl-BE" sz="1400" baseline="-25000">
                <a:sym typeface="Symbol" panose="05050102010706020507" pitchFamily="18" charset="2"/>
              </a:rPr>
              <a:t>t</a:t>
            </a:r>
            <a:endParaRPr lang="en-US" altLang="nl-BE" sz="1400" baseline="-25000"/>
          </a:p>
        </p:txBody>
      </p:sp>
      <p:sp>
        <p:nvSpPr>
          <p:cNvPr id="54" name="TextBox 53"/>
          <p:cNvSpPr txBox="1"/>
          <p:nvPr/>
        </p:nvSpPr>
        <p:spPr>
          <a:xfrm>
            <a:off x="3005581" y="6093520"/>
            <a:ext cx="316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degrees</a:t>
            </a:r>
            <a:r>
              <a:rPr lang="nl-BE" sz="2400" b="1" dirty="0" smtClean="0">
                <a:solidFill>
                  <a:schemeClr val="tx2"/>
                </a:solidFill>
              </a:rPr>
              <a:t> of </a:t>
            </a:r>
            <a:r>
              <a:rPr lang="nl-BE" sz="2400" b="1" dirty="0" err="1" smtClean="0">
                <a:solidFill>
                  <a:schemeClr val="tx2"/>
                </a:solidFill>
              </a:rPr>
              <a:t>uncertainty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5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954505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meristemconsulting.com/files/7163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7" y="4454662"/>
            <a:ext cx="3565525" cy="170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Modelling</a:t>
            </a:r>
            <a:r>
              <a:rPr lang="nl-BE" sz="1400" dirty="0" smtClean="0"/>
              <a:t> imperfect data</a:t>
            </a:r>
            <a:endParaRPr lang="nl-B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225829" y="1471551"/>
            <a:ext cx="6692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modelling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smtClean="0">
                <a:solidFill>
                  <a:srgbClr val="FF0000"/>
                </a:solidFill>
              </a:rPr>
              <a:t>inconsistent data </a:t>
            </a:r>
            <a:r>
              <a:rPr lang="nl-BE" sz="2400" b="1" dirty="0" smtClean="0">
                <a:solidFill>
                  <a:schemeClr val="tx2"/>
                </a:solidFill>
              </a:rPr>
              <a:t>in information systems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8908" y="2383319"/>
            <a:ext cx="5586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can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be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seen</a:t>
            </a:r>
            <a:r>
              <a:rPr lang="nl-BE" sz="2400" dirty="0" smtClean="0">
                <a:solidFill>
                  <a:schemeClr val="tx2"/>
                </a:solidFill>
              </a:rPr>
              <a:t> as a special case of </a:t>
            </a:r>
            <a:r>
              <a:rPr lang="nl-BE" sz="2400" dirty="0" err="1" smtClean="0">
                <a:solidFill>
                  <a:schemeClr val="tx2"/>
                </a:solidFill>
              </a:rPr>
              <a:t>uncertainty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6728" y="2915779"/>
            <a:ext cx="629140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>
                <a:solidFill>
                  <a:schemeClr val="tx2"/>
                </a:solidFill>
              </a:rPr>
              <a:t>possibilistic</a:t>
            </a:r>
            <a:r>
              <a:rPr lang="nl-BE" sz="2000" dirty="0" smtClean="0">
                <a:solidFill>
                  <a:schemeClr val="tx2"/>
                </a:solidFill>
              </a:rPr>
              <a:t> approach </a:t>
            </a:r>
            <a:r>
              <a:rPr lang="nl-BE" sz="2000" dirty="0" err="1" smtClean="0">
                <a:solidFill>
                  <a:schemeClr val="tx2"/>
                </a:solidFill>
              </a:rPr>
              <a:t>can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be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used</a:t>
            </a:r>
            <a:r>
              <a:rPr lang="nl-BE" sz="2000" dirty="0" smtClean="0">
                <a:solidFill>
                  <a:schemeClr val="tx2"/>
                </a:solidFill>
              </a:rPr>
              <a:t> (no information </a:t>
            </a:r>
            <a:r>
              <a:rPr lang="nl-BE" sz="2000" dirty="0" err="1" smtClean="0">
                <a:solidFill>
                  <a:schemeClr val="tx2"/>
                </a:solidFill>
              </a:rPr>
              <a:t>loss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>
                <a:solidFill>
                  <a:schemeClr val="tx2"/>
                </a:solidFill>
              </a:rPr>
              <a:t>strategies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for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resolving</a:t>
            </a:r>
            <a:r>
              <a:rPr lang="nl-BE" sz="2000" dirty="0" smtClean="0">
                <a:solidFill>
                  <a:schemeClr val="tx2"/>
                </a:solidFill>
              </a:rPr>
              <a:t> conflict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BE" dirty="0" err="1" smtClean="0">
                <a:solidFill>
                  <a:schemeClr val="tx2"/>
                </a:solidFill>
              </a:rPr>
              <a:t>majority</a:t>
            </a:r>
            <a:endParaRPr lang="nl-BE" dirty="0" smtClean="0">
              <a:solidFill>
                <a:schemeClr val="tx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BE" dirty="0" smtClean="0">
                <a:solidFill>
                  <a:schemeClr val="tx2"/>
                </a:solidFill>
              </a:rPr>
              <a:t>most </a:t>
            </a:r>
            <a:r>
              <a:rPr lang="nl-BE" dirty="0" err="1" smtClean="0">
                <a:solidFill>
                  <a:schemeClr val="tx2"/>
                </a:solidFill>
              </a:rPr>
              <a:t>trusted</a:t>
            </a:r>
            <a:endParaRPr lang="nl-BE" dirty="0" smtClean="0">
              <a:solidFill>
                <a:schemeClr val="tx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BE" dirty="0" smtClean="0">
                <a:solidFill>
                  <a:schemeClr val="tx2"/>
                </a:solidFill>
              </a:rPr>
              <a:t>data </a:t>
            </a:r>
            <a:r>
              <a:rPr lang="nl-BE" dirty="0" err="1" smtClean="0">
                <a:solidFill>
                  <a:schemeClr val="tx2"/>
                </a:solidFill>
              </a:rPr>
              <a:t>lineage</a:t>
            </a:r>
            <a:r>
              <a:rPr lang="nl-BE" dirty="0" smtClean="0">
                <a:solidFill>
                  <a:schemeClr val="tx2"/>
                </a:solidFill>
              </a:rPr>
              <a:t> (keep track of data life </a:t>
            </a:r>
            <a:r>
              <a:rPr lang="nl-BE" dirty="0" err="1" smtClean="0">
                <a:solidFill>
                  <a:schemeClr val="tx2"/>
                </a:solidFill>
              </a:rPr>
              <a:t>cycle</a:t>
            </a:r>
            <a:r>
              <a:rPr lang="nl-BE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90349" y="6060333"/>
            <a:ext cx="316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degrees</a:t>
            </a:r>
            <a:r>
              <a:rPr lang="nl-BE" sz="2400" b="1" dirty="0" smtClean="0">
                <a:solidFill>
                  <a:schemeClr val="tx2"/>
                </a:solidFill>
              </a:rPr>
              <a:t> of </a:t>
            </a:r>
            <a:r>
              <a:rPr lang="nl-BE" sz="2400" b="1" dirty="0" err="1" smtClean="0">
                <a:solidFill>
                  <a:schemeClr val="tx2"/>
                </a:solidFill>
              </a:rPr>
              <a:t>uncertainty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161480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Modelling</a:t>
            </a:r>
            <a:r>
              <a:rPr lang="nl-BE" sz="1400" dirty="0" smtClean="0"/>
              <a:t> imperfect data</a:t>
            </a:r>
            <a:endParaRPr lang="nl-B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379027" y="1329844"/>
            <a:ext cx="638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>
                <a:solidFill>
                  <a:schemeClr val="tx2"/>
                </a:solidFill>
              </a:rPr>
              <a:t>modelling</a:t>
            </a:r>
            <a:r>
              <a:rPr lang="nl-BE" sz="2400" b="1" dirty="0">
                <a:solidFill>
                  <a:schemeClr val="tx2"/>
                </a:solidFill>
              </a:rPr>
              <a:t> imperfect data in information </a:t>
            </a:r>
            <a:r>
              <a:rPr lang="nl-BE" sz="2400" b="1" dirty="0" smtClean="0">
                <a:solidFill>
                  <a:schemeClr val="tx2"/>
                </a:solidFill>
              </a:rPr>
              <a:t>systems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206" y="3785365"/>
            <a:ext cx="5977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extending</a:t>
            </a:r>
            <a:r>
              <a:rPr lang="nl-BE" sz="2000" dirty="0" smtClean="0">
                <a:solidFill>
                  <a:schemeClr val="tx2"/>
                </a:solidFill>
              </a:rPr>
              <a:t> type system vs. </a:t>
            </a:r>
            <a:r>
              <a:rPr lang="nl-BE" sz="2000" dirty="0" err="1" smtClean="0">
                <a:solidFill>
                  <a:schemeClr val="tx2"/>
                </a:solidFill>
              </a:rPr>
              <a:t>generalizing</a:t>
            </a:r>
            <a:r>
              <a:rPr lang="nl-BE" sz="2000" dirty="0" smtClean="0">
                <a:solidFill>
                  <a:schemeClr val="tx2"/>
                </a:solidFill>
              </a:rPr>
              <a:t> the type system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206" y="2131755"/>
            <a:ext cx="3083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</a:rPr>
              <a:t>data types </a:t>
            </a:r>
            <a:r>
              <a:rPr lang="nl-BE" sz="2000" dirty="0" err="1" smtClean="0">
                <a:solidFill>
                  <a:schemeClr val="tx2"/>
                </a:solidFill>
              </a:rPr>
              <a:t>and</a:t>
            </a:r>
            <a:r>
              <a:rPr lang="nl-BE" sz="2000" dirty="0" smtClean="0">
                <a:solidFill>
                  <a:schemeClr val="tx2"/>
                </a:solidFill>
              </a:rPr>
              <a:t> type system 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206" y="4156642"/>
            <a:ext cx="7221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once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declared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and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implemented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it</a:t>
            </a:r>
            <a:r>
              <a:rPr lang="nl-BE" sz="2000" dirty="0" smtClean="0">
                <a:solidFill>
                  <a:schemeClr val="tx2"/>
                </a:solidFill>
              </a:rPr>
              <a:t> is </a:t>
            </a:r>
            <a:r>
              <a:rPr lang="nl-BE" sz="2000" dirty="0" err="1" smtClean="0">
                <a:solidFill>
                  <a:schemeClr val="tx2"/>
                </a:solidFill>
              </a:rPr>
              <a:t>difficult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to</a:t>
            </a:r>
            <a:r>
              <a:rPr lang="nl-BE" sz="2000" dirty="0" smtClean="0">
                <a:solidFill>
                  <a:schemeClr val="tx2"/>
                </a:solidFill>
              </a:rPr>
              <a:t> change the </a:t>
            </a:r>
            <a:r>
              <a:rPr lang="nl-BE" sz="2000" dirty="0" err="1" smtClean="0">
                <a:solidFill>
                  <a:schemeClr val="tx2"/>
                </a:solidFill>
              </a:rPr>
              <a:t>strategy</a:t>
            </a:r>
            <a:endParaRPr lang="nl-BE" sz="2000" dirty="0">
              <a:solidFill>
                <a:schemeClr val="tx2"/>
              </a:solidFill>
            </a:endParaRPr>
          </a:p>
        </p:txBody>
      </p:sp>
      <p:pic>
        <p:nvPicPr>
          <p:cNvPr id="11266" name="Picture 2" descr="http://learnyousomeerlang.com/static/img/type-d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40" y="4770437"/>
            <a:ext cx="3188152" cy="1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ent-Up Arrow 7"/>
          <p:cNvSpPr/>
          <p:nvPr/>
        </p:nvSpPr>
        <p:spPr>
          <a:xfrm rot="5400000">
            <a:off x="1137789" y="2763393"/>
            <a:ext cx="620020" cy="177800"/>
          </a:xfrm>
          <a:prstGeom prst="bentUpArrow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1642068" y="2685976"/>
            <a:ext cx="1378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2"/>
                </a:solidFill>
              </a:rPr>
              <a:t>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2"/>
                </a:solidFill>
              </a:rPr>
              <a:t>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axioms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85231" y="2441477"/>
                <a:ext cx="464486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="1" dirty="0" smtClean="0"/>
                  <a:t>  short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𝑑𝑜𝑚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𝑠h𝑜𝑟𝑡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−32768,…,0,…,32767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nl-BE" dirty="0" smtClean="0"/>
              </a:p>
              <a:p>
                <a:r>
                  <a:rPr lang="nl-BE" dirty="0" smtClean="0"/>
                  <a:t>  +,-,*, div, </a:t>
                </a:r>
                <a:r>
                  <a:rPr lang="nl-BE" dirty="0" err="1" smtClean="0"/>
                  <a:t>mod</a:t>
                </a:r>
                <a:r>
                  <a:rPr lang="nl-BE" dirty="0"/>
                  <a:t>, =,&lt;,&gt;,…</a:t>
                </a:r>
                <a:endParaRPr lang="nl-BE" dirty="0" smtClean="0"/>
              </a:p>
              <a:p>
                <a:r>
                  <a:rPr lang="nl-BE" dirty="0" smtClean="0"/>
                  <a:t>  </a:t>
                </a:r>
                <a:r>
                  <a:rPr lang="nl-BE" dirty="0" err="1" smtClean="0"/>
                  <a:t>Kleene</a:t>
                </a:r>
                <a:r>
                  <a:rPr lang="nl-BE" dirty="0" smtClean="0"/>
                  <a:t> logic (e.g. </a:t>
                </a:r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𝑑𝑜𝑚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𝑠h𝑜𝑟𝑡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𝑑𝑖𝑣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0=⊥</m:t>
                    </m:r>
                  </m:oMath>
                </a14:m>
                <a:r>
                  <a:rPr lang="nl-BE" dirty="0" smtClean="0"/>
                  <a:t>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231" y="2441477"/>
                <a:ext cx="4644861" cy="1200329"/>
              </a:xfrm>
              <a:prstGeom prst="rect">
                <a:avLst/>
              </a:prstGeom>
              <a:blipFill rotWithShape="0">
                <a:blip r:embed="rId3"/>
                <a:stretch>
                  <a:fillRect t="-3061" b="-765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373645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err="1" smtClean="0"/>
              <a:t>Outline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6" name="Rounded Rectangle 15"/>
          <p:cNvSpPr/>
          <p:nvPr/>
        </p:nvSpPr>
        <p:spPr>
          <a:xfrm>
            <a:off x="467544" y="2352452"/>
            <a:ext cx="8208912" cy="2892648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800" dirty="0"/>
              <a:t>The </a:t>
            </a:r>
            <a:r>
              <a:rPr lang="nl-BE" sz="2800" dirty="0" err="1"/>
              <a:t>modelling</a:t>
            </a:r>
            <a:r>
              <a:rPr lang="nl-BE" sz="2800" dirty="0"/>
              <a:t> of imperfect data: basic </a:t>
            </a:r>
            <a:r>
              <a:rPr lang="nl-BE" sz="2800" dirty="0" err="1"/>
              <a:t>techniques</a:t>
            </a:r>
            <a:endParaRPr lang="nl-BE" sz="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err="1"/>
              <a:t>What</a:t>
            </a:r>
            <a:r>
              <a:rPr lang="nl-BE" sz="2400" dirty="0"/>
              <a:t> is </a:t>
            </a:r>
            <a:r>
              <a:rPr lang="nl-BE" sz="2400" dirty="0" err="1"/>
              <a:t>meant</a:t>
            </a:r>
            <a:r>
              <a:rPr lang="nl-BE" sz="2400" dirty="0"/>
              <a:t> </a:t>
            </a:r>
            <a:r>
              <a:rPr lang="nl-BE" sz="2400" dirty="0" err="1"/>
              <a:t>with</a:t>
            </a:r>
            <a:r>
              <a:rPr lang="nl-BE" sz="2400" dirty="0"/>
              <a:t> imperfect information?</a:t>
            </a:r>
            <a:endParaRPr lang="nl-BE" sz="24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err="1"/>
              <a:t>What</a:t>
            </a:r>
            <a:r>
              <a:rPr lang="nl-BE" sz="2400" dirty="0"/>
              <a:t> is soft computing?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 err="1"/>
              <a:t>Fuzzy</a:t>
            </a:r>
            <a:r>
              <a:rPr lang="nl-BE" sz="2000" dirty="0"/>
              <a:t> set </a:t>
            </a:r>
            <a:r>
              <a:rPr lang="nl-BE" sz="2000" dirty="0" err="1"/>
              <a:t>theory</a:t>
            </a:r>
            <a:endParaRPr lang="nl-BE" sz="20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 err="1"/>
              <a:t>Possibility</a:t>
            </a:r>
            <a:r>
              <a:rPr lang="nl-BE" sz="2000" dirty="0"/>
              <a:t> </a:t>
            </a:r>
            <a:r>
              <a:rPr lang="nl-BE" sz="2000" dirty="0" err="1" smtClean="0"/>
              <a:t>theory</a:t>
            </a:r>
            <a:endParaRPr lang="nl-BE" sz="20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 err="1" smtClean="0"/>
              <a:t>Fuzzy</a:t>
            </a:r>
            <a:r>
              <a:rPr lang="nl-BE" sz="2000" dirty="0" smtClean="0"/>
              <a:t>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err="1"/>
              <a:t>Modelling</a:t>
            </a:r>
            <a:r>
              <a:rPr lang="nl-BE" sz="2400" dirty="0"/>
              <a:t> imperfect data</a:t>
            </a:r>
          </a:p>
          <a:p>
            <a:pPr marL="171450" indent="-171450">
              <a:buFont typeface="Arial" pitchFamily="34" charset="0"/>
              <a:buChar char="•"/>
            </a:pPr>
            <a:endParaRPr lang="nl-BE" sz="1400" b="1" dirty="0" smtClean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64586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Modelling</a:t>
            </a:r>
            <a:r>
              <a:rPr lang="nl-BE" sz="1400" dirty="0" smtClean="0"/>
              <a:t> imperfect data</a:t>
            </a:r>
            <a:endParaRPr lang="nl-B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379027" y="1329844"/>
            <a:ext cx="638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>
                <a:solidFill>
                  <a:schemeClr val="tx2"/>
                </a:solidFill>
              </a:rPr>
              <a:t>modelling</a:t>
            </a:r>
            <a:r>
              <a:rPr lang="nl-BE" sz="2400" b="1" dirty="0">
                <a:solidFill>
                  <a:schemeClr val="tx2"/>
                </a:solidFill>
              </a:rPr>
              <a:t> imperfect data in information </a:t>
            </a:r>
            <a:r>
              <a:rPr lang="nl-BE" sz="2400" b="1" dirty="0" smtClean="0">
                <a:solidFill>
                  <a:schemeClr val="tx2"/>
                </a:solidFill>
              </a:rPr>
              <a:t>systems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206" y="2131755"/>
            <a:ext cx="3086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</a:rPr>
              <a:t>extra meta data </a:t>
            </a:r>
            <a:r>
              <a:rPr lang="nl-BE" sz="2000" dirty="0" err="1" smtClean="0">
                <a:solidFill>
                  <a:schemeClr val="tx2"/>
                </a:solidFill>
              </a:rPr>
              <a:t>describing</a:t>
            </a:r>
            <a:r>
              <a:rPr lang="nl-BE" sz="2000" dirty="0" smtClean="0">
                <a:solidFill>
                  <a:schemeClr val="tx2"/>
                </a:solidFill>
              </a:rPr>
              <a:t>: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9027" y="2558373"/>
            <a:ext cx="18964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2"/>
                </a:solidFill>
              </a:rPr>
              <a:t>data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fuzzy</a:t>
            </a:r>
            <a:r>
              <a:rPr lang="nl-BE" dirty="0" smtClean="0">
                <a:solidFill>
                  <a:schemeClr val="tx2"/>
                </a:solidFill>
              </a:rPr>
              <a:t>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linguistic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terms</a:t>
            </a:r>
            <a:endParaRPr lang="nl-BE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hedges</a:t>
            </a:r>
            <a:endParaRPr lang="nl-BE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similarities</a:t>
            </a:r>
            <a:endParaRPr lang="nl-BE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2"/>
                </a:solidFill>
              </a:rPr>
              <a:t>ontologies</a:t>
            </a:r>
            <a:endParaRPr lang="nl-BE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2"/>
                </a:solidFill>
              </a:rPr>
              <a:t>user </a:t>
            </a:r>
            <a:r>
              <a:rPr lang="nl-BE" dirty="0" err="1" smtClean="0">
                <a:solidFill>
                  <a:schemeClr val="tx2"/>
                </a:solidFill>
              </a:rPr>
              <a:t>profiles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295" y="5167055"/>
            <a:ext cx="5488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considering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that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interpretation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might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be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subjective</a:t>
            </a:r>
            <a:endParaRPr lang="nl-BE" sz="2000" dirty="0">
              <a:solidFill>
                <a:schemeClr val="tx2"/>
              </a:solidFill>
            </a:endParaRPr>
          </a:p>
        </p:txBody>
      </p:sp>
      <p:pic>
        <p:nvPicPr>
          <p:cNvPr id="22532" name="Picture 4" descr="http://upload.wikimedia.org/wikipedia/commons/thumb/f/fc/Pieter_Bruegel_the_Elder_-_The_Tower_of_Babel_(Vienna)_-_Google_Art_Project_-_edited.jpg/300px-Pieter_Bruegel_the_Elder_-_The_Tower_of_Babel_(Vienna)_-_Google_Art_Project_-_edi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494197"/>
            <a:ext cx="2857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38841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84700" y="0"/>
            <a:ext cx="4572000" cy="981075"/>
          </a:xfrm>
        </p:spPr>
        <p:txBody>
          <a:bodyPr>
            <a:normAutofit/>
          </a:bodyPr>
          <a:lstStyle/>
          <a:p>
            <a:r>
              <a:rPr lang="nl-BE" sz="1400" dirty="0" err="1" smtClean="0"/>
              <a:t>Modelling</a:t>
            </a:r>
            <a:r>
              <a:rPr lang="nl-BE" sz="1400" dirty="0" smtClean="0"/>
              <a:t> imperfect data</a:t>
            </a:r>
            <a:endParaRPr lang="nl-B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5214" y="1074765"/>
            <a:ext cx="809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err="1">
                <a:solidFill>
                  <a:schemeClr val="tx2"/>
                </a:solidFill>
              </a:rPr>
              <a:t>modelling</a:t>
            </a:r>
            <a:r>
              <a:rPr lang="nl-BE" sz="2400" b="1" dirty="0">
                <a:solidFill>
                  <a:schemeClr val="tx2"/>
                </a:solidFill>
              </a:rPr>
              <a:t> imperfect </a:t>
            </a:r>
            <a:r>
              <a:rPr lang="nl-BE" sz="2400" b="1" dirty="0" smtClean="0">
                <a:solidFill>
                  <a:schemeClr val="tx2"/>
                </a:solidFill>
              </a:rPr>
              <a:t>data in information systems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6666" y="1563281"/>
            <a:ext cx="3896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modelling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membership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functions</a:t>
            </a:r>
            <a:endParaRPr lang="nl-BE" sz="20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" y="1963391"/>
            <a:ext cx="8714740" cy="4623284"/>
          </a:xfrm>
          <a:prstGeom prst="rect">
            <a:avLst/>
          </a:prstGeom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8932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>
                <a:solidFill>
                  <a:prstClr val="white"/>
                </a:solidFill>
              </a:rPr>
              <a:t>basic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84700" y="0"/>
            <a:ext cx="4572000" cy="981075"/>
          </a:xfrm>
        </p:spPr>
        <p:txBody>
          <a:bodyPr>
            <a:normAutofit/>
          </a:bodyPr>
          <a:lstStyle/>
          <a:p>
            <a:r>
              <a:rPr lang="nl-BE" sz="1400" dirty="0" err="1" smtClean="0"/>
              <a:t>Modelling</a:t>
            </a:r>
            <a:r>
              <a:rPr lang="nl-BE" sz="1400" dirty="0" smtClean="0"/>
              <a:t> imperfect data</a:t>
            </a:r>
            <a:endParaRPr lang="nl-BE" sz="14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6871294" y="3530060"/>
            <a:ext cx="3714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>
                <a:solidFill>
                  <a:schemeClr val="tx2"/>
                </a:solidFill>
              </a:rPr>
              <a:t>modelling</a:t>
            </a:r>
            <a:r>
              <a:rPr lang="nl-BE" sz="2400" b="1" dirty="0">
                <a:solidFill>
                  <a:schemeClr val="tx2"/>
                </a:solidFill>
              </a:rPr>
              <a:t> imperfect </a:t>
            </a:r>
            <a:r>
              <a:rPr lang="nl-BE" sz="2400" b="1" dirty="0" smtClean="0">
                <a:solidFill>
                  <a:schemeClr val="tx2"/>
                </a:solidFill>
              </a:rPr>
              <a:t>data in</a:t>
            </a:r>
          </a:p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>
                <a:solidFill>
                  <a:schemeClr val="tx2"/>
                </a:solidFill>
              </a:rPr>
              <a:t>information </a:t>
            </a:r>
            <a:r>
              <a:rPr lang="nl-BE" sz="2400" b="1" dirty="0" smtClean="0">
                <a:solidFill>
                  <a:schemeClr val="tx2"/>
                </a:solidFill>
              </a:rPr>
              <a:t>systems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6471523" y="3889196"/>
            <a:ext cx="3134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modelling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linguistic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terms</a:t>
            </a:r>
            <a:endParaRPr lang="nl-BE" sz="2000" dirty="0">
              <a:solidFill>
                <a:schemeClr val="tx2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239"/>
            <a:ext cx="7609840" cy="552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447576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hdyo.org/assets/ask-question-3-2d87064cddbd5d5eb6f24d40d6b8b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39" y="2726122"/>
            <a:ext cx="3941689" cy="335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58233" y="1463040"/>
            <a:ext cx="7590817" cy="1027732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b="1" dirty="0" err="1" smtClean="0"/>
              <a:t>Questions</a:t>
            </a:r>
            <a:r>
              <a:rPr lang="nl-BE" sz="4000" b="1" dirty="0" smtClean="0"/>
              <a:t>?</a:t>
            </a:r>
            <a:endParaRPr lang="nl-BE" sz="2800" b="1" dirty="0" smtClean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26577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34539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89" y="5948710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77" y="5877272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14" y="5907435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7"/>
          <p:cNvSpPr txBox="1">
            <a:spLocks noChangeArrowheads="1"/>
          </p:cNvSpPr>
          <p:nvPr/>
        </p:nvSpPr>
        <p:spPr bwMode="auto">
          <a:xfrm>
            <a:off x="6356039" y="6084441"/>
            <a:ext cx="256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l-PL" dirty="0"/>
              <a:t>Warsaw, </a:t>
            </a:r>
            <a:r>
              <a:rPr lang="nl-BE" dirty="0" err="1" smtClean="0"/>
              <a:t>June</a:t>
            </a:r>
            <a:r>
              <a:rPr lang="nl-BE" dirty="0" smtClean="0"/>
              <a:t> 22-26 </a:t>
            </a:r>
            <a:r>
              <a:rPr lang="pl-PL" dirty="0" smtClean="0"/>
              <a:t>201</a:t>
            </a:r>
            <a:r>
              <a:rPr lang="nl-BE" dirty="0" smtClean="0"/>
              <a:t>5</a:t>
            </a:r>
            <a:endParaRPr lang="pl-PL" dirty="0"/>
          </a:p>
        </p:txBody>
      </p:sp>
      <p:pic>
        <p:nvPicPr>
          <p:cNvPr id="14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7" y="5931247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3448335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err="1" smtClean="0"/>
              <a:t>Modelling</a:t>
            </a:r>
            <a:r>
              <a:rPr lang="nl-BE" sz="1400" b="1" dirty="0" smtClean="0"/>
              <a:t> imperfect data: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What</a:t>
            </a:r>
            <a:r>
              <a:rPr lang="nl-BE" sz="1400" dirty="0" smtClean="0"/>
              <a:t> is </a:t>
            </a:r>
            <a:r>
              <a:rPr lang="nl-BE" sz="1400" dirty="0" err="1" smtClean="0"/>
              <a:t>meant</a:t>
            </a:r>
            <a:r>
              <a:rPr lang="nl-BE" sz="1400" dirty="0" smtClean="0"/>
              <a:t> </a:t>
            </a:r>
            <a:r>
              <a:rPr lang="nl-BE" sz="1400" dirty="0" err="1" smtClean="0"/>
              <a:t>by</a:t>
            </a:r>
            <a:r>
              <a:rPr lang="nl-BE" sz="1400" dirty="0" smtClean="0"/>
              <a:t> </a:t>
            </a:r>
          </a:p>
          <a:p>
            <a:r>
              <a:rPr lang="nl-BE" sz="1400" dirty="0" smtClean="0"/>
              <a:t>imperfect information?</a:t>
            </a:r>
            <a:endParaRPr lang="nl-BE" sz="1400" dirty="0"/>
          </a:p>
        </p:txBody>
      </p:sp>
      <p:pic>
        <p:nvPicPr>
          <p:cNvPr id="1026" name="Picture 2" descr="http://payload98.cargocollective.com/1/0/18205/4276047/imperfection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67360"/>
            <a:ext cx="622111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617" y="1412776"/>
            <a:ext cx="46944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/>
              <a:t>i</a:t>
            </a:r>
            <a:r>
              <a:rPr lang="nl-BE" sz="2000" dirty="0" err="1" smtClean="0"/>
              <a:t>mprecision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vagueness</a:t>
            </a:r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 smtClean="0"/>
              <a:t>uncertainty</a:t>
            </a:r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 smtClean="0"/>
              <a:t>incompleteness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missing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 smtClean="0"/>
              <a:t>inconsistency</a:t>
            </a:r>
            <a:endParaRPr lang="nl-BE" sz="2000" dirty="0" smtClean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7986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err="1" smtClean="0"/>
              <a:t>Modelling</a:t>
            </a:r>
            <a:r>
              <a:rPr lang="nl-BE" sz="1400" b="1" dirty="0" smtClean="0"/>
              <a:t> imperfect data:</a:t>
            </a:r>
            <a:br>
              <a:rPr lang="nl-BE" sz="1400" b="1" dirty="0" smtClean="0"/>
            </a:br>
            <a:r>
              <a:rPr lang="nl-BE" sz="1400" b="1" dirty="0" smtClean="0"/>
              <a:t>basic </a:t>
            </a:r>
            <a:r>
              <a:rPr lang="nl-BE" sz="1400" b="1" dirty="0" err="1" smtClean="0"/>
              <a:t>techniques</a:t>
            </a:r>
            <a:endParaRPr lang="nl-BE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smtClean="0"/>
              <a:t>The </a:t>
            </a:r>
            <a:r>
              <a:rPr lang="nl-BE" sz="1400" dirty="0" err="1" smtClean="0"/>
              <a:t>need</a:t>
            </a:r>
            <a:r>
              <a:rPr lang="nl-BE" sz="1400" dirty="0" smtClean="0"/>
              <a:t> </a:t>
            </a:r>
            <a:r>
              <a:rPr lang="nl-BE" sz="1400" dirty="0" err="1" smtClean="0"/>
              <a:t>for</a:t>
            </a:r>
            <a:r>
              <a:rPr lang="nl-BE" sz="1400" dirty="0" smtClean="0"/>
              <a:t> handling </a:t>
            </a:r>
          </a:p>
          <a:p>
            <a:r>
              <a:rPr lang="nl-BE" sz="1400" dirty="0" smtClean="0"/>
              <a:t>imperfect data</a:t>
            </a:r>
            <a:endParaRPr lang="nl-BE" sz="1400" dirty="0"/>
          </a:p>
        </p:txBody>
      </p:sp>
      <p:pic>
        <p:nvPicPr>
          <p:cNvPr id="2050" name="Picture 2" descr="https://jewsforjudaism.org/wp-content/uploads/2014/12/commun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25949"/>
            <a:ext cx="1639084" cy="98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08" y="3391927"/>
            <a:ext cx="1711092" cy="1068052"/>
          </a:xfrm>
          <a:prstGeom prst="rect">
            <a:avLst/>
          </a:prstGeom>
        </p:spPr>
      </p:pic>
      <p:pic>
        <p:nvPicPr>
          <p:cNvPr id="2052" name="Picture 4" descr="http://d32ogoqmya1dw8.cloudfront.net/images/sp/carl_ltc/wacn/wri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64" y="5013176"/>
            <a:ext cx="1651460" cy="11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rematurex.com/blog/wp-content/uploads/2014/09/vs-ic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74" y="3093917"/>
            <a:ext cx="1728251" cy="166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aikes.unl.edu/images/ComputerScien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07644"/>
            <a:ext cx="2369405" cy="11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omicrono.com/wp-content/uploads/2012/02/bit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09" y="5013176"/>
            <a:ext cx="1785590" cy="118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ae.ciemat.es/~puerta/testweb/images/Scien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21" y="1673597"/>
            <a:ext cx="2104957" cy="11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81992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err="1"/>
              <a:t>Modelling</a:t>
            </a:r>
            <a:r>
              <a:rPr lang="nl-BE" sz="1400" b="1" dirty="0"/>
              <a:t> imperfect data:</a:t>
            </a:r>
            <a:br>
              <a:rPr lang="nl-BE" sz="1400" b="1" dirty="0"/>
            </a:br>
            <a:r>
              <a:rPr lang="nl-BE" sz="1400" b="1" dirty="0"/>
              <a:t>basic </a:t>
            </a:r>
            <a:r>
              <a:rPr lang="nl-BE" sz="1400" b="1" dirty="0" err="1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What</a:t>
            </a:r>
            <a:r>
              <a:rPr lang="nl-BE" sz="1400" dirty="0" smtClean="0"/>
              <a:t> is soft computing?</a:t>
            </a:r>
            <a:endParaRPr lang="nl-BE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29617" y="1412776"/>
            <a:ext cx="78509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/>
              <a:t>The </a:t>
            </a:r>
            <a:r>
              <a:rPr lang="nl-BE" sz="2000" dirty="0" err="1" smtClean="0"/>
              <a:t>main</a:t>
            </a:r>
            <a:r>
              <a:rPr lang="nl-BE" sz="2000" dirty="0" smtClean="0"/>
              <a:t> goal of soft computing is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develop</a:t>
            </a:r>
            <a:r>
              <a:rPr lang="nl-BE" sz="2000" dirty="0" smtClean="0"/>
              <a:t> intelligent machines </a:t>
            </a:r>
            <a:r>
              <a:rPr lang="nl-BE" sz="2000" dirty="0" err="1" smtClean="0"/>
              <a:t>to</a:t>
            </a:r>
            <a:r>
              <a:rPr lang="nl-BE" sz="2000" dirty="0"/>
              <a:t/>
            </a:r>
            <a:br>
              <a:rPr lang="nl-BE" sz="2000" dirty="0"/>
            </a:br>
            <a:r>
              <a:rPr lang="nl-BE" sz="2000" dirty="0" err="1" smtClean="0"/>
              <a:t>provide</a:t>
            </a:r>
            <a:r>
              <a:rPr lang="nl-BE" sz="2000" dirty="0" smtClean="0"/>
              <a:t> </a:t>
            </a:r>
            <a:r>
              <a:rPr lang="nl-BE" sz="2000" dirty="0" err="1" smtClean="0"/>
              <a:t>solutions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real </a:t>
            </a:r>
            <a:r>
              <a:rPr lang="nl-BE" sz="2000" dirty="0" err="1" smtClean="0"/>
              <a:t>world</a:t>
            </a:r>
            <a:r>
              <a:rPr lang="nl-BE" sz="2000" dirty="0" smtClean="0"/>
              <a:t> </a:t>
            </a:r>
            <a:r>
              <a:rPr lang="nl-BE" sz="2000" dirty="0" err="1" smtClean="0"/>
              <a:t>problems</a:t>
            </a:r>
            <a:r>
              <a:rPr lang="nl-BE" sz="2000" dirty="0" smtClean="0"/>
              <a:t>, </a:t>
            </a:r>
            <a:r>
              <a:rPr lang="nl-BE" sz="2000" dirty="0" err="1" smtClean="0"/>
              <a:t>which</a:t>
            </a:r>
            <a:r>
              <a:rPr lang="nl-BE" sz="2000" dirty="0" smtClean="0"/>
              <a:t> are </a:t>
            </a:r>
            <a:r>
              <a:rPr lang="nl-BE" sz="2000" dirty="0" err="1" smtClean="0"/>
              <a:t>not</a:t>
            </a:r>
            <a:r>
              <a:rPr lang="nl-BE" sz="2000" dirty="0" smtClean="0"/>
              <a:t> </a:t>
            </a:r>
            <a:r>
              <a:rPr lang="nl-BE" sz="2000" dirty="0" err="1" smtClean="0"/>
              <a:t>modelled</a:t>
            </a:r>
            <a:r>
              <a:rPr lang="nl-BE" sz="2000" dirty="0" smtClean="0"/>
              <a:t>, or</a:t>
            </a:r>
            <a:br>
              <a:rPr lang="nl-BE" sz="2000" dirty="0" smtClean="0"/>
            </a:br>
            <a:r>
              <a:rPr lang="nl-BE" sz="2000" dirty="0" err="1" smtClean="0"/>
              <a:t>too</a:t>
            </a:r>
            <a:r>
              <a:rPr lang="nl-BE" sz="2000" dirty="0" smtClean="0"/>
              <a:t> </a:t>
            </a:r>
            <a:r>
              <a:rPr lang="nl-BE" sz="2000" dirty="0" err="1" smtClean="0"/>
              <a:t>difficult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model </a:t>
            </a:r>
            <a:r>
              <a:rPr lang="nl-BE" sz="2000" dirty="0" err="1" smtClean="0"/>
              <a:t>mathematically</a:t>
            </a:r>
            <a:endParaRPr lang="nl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smtClean="0"/>
              <a:t>It’s </a:t>
            </a:r>
            <a:r>
              <a:rPr lang="nl-BE" sz="2000" dirty="0" err="1" smtClean="0"/>
              <a:t>aim</a:t>
            </a:r>
            <a:r>
              <a:rPr lang="nl-BE" sz="2000" dirty="0" smtClean="0"/>
              <a:t> is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exploit</a:t>
            </a:r>
            <a:r>
              <a:rPr lang="nl-BE" sz="2000" dirty="0" smtClean="0"/>
              <a:t> the </a:t>
            </a:r>
            <a:r>
              <a:rPr lang="nl-BE" sz="2000" dirty="0" err="1" smtClean="0"/>
              <a:t>tolerance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approximation</a:t>
            </a:r>
            <a:r>
              <a:rPr lang="nl-BE" sz="2000" dirty="0" smtClean="0"/>
              <a:t>, </a:t>
            </a:r>
            <a:r>
              <a:rPr lang="nl-BE" sz="2000" dirty="0" err="1" smtClean="0"/>
              <a:t>uncertainty</a:t>
            </a:r>
            <a:r>
              <a:rPr lang="nl-BE" sz="2000" dirty="0" smtClean="0"/>
              <a:t>, </a:t>
            </a:r>
            <a:br>
              <a:rPr lang="nl-BE" sz="2000" dirty="0" smtClean="0"/>
            </a:br>
            <a:r>
              <a:rPr lang="nl-BE" sz="2000" dirty="0" err="1" smtClean="0"/>
              <a:t>imprecision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partial</a:t>
            </a:r>
            <a:r>
              <a:rPr lang="nl-BE" sz="2000" dirty="0" smtClean="0"/>
              <a:t> </a:t>
            </a:r>
            <a:r>
              <a:rPr lang="nl-BE" sz="2000" dirty="0" err="1" smtClean="0"/>
              <a:t>truth</a:t>
            </a:r>
            <a:r>
              <a:rPr lang="nl-BE" sz="2000" dirty="0" smtClean="0"/>
              <a:t> in order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achive</a:t>
            </a:r>
            <a:r>
              <a:rPr lang="nl-BE" sz="2000" dirty="0" smtClean="0"/>
              <a:t> close </a:t>
            </a:r>
            <a:r>
              <a:rPr lang="nl-BE" sz="2000" dirty="0" err="1" smtClean="0"/>
              <a:t>resemblance</a:t>
            </a:r>
            <a:r>
              <a:rPr lang="nl-BE" sz="2000" dirty="0" smtClean="0"/>
              <a:t> </a:t>
            </a:r>
            <a:r>
              <a:rPr lang="nl-BE" sz="2000" dirty="0" err="1" smtClean="0"/>
              <a:t>with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>human </a:t>
            </a:r>
            <a:r>
              <a:rPr lang="nl-BE" sz="2000" dirty="0" err="1" smtClean="0"/>
              <a:t>like</a:t>
            </a:r>
            <a:r>
              <a:rPr lang="nl-BE" sz="2000" dirty="0" smtClean="0"/>
              <a:t> </a:t>
            </a:r>
            <a:r>
              <a:rPr lang="nl-BE" sz="2000" dirty="0" err="1" smtClean="0"/>
              <a:t>reasoning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decision</a:t>
            </a:r>
            <a:r>
              <a:rPr lang="nl-BE" sz="2000" dirty="0" smtClean="0"/>
              <a:t> making</a:t>
            </a:r>
          </a:p>
        </p:txBody>
      </p:sp>
      <p:pic>
        <p:nvPicPr>
          <p:cNvPr id="3074" name="Picture 2" descr="http://modo.ugr.es/files/images/Agora/english/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4196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460081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5829</TotalTime>
  <Words>2748</Words>
  <Application>Microsoft Office PowerPoint</Application>
  <PresentationFormat>On-screen Show (4:3)</PresentationFormat>
  <Paragraphs>753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Cambria Math</vt:lpstr>
      <vt:lpstr>Symbol</vt:lpstr>
      <vt:lpstr>Wingdings</vt:lpstr>
      <vt:lpstr>Office Theme</vt:lpstr>
      <vt:lpstr>PowerPoint Presentation</vt:lpstr>
      <vt:lpstr>Preliminaries</vt:lpstr>
      <vt:lpstr>Preliminaries</vt:lpstr>
      <vt:lpstr>Preliminaries</vt:lpstr>
      <vt:lpstr>Outline</vt:lpstr>
      <vt:lpstr>Outline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Modelling imperfect data: basic techniques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antoon</dc:creator>
  <cp:lastModifiedBy>gdetre</cp:lastModifiedBy>
  <cp:revision>467</cp:revision>
  <dcterms:created xsi:type="dcterms:W3CDTF">2010-12-03T08:14:05Z</dcterms:created>
  <dcterms:modified xsi:type="dcterms:W3CDTF">2015-06-23T08:38:10Z</dcterms:modified>
</cp:coreProperties>
</file>