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09" r:id="rId3"/>
    <p:sldId id="310" r:id="rId4"/>
    <p:sldId id="311" r:id="rId5"/>
    <p:sldId id="313" r:id="rId6"/>
    <p:sldId id="312" r:id="rId7"/>
    <p:sldId id="337" r:id="rId8"/>
    <p:sldId id="342" r:id="rId9"/>
    <p:sldId id="343" r:id="rId10"/>
    <p:sldId id="344" r:id="rId11"/>
    <p:sldId id="345" r:id="rId12"/>
    <p:sldId id="314" r:id="rId13"/>
    <p:sldId id="315" r:id="rId14"/>
    <p:sldId id="316" r:id="rId15"/>
    <p:sldId id="318" r:id="rId16"/>
    <p:sldId id="319" r:id="rId17"/>
    <p:sldId id="321" r:id="rId18"/>
    <p:sldId id="323" r:id="rId19"/>
    <p:sldId id="324" r:id="rId20"/>
    <p:sldId id="320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6" r:id="rId29"/>
    <p:sldId id="332" r:id="rId30"/>
    <p:sldId id="333" r:id="rId31"/>
    <p:sldId id="334" r:id="rId32"/>
    <p:sldId id="335" r:id="rId33"/>
    <p:sldId id="338" r:id="rId34"/>
    <p:sldId id="339" r:id="rId35"/>
    <p:sldId id="340" r:id="rId36"/>
    <p:sldId id="341" r:id="rId3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DCE"/>
    <a:srgbClr val="C9DDDD"/>
    <a:srgbClr val="7D9D9D"/>
    <a:srgbClr val="F5F5F5"/>
    <a:srgbClr val="FCFCFC"/>
    <a:srgbClr val="1687AF"/>
    <a:srgbClr val="14486B"/>
    <a:srgbClr val="999999"/>
    <a:srgbClr val="3333B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249" autoAdjust="0"/>
  </p:normalViewPr>
  <p:slideViewPr>
    <p:cSldViewPr snapToGrid="0">
      <p:cViewPr varScale="1">
        <p:scale>
          <a:sx n="79" d="100"/>
          <a:sy n="79" d="100"/>
        </p:scale>
        <p:origin x="9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23/06/2015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61.png"/><Relationship Id="rId7" Type="http://schemas.openxmlformats.org/officeDocument/2006/relationships/image" Target="../media/image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0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7.gif"/><Relationship Id="rId10" Type="http://schemas.openxmlformats.org/officeDocument/2006/relationships/image" Target="../media/image2.png"/><Relationship Id="rId4" Type="http://schemas.openxmlformats.org/officeDocument/2006/relationships/image" Target="../media/image56.gif"/><Relationship Id="rId9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30.png"/><Relationship Id="rId4" Type="http://schemas.openxmlformats.org/officeDocument/2006/relationships/image" Target="../media/image6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2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7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 smtClean="0"/>
              <a:t>Outline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9" name="Rounded Rectangle 18"/>
          <p:cNvSpPr/>
          <p:nvPr/>
        </p:nvSpPr>
        <p:spPr>
          <a:xfrm>
            <a:off x="252822" y="1990262"/>
            <a:ext cx="8409756" cy="3699338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800" dirty="0"/>
              <a:t>The </a:t>
            </a:r>
            <a:r>
              <a:rPr lang="nl-BE" sz="2800" dirty="0" err="1"/>
              <a:t>modelling</a:t>
            </a:r>
            <a:r>
              <a:rPr lang="nl-BE" sz="2800" dirty="0"/>
              <a:t> of imperfect data: </a:t>
            </a:r>
            <a:r>
              <a:rPr lang="nl-BE" sz="2800" dirty="0" err="1"/>
              <a:t>advanced</a:t>
            </a:r>
            <a:r>
              <a:rPr lang="nl-BE" sz="2800" dirty="0"/>
              <a:t> </a:t>
            </a:r>
            <a:r>
              <a:rPr lang="nl-BE" sz="2800" dirty="0" err="1"/>
              <a:t>techniques</a:t>
            </a:r>
            <a:endParaRPr lang="nl-B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Orthogonality</a:t>
            </a:r>
            <a:r>
              <a:rPr lang="nl-BE" sz="2400" dirty="0"/>
              <a:t> of </a:t>
            </a:r>
            <a:r>
              <a:rPr lang="nl-BE" sz="2400" dirty="0" err="1"/>
              <a:t>imprecision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uncertainty</a:t>
            </a:r>
            <a:endParaRPr lang="nl-BE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smtClean="0"/>
              <a:t>Level-2 </a:t>
            </a:r>
            <a:r>
              <a:rPr lang="nl-BE" sz="2000" dirty="0" err="1"/>
              <a:t>fuzzy</a:t>
            </a:r>
            <a:r>
              <a:rPr lang="nl-BE" sz="2000" dirty="0"/>
              <a:t> sets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/>
              <a:t>Z-</a:t>
            </a:r>
            <a:r>
              <a:rPr lang="nl-BE" sz="2000" dirty="0" err="1"/>
              <a:t>numbers</a:t>
            </a:r>
            <a:endParaRPr lang="nl-B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err="1"/>
              <a:t>Bipolarity</a:t>
            </a:r>
            <a:endParaRPr lang="nl-BE" sz="2400" dirty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Interval-</a:t>
            </a:r>
            <a:r>
              <a:rPr lang="nl-BE" sz="2000" dirty="0" err="1" smtClean="0"/>
              <a:t>valued</a:t>
            </a:r>
            <a:r>
              <a:rPr lang="nl-BE" sz="2000" dirty="0" smtClean="0"/>
              <a:t> </a:t>
            </a:r>
            <a:r>
              <a:rPr lang="nl-BE" sz="2000" dirty="0" err="1" smtClean="0"/>
              <a:t>fuzzy</a:t>
            </a:r>
            <a:r>
              <a:rPr lang="nl-BE" sz="2000" dirty="0" smtClean="0"/>
              <a:t> sets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Atanassov</a:t>
            </a:r>
            <a:r>
              <a:rPr lang="nl-BE" sz="2000" dirty="0" smtClean="0"/>
              <a:t> </a:t>
            </a:r>
            <a:r>
              <a:rPr lang="nl-BE" sz="2000" dirty="0" err="1" smtClean="0"/>
              <a:t>intuitionistic</a:t>
            </a:r>
            <a:r>
              <a:rPr lang="nl-BE" sz="2000" dirty="0" smtClean="0"/>
              <a:t> </a:t>
            </a:r>
            <a:r>
              <a:rPr lang="nl-BE" sz="2000" dirty="0" err="1" smtClean="0"/>
              <a:t>fuzzy</a:t>
            </a:r>
            <a:r>
              <a:rPr lang="nl-BE" sz="2000" dirty="0" smtClean="0"/>
              <a:t> sets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Two-fold</a:t>
            </a:r>
            <a:r>
              <a:rPr lang="nl-BE" sz="2000" dirty="0" smtClean="0"/>
              <a:t> </a:t>
            </a:r>
            <a:r>
              <a:rPr lang="nl-BE" sz="2000" dirty="0" err="1" smtClean="0"/>
              <a:t>fuzzy</a:t>
            </a:r>
            <a:r>
              <a:rPr lang="nl-BE" sz="2000" dirty="0" smtClean="0"/>
              <a:t> sets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smtClean="0"/>
              <a:t>Computing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words</a:t>
            </a:r>
            <a:endParaRPr lang="nl-BE" sz="2400" dirty="0"/>
          </a:p>
          <a:p>
            <a:pPr marL="171450" indent="-171450">
              <a:buFont typeface="Arial" pitchFamily="34" charset="0"/>
              <a:buChar char="•"/>
            </a:pPr>
            <a:endParaRPr lang="nl-BE" sz="1400" b="1" dirty="0" smtClean="0"/>
          </a:p>
        </p:txBody>
      </p:sp>
      <p:sp>
        <p:nvSpPr>
          <p:cNvPr id="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8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73956" y="1356175"/>
            <a:ext cx="142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3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935078" y="1962107"/>
            <a:ext cx="1273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in </a:t>
            </a:r>
            <a:r>
              <a:rPr lang="nl-BE" sz="2400" dirty="0" err="1" smtClean="0">
                <a:solidFill>
                  <a:schemeClr val="tx2"/>
                </a:solidFill>
              </a:rPr>
              <a:t>reality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87488" y="3681961"/>
            <a:ext cx="4475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U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74969" y="4190734"/>
            <a:ext cx="396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P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905728" y="4168595"/>
            <a:ext cx="449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3223007" y="5698216"/>
                <a:ext cx="2722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altLang="nl-BE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m:rPr>
                        <m:nor/>
                      </m:rPr>
                      <a:rPr lang="nl-BE" altLang="nl-B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r>
                  <a:rPr lang="en-GB" altLang="nl-BE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GB" altLang="nl-BE" sz="2000" dirty="0">
                    <a:cs typeface="Arial" panose="020B0604020202020204" pitchFamily="34" charset="0"/>
                    <a:sym typeface="Symbol" panose="05050102010706020507" pitchFamily="18" charset="2"/>
                  </a:rPr>
                  <a:t>(consistency)</a:t>
                </a:r>
              </a:p>
            </p:txBody>
          </p:sp>
        </mc:Choice>
        <mc:Fallback xmlns="">
          <p:sp>
            <p:nvSpPr>
              <p:cNvPr id="2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3007" y="5698216"/>
                <a:ext cx="272247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231" r="-1794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2881775" y="6098326"/>
                <a:ext cx="33057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altLang="nl-BE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d>
                      <m:dPr>
                        <m:ctrlPr>
                          <a:rPr lang="nl-BE" altLang="nl-B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altLang="nl-BE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nl-BE" alt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nl-BE" altLang="nl-B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d>
                    <m:r>
                      <a:rPr lang="nl-BE" altLang="nl-BE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en-GB" altLang="nl-BE" sz="2000" dirty="0"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GB" altLang="nl-BE" sz="2000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(asymmetry</a:t>
                </a:r>
                <a:r>
                  <a:rPr lang="en-GB" altLang="nl-BE" sz="2000" dirty="0">
                    <a:cs typeface="Arial" panose="020B0604020202020204" pitchFamily="34" charset="0"/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1775" y="6098326"/>
                <a:ext cx="3305713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r="-1292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07920" y="2993535"/>
            <a:ext cx="828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solidFill>
                  <a:schemeClr val="tx2"/>
                </a:solidFill>
              </a:rPr>
              <a:t>what</a:t>
            </a:r>
            <a:r>
              <a:rPr lang="nl-BE" sz="2400" dirty="0" smtClean="0">
                <a:solidFill>
                  <a:schemeClr val="tx2"/>
                </a:solidFill>
              </a:rPr>
              <a:t> is </a:t>
            </a:r>
            <a:r>
              <a:rPr lang="nl-BE" sz="2400" dirty="0" err="1" smtClean="0">
                <a:solidFill>
                  <a:schemeClr val="tx2"/>
                </a:solidFill>
              </a:rPr>
              <a:t>desired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and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what</a:t>
            </a:r>
            <a:r>
              <a:rPr lang="nl-BE" sz="2400" dirty="0" smtClean="0">
                <a:solidFill>
                  <a:schemeClr val="tx2"/>
                </a:solidFill>
              </a:rPr>
              <a:t> is </a:t>
            </a:r>
            <a:r>
              <a:rPr lang="nl-BE" sz="2400" dirty="0" err="1" smtClean="0">
                <a:solidFill>
                  <a:schemeClr val="tx2"/>
                </a:solidFill>
              </a:rPr>
              <a:t>rejected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can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be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stated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independently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5" descr="Wide upward diagonal"/>
          <p:cNvSpPr>
            <a:spLocks noChangeArrowheads="1"/>
          </p:cNvSpPr>
          <p:nvPr/>
        </p:nvSpPr>
        <p:spPr bwMode="auto">
          <a:xfrm>
            <a:off x="4197016" y="3729184"/>
            <a:ext cx="495300" cy="1587500"/>
          </a:xfrm>
          <a:prstGeom prst="rect">
            <a:avLst/>
          </a:prstGeom>
          <a:pattFill prst="wdUpDiag">
            <a:fgClr>
              <a:srgbClr val="B2B2B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4197016" y="372918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4692316" y="372918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609516" y="3716484"/>
            <a:ext cx="3683000" cy="1612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295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73956" y="1356175"/>
            <a:ext cx="142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3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87488" y="3681961"/>
            <a:ext cx="4475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U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776382" y="3729184"/>
            <a:ext cx="396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P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501115" y="3810934"/>
            <a:ext cx="449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3327" y="2197003"/>
            <a:ext cx="124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solidFill>
                  <a:schemeClr val="tx2"/>
                </a:solidFill>
              </a:rPr>
              <a:t>example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5" descr="Wide upward diagonal"/>
          <p:cNvSpPr>
            <a:spLocks noChangeArrowheads="1"/>
          </p:cNvSpPr>
          <p:nvPr/>
        </p:nvSpPr>
        <p:spPr bwMode="auto">
          <a:xfrm>
            <a:off x="4197016" y="3729184"/>
            <a:ext cx="495300" cy="1587500"/>
          </a:xfrm>
          <a:prstGeom prst="rect">
            <a:avLst/>
          </a:prstGeom>
          <a:pattFill prst="wdUpDiag">
            <a:fgClr>
              <a:srgbClr val="B2B2B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600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4197016" y="372918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sz="1600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4692316" y="3729184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 sz="1600"/>
          </a:p>
        </p:txBody>
      </p:sp>
      <p:sp>
        <p:nvSpPr>
          <p:cNvPr id="5" name="Rectangle 4"/>
          <p:cNvSpPr/>
          <p:nvPr/>
        </p:nvSpPr>
        <p:spPr>
          <a:xfrm>
            <a:off x="629550" y="2678888"/>
            <a:ext cx="8152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BE" dirty="0">
                <a:solidFill>
                  <a:schemeClr val="tx2"/>
                </a:solidFill>
              </a:rPr>
              <a:t>Positive judgement: For a city trip, I want to stay a couple of days in Warsaw.</a:t>
            </a:r>
          </a:p>
          <a:p>
            <a:r>
              <a:rPr lang="en-GB" altLang="nl-BE" dirty="0">
                <a:solidFill>
                  <a:schemeClr val="tx2"/>
                </a:solidFill>
              </a:rPr>
              <a:t>Negative judgement: For a city trip, I do not want to stay for a long period in Warsaw.</a:t>
            </a:r>
            <a:endParaRPr lang="en-GB" altLang="nl-BE" sz="600" dirty="0">
              <a:solidFill>
                <a:schemeClr val="tx2"/>
              </a:solidFill>
            </a:endParaRPr>
          </a:p>
        </p:txBody>
      </p:sp>
      <p:sp>
        <p:nvSpPr>
          <p:cNvPr id="63" name="Oval 15"/>
          <p:cNvSpPr>
            <a:spLocks noChangeArrowheads="1"/>
          </p:cNvSpPr>
          <p:nvPr/>
        </p:nvSpPr>
        <p:spPr bwMode="auto">
          <a:xfrm>
            <a:off x="2971680" y="4449179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64" name="Text Box 16"/>
          <p:cNvSpPr txBox="1">
            <a:spLocks noChangeArrowheads="1"/>
          </p:cNvSpPr>
          <p:nvPr/>
        </p:nvSpPr>
        <p:spPr bwMode="auto">
          <a:xfrm>
            <a:off x="2778507" y="4476899"/>
            <a:ext cx="742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1 day</a:t>
            </a:r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3632079" y="4150438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3237402" y="4161790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2 days</a:t>
            </a:r>
          </a:p>
        </p:txBody>
      </p:sp>
      <p:sp>
        <p:nvSpPr>
          <p:cNvPr id="67" name="Oval 19"/>
          <p:cNvSpPr>
            <a:spLocks noChangeArrowheads="1"/>
          </p:cNvSpPr>
          <p:nvPr/>
        </p:nvSpPr>
        <p:spPr bwMode="auto">
          <a:xfrm>
            <a:off x="3857362" y="4686474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3416037" y="4716205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3 days</a:t>
            </a:r>
          </a:p>
        </p:txBody>
      </p:sp>
      <p:sp>
        <p:nvSpPr>
          <p:cNvPr id="69" name="Oval 21"/>
          <p:cNvSpPr>
            <a:spLocks noChangeArrowheads="1"/>
          </p:cNvSpPr>
          <p:nvPr/>
        </p:nvSpPr>
        <p:spPr bwMode="auto">
          <a:xfrm>
            <a:off x="5218673" y="4831861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4895643" y="4503432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7 days</a:t>
            </a:r>
          </a:p>
        </p:txBody>
      </p:sp>
      <p:sp>
        <p:nvSpPr>
          <p:cNvPr id="71" name="Oval 23"/>
          <p:cNvSpPr>
            <a:spLocks noChangeArrowheads="1"/>
          </p:cNvSpPr>
          <p:nvPr/>
        </p:nvSpPr>
        <p:spPr bwMode="auto">
          <a:xfrm>
            <a:off x="5078936" y="4318148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>
            <a:off x="4796361" y="3973661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8 days</a:t>
            </a:r>
          </a:p>
        </p:txBody>
      </p:sp>
      <p:sp>
        <p:nvSpPr>
          <p:cNvPr id="73" name="Oval 25"/>
          <p:cNvSpPr>
            <a:spLocks noChangeArrowheads="1"/>
          </p:cNvSpPr>
          <p:nvPr/>
        </p:nvSpPr>
        <p:spPr bwMode="auto">
          <a:xfrm>
            <a:off x="4406255" y="4110086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4130675" y="3745013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4 days</a:t>
            </a:r>
          </a:p>
        </p:txBody>
      </p:sp>
      <p:sp>
        <p:nvSpPr>
          <p:cNvPr id="75" name="Oval 27"/>
          <p:cNvSpPr>
            <a:spLocks noChangeArrowheads="1"/>
          </p:cNvSpPr>
          <p:nvPr/>
        </p:nvSpPr>
        <p:spPr bwMode="auto">
          <a:xfrm>
            <a:off x="5945484" y="4634568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5570047" y="4306425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6 days</a:t>
            </a:r>
          </a:p>
        </p:txBody>
      </p:sp>
      <p:sp>
        <p:nvSpPr>
          <p:cNvPr id="77" name="Oval 29"/>
          <p:cNvSpPr>
            <a:spLocks noChangeArrowheads="1"/>
          </p:cNvSpPr>
          <p:nvPr/>
        </p:nvSpPr>
        <p:spPr bwMode="auto">
          <a:xfrm>
            <a:off x="4439560" y="4816904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BE" sz="1600">
              <a:solidFill>
                <a:schemeClr val="accent1"/>
              </a:solidFill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4055843" y="4459683"/>
            <a:ext cx="882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000" dirty="0">
                <a:solidFill>
                  <a:schemeClr val="accent1"/>
                </a:solidFill>
                <a:cs typeface="Arial" panose="020B0604020202020204" pitchFamily="34" charset="0"/>
              </a:rPr>
              <a:t>5 days</a:t>
            </a:r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2668034" y="3711236"/>
            <a:ext cx="3683000" cy="1612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 sz="1600"/>
          </a:p>
        </p:txBody>
      </p:sp>
      <p:sp>
        <p:nvSpPr>
          <p:cNvPr id="79" name="Text Box 31"/>
          <p:cNvSpPr txBox="1">
            <a:spLocks noChangeArrowheads="1"/>
          </p:cNvSpPr>
          <p:nvPr/>
        </p:nvSpPr>
        <p:spPr bwMode="auto">
          <a:xfrm>
            <a:off x="511283" y="5530234"/>
            <a:ext cx="79965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nl-BE" sz="2000" dirty="0" smtClean="0">
                <a:solidFill>
                  <a:schemeClr val="accent1"/>
                </a:solidFill>
              </a:rPr>
              <a:t>Bipolarity </a:t>
            </a:r>
            <a:r>
              <a:rPr lang="en-GB" altLang="nl-BE" sz="2000" dirty="0">
                <a:solidFill>
                  <a:schemeClr val="accent1"/>
                </a:solidFill>
              </a:rPr>
              <a:t>is an </a:t>
            </a:r>
            <a:r>
              <a:rPr lang="en-GB" altLang="nl-BE" sz="2000" dirty="0">
                <a:solidFill>
                  <a:schemeClr val="accent6">
                    <a:lumMod val="75000"/>
                  </a:schemeClr>
                </a:solidFill>
              </a:rPr>
              <a:t>asymmetric</a:t>
            </a:r>
            <a:r>
              <a:rPr lang="en-GB" altLang="nl-BE" sz="2000" dirty="0">
                <a:solidFill>
                  <a:schemeClr val="accent1"/>
                </a:solidFill>
              </a:rPr>
              <a:t> concept because positive and </a:t>
            </a:r>
            <a:r>
              <a:rPr lang="en-GB" altLang="nl-BE" sz="2000" dirty="0" smtClean="0">
                <a:solidFill>
                  <a:schemeClr val="accent1"/>
                </a:solidFill>
              </a:rPr>
              <a:t>negative </a:t>
            </a:r>
            <a:r>
              <a:rPr lang="en-GB" altLang="nl-BE" sz="2000" dirty="0">
                <a:solidFill>
                  <a:schemeClr val="accent1"/>
                </a:solidFill>
              </a:rPr>
              <a:t>judgements do not necessarily mirror each other.</a:t>
            </a:r>
          </a:p>
        </p:txBody>
      </p:sp>
    </p:spTree>
    <p:extLst>
      <p:ext uri="{BB962C8B-B14F-4D97-AF65-F5344CB8AC3E}">
        <p14:creationId xmlns:p14="http://schemas.microsoft.com/office/powerpoint/2010/main" val="86692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73956" y="1356175"/>
            <a:ext cx="142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79137" y="1998701"/>
            <a:ext cx="31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/>
              <a:t>two</a:t>
            </a:r>
            <a:r>
              <a:rPr lang="nl-BE" sz="2800" dirty="0" smtClean="0"/>
              <a:t> </a:t>
            </a:r>
            <a:r>
              <a:rPr lang="nl-BE" sz="2800" dirty="0" err="1" smtClean="0"/>
              <a:t>poles</a:t>
            </a:r>
            <a:r>
              <a:rPr lang="nl-BE" sz="2800" dirty="0" smtClean="0"/>
              <a:t> of </a:t>
            </a:r>
            <a:r>
              <a:rPr lang="nl-BE" sz="2800" dirty="0" err="1" smtClean="0"/>
              <a:t>objects</a:t>
            </a:r>
            <a:endParaRPr lang="nl-BE" sz="2800" dirty="0"/>
          </a:p>
        </p:txBody>
      </p:sp>
      <p:sp>
        <p:nvSpPr>
          <p:cNvPr id="67" name="Rectangle 66"/>
          <p:cNvSpPr/>
          <p:nvPr/>
        </p:nvSpPr>
        <p:spPr>
          <a:xfrm>
            <a:off x="1424401" y="3581387"/>
            <a:ext cx="350635" cy="570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Rectangle 74"/>
          <p:cNvSpPr/>
          <p:nvPr/>
        </p:nvSpPr>
        <p:spPr>
          <a:xfrm>
            <a:off x="1920551" y="3768162"/>
            <a:ext cx="350635" cy="570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Rectangle 75"/>
          <p:cNvSpPr/>
          <p:nvPr/>
        </p:nvSpPr>
        <p:spPr>
          <a:xfrm>
            <a:off x="1219301" y="4407537"/>
            <a:ext cx="350635" cy="570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Rectangle 76"/>
          <p:cNvSpPr/>
          <p:nvPr/>
        </p:nvSpPr>
        <p:spPr>
          <a:xfrm>
            <a:off x="1810551" y="4606912"/>
            <a:ext cx="350635" cy="5706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Rectangle 77"/>
          <p:cNvSpPr/>
          <p:nvPr/>
        </p:nvSpPr>
        <p:spPr>
          <a:xfrm>
            <a:off x="2657335" y="4407537"/>
            <a:ext cx="350635" cy="570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Rectangle 80"/>
          <p:cNvSpPr/>
          <p:nvPr/>
        </p:nvSpPr>
        <p:spPr>
          <a:xfrm>
            <a:off x="2482017" y="3369402"/>
            <a:ext cx="350635" cy="5706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1852973" y="258242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+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383172" y="3650122"/>
            <a:ext cx="350635" cy="570640"/>
          </a:xfrm>
          <a:prstGeom prst="rect">
            <a:avLst/>
          </a:prstGeom>
          <a:solidFill>
            <a:srgbClr val="EBF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Rectangle 83"/>
          <p:cNvSpPr/>
          <p:nvPr/>
        </p:nvSpPr>
        <p:spPr>
          <a:xfrm>
            <a:off x="6944639" y="3905649"/>
            <a:ext cx="350635" cy="570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Rectangle 84"/>
          <p:cNvSpPr/>
          <p:nvPr/>
        </p:nvSpPr>
        <p:spPr>
          <a:xfrm>
            <a:off x="6178072" y="4476272"/>
            <a:ext cx="350635" cy="570640"/>
          </a:xfrm>
          <a:prstGeom prst="rect">
            <a:avLst/>
          </a:prstGeom>
          <a:solidFill>
            <a:srgbClr val="0D0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Rectangle 85"/>
          <p:cNvSpPr/>
          <p:nvPr/>
        </p:nvSpPr>
        <p:spPr>
          <a:xfrm>
            <a:off x="6769322" y="4675647"/>
            <a:ext cx="350635" cy="570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7" name="Rectangle 86"/>
          <p:cNvSpPr/>
          <p:nvPr/>
        </p:nvSpPr>
        <p:spPr>
          <a:xfrm>
            <a:off x="7616106" y="4476272"/>
            <a:ext cx="350635" cy="570640"/>
          </a:xfrm>
          <a:prstGeom prst="rect">
            <a:avLst/>
          </a:prstGeom>
          <a:solidFill>
            <a:srgbClr val="F20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tangle 87"/>
          <p:cNvSpPr/>
          <p:nvPr/>
        </p:nvSpPr>
        <p:spPr>
          <a:xfrm>
            <a:off x="7440788" y="3438137"/>
            <a:ext cx="350635" cy="570640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TextBox 88"/>
          <p:cNvSpPr txBox="1"/>
          <p:nvPr/>
        </p:nvSpPr>
        <p:spPr>
          <a:xfrm>
            <a:off x="6836497" y="2521921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-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1839187" y="2783864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Oval 90"/>
          <p:cNvSpPr/>
          <p:nvPr/>
        </p:nvSpPr>
        <p:spPr>
          <a:xfrm>
            <a:off x="6753895" y="2738254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Rectangle 92"/>
          <p:cNvSpPr/>
          <p:nvPr/>
        </p:nvSpPr>
        <p:spPr>
          <a:xfrm>
            <a:off x="3370101" y="3187688"/>
            <a:ext cx="2593071" cy="2577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4" name="Straight Connector 93"/>
          <p:cNvCxnSpPr/>
          <p:nvPr/>
        </p:nvCxnSpPr>
        <p:spPr>
          <a:xfrm>
            <a:off x="3342600" y="3187688"/>
            <a:ext cx="1" cy="2577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5977226" y="3189804"/>
            <a:ext cx="1" cy="2605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900615" y="4267440"/>
            <a:ext cx="350635" cy="570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7" name="Rectangle 96"/>
          <p:cNvSpPr/>
          <p:nvPr/>
        </p:nvSpPr>
        <p:spPr>
          <a:xfrm>
            <a:off x="4396765" y="4454215"/>
            <a:ext cx="350635" cy="570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Rectangle 97"/>
          <p:cNvSpPr/>
          <p:nvPr/>
        </p:nvSpPr>
        <p:spPr>
          <a:xfrm>
            <a:off x="4958231" y="4055455"/>
            <a:ext cx="350635" cy="5706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9" name="TextBox 98"/>
          <p:cNvSpPr txBox="1"/>
          <p:nvPr/>
        </p:nvSpPr>
        <p:spPr>
          <a:xfrm>
            <a:off x="4396764" y="4955197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?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807021" y="3162134"/>
            <a:ext cx="168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indifference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33623" y="3472891"/>
            <a:ext cx="1431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hesitation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3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9094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73956" y="1356175"/>
            <a:ext cx="142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865673" y="2670756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+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49197" y="2610249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-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1851887" y="2872192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Oval 90"/>
          <p:cNvSpPr/>
          <p:nvPr/>
        </p:nvSpPr>
        <p:spPr>
          <a:xfrm>
            <a:off x="6766595" y="2826582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Rectangle 92"/>
          <p:cNvSpPr/>
          <p:nvPr/>
        </p:nvSpPr>
        <p:spPr>
          <a:xfrm>
            <a:off x="3436121" y="3811785"/>
            <a:ext cx="2593071" cy="2577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4" name="Straight Connector 93"/>
          <p:cNvCxnSpPr/>
          <p:nvPr/>
        </p:nvCxnSpPr>
        <p:spPr>
          <a:xfrm>
            <a:off x="3408620" y="3811785"/>
            <a:ext cx="1" cy="25771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043993" y="3814648"/>
            <a:ext cx="1" cy="2605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331611" y="551792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?</a:t>
            </a:r>
            <a:endParaRPr lang="nl-BE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://a.abcnews.com/images/Politics/GTY_supreme_court_cases_jef_131003_16x9_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110" y="1952293"/>
            <a:ext cx="3688613" cy="20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531448" y="4404175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unguilty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0349" y="4404174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guilty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40218" y="4899363"/>
            <a:ext cx="1088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abstain</a:t>
            </a:r>
            <a:endParaRPr lang="nl-BE" sz="2400" dirty="0">
              <a:solidFill>
                <a:schemeClr val="tx2"/>
              </a:solidFill>
            </a:endParaRPr>
          </a:p>
        </p:txBody>
      </p:sp>
      <p:pic>
        <p:nvPicPr>
          <p:cNvPr id="17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269561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657552" y="1356175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multipolarity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9140" y="1980610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multiple </a:t>
            </a:r>
            <a:r>
              <a:rPr lang="nl-BE" sz="2800" dirty="0" err="1" smtClean="0"/>
              <a:t>poles</a:t>
            </a:r>
            <a:r>
              <a:rPr lang="nl-BE" sz="2800" dirty="0" smtClean="0"/>
              <a:t> of </a:t>
            </a:r>
            <a:r>
              <a:rPr lang="nl-BE" sz="2800" dirty="0" err="1" smtClean="0"/>
              <a:t>objects</a:t>
            </a:r>
            <a:endParaRPr lang="nl-BE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234788" y="40404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1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86627" y="4124990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l 31"/>
          <p:cNvSpPr/>
          <p:nvPr/>
        </p:nvSpPr>
        <p:spPr>
          <a:xfrm>
            <a:off x="6751071" y="3184717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xtBox 32"/>
          <p:cNvSpPr txBox="1"/>
          <p:nvPr/>
        </p:nvSpPr>
        <p:spPr>
          <a:xfrm>
            <a:off x="6811104" y="31126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2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1292868" y="2969440"/>
            <a:ext cx="350635" cy="3724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rapezoid 34"/>
          <p:cNvSpPr/>
          <p:nvPr/>
        </p:nvSpPr>
        <p:spPr>
          <a:xfrm>
            <a:off x="1798165" y="3095468"/>
            <a:ext cx="458341" cy="372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Hexagon 35"/>
          <p:cNvSpPr/>
          <p:nvPr/>
        </p:nvSpPr>
        <p:spPr>
          <a:xfrm>
            <a:off x="1911038" y="3674113"/>
            <a:ext cx="383874" cy="4617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Rectangle 36"/>
          <p:cNvSpPr/>
          <p:nvPr/>
        </p:nvSpPr>
        <p:spPr>
          <a:xfrm>
            <a:off x="980047" y="3574997"/>
            <a:ext cx="488139" cy="4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l 37"/>
          <p:cNvSpPr/>
          <p:nvPr/>
        </p:nvSpPr>
        <p:spPr>
          <a:xfrm>
            <a:off x="7843769" y="3184717"/>
            <a:ext cx="886899" cy="39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l 38"/>
          <p:cNvSpPr/>
          <p:nvPr/>
        </p:nvSpPr>
        <p:spPr>
          <a:xfrm>
            <a:off x="7678764" y="3905005"/>
            <a:ext cx="165005" cy="219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ounded Rectangle 39"/>
          <p:cNvSpPr/>
          <p:nvPr/>
        </p:nvSpPr>
        <p:spPr>
          <a:xfrm>
            <a:off x="8111901" y="3746730"/>
            <a:ext cx="715019" cy="351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Oval 40"/>
          <p:cNvSpPr/>
          <p:nvPr/>
        </p:nvSpPr>
        <p:spPr>
          <a:xfrm>
            <a:off x="3475487" y="5259649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TextBox 41"/>
          <p:cNvSpPr txBox="1"/>
          <p:nvPr/>
        </p:nvSpPr>
        <p:spPr>
          <a:xfrm>
            <a:off x="3535520" y="518757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3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43" name="5-Point Star 42"/>
          <p:cNvSpPr/>
          <p:nvPr/>
        </p:nvSpPr>
        <p:spPr>
          <a:xfrm>
            <a:off x="4036953" y="5008277"/>
            <a:ext cx="490318" cy="4743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4-Point Star 43"/>
          <p:cNvSpPr/>
          <p:nvPr/>
        </p:nvSpPr>
        <p:spPr>
          <a:xfrm>
            <a:off x="4744434" y="5111405"/>
            <a:ext cx="665135" cy="62564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6-Point Star 44"/>
          <p:cNvSpPr/>
          <p:nvPr/>
        </p:nvSpPr>
        <p:spPr>
          <a:xfrm>
            <a:off x="4351953" y="5837165"/>
            <a:ext cx="447482" cy="44989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l 45"/>
          <p:cNvSpPr/>
          <p:nvPr/>
        </p:nvSpPr>
        <p:spPr>
          <a:xfrm>
            <a:off x="6153387" y="4413748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/>
          <p:cNvSpPr txBox="1"/>
          <p:nvPr/>
        </p:nvSpPr>
        <p:spPr>
          <a:xfrm>
            <a:off x="6213420" y="4341671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4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7087498" y="4880170"/>
            <a:ext cx="330009" cy="4125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Bent Arrow 48"/>
          <p:cNvSpPr/>
          <p:nvPr/>
        </p:nvSpPr>
        <p:spPr>
          <a:xfrm>
            <a:off x="6504799" y="5082988"/>
            <a:ext cx="420108" cy="54657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0" name="Left-Right-Up Arrow 49"/>
          <p:cNvSpPr/>
          <p:nvPr/>
        </p:nvSpPr>
        <p:spPr>
          <a:xfrm>
            <a:off x="7087498" y="5450810"/>
            <a:ext cx="591266" cy="49157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Curved Up Arrow 50"/>
          <p:cNvSpPr/>
          <p:nvPr/>
        </p:nvSpPr>
        <p:spPr>
          <a:xfrm>
            <a:off x="7678764" y="5196428"/>
            <a:ext cx="608454" cy="3300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250007" y="2666600"/>
            <a:ext cx="2648075" cy="2270259"/>
            <a:chOff x="2817691" y="2571561"/>
            <a:chExt cx="2648075" cy="2270259"/>
          </a:xfrm>
        </p:grpSpPr>
        <p:sp>
          <p:nvSpPr>
            <p:cNvPr id="54" name="Rectangle 53"/>
            <p:cNvSpPr/>
            <p:nvPr/>
          </p:nvSpPr>
          <p:spPr>
            <a:xfrm>
              <a:off x="2845192" y="2571561"/>
              <a:ext cx="2593071" cy="21602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817691" y="2583520"/>
              <a:ext cx="1" cy="21483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65765" y="2599083"/>
              <a:ext cx="1" cy="2132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889093" y="3918490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5400" dirty="0" smtClean="0">
                  <a:solidFill>
                    <a:schemeClr val="tx2"/>
                  </a:solidFill>
                </a:rPr>
                <a:t>?</a:t>
              </a:r>
              <a:endParaRPr lang="nl-BE" dirty="0">
                <a:solidFill>
                  <a:schemeClr val="tx2"/>
                </a:solidFill>
              </a:endParaRPr>
            </a:p>
          </p:txBody>
        </p:sp>
        <p:sp>
          <p:nvSpPr>
            <p:cNvPr id="58" name="Flowchart: Punched Tape 57"/>
            <p:cNvSpPr/>
            <p:nvPr/>
          </p:nvSpPr>
          <p:spPr>
            <a:xfrm>
              <a:off x="3238877" y="2874401"/>
              <a:ext cx="404973" cy="372407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9" name="Right Arrow Callout 58"/>
            <p:cNvSpPr/>
            <p:nvPr/>
          </p:nvSpPr>
          <p:spPr>
            <a:xfrm>
              <a:off x="4394360" y="3060604"/>
              <a:ext cx="438897" cy="419354"/>
            </a:xfrm>
            <a:prstGeom prst="righ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0" name="Flowchart: Collate 59"/>
            <p:cNvSpPr/>
            <p:nvPr/>
          </p:nvSpPr>
          <p:spPr>
            <a:xfrm>
              <a:off x="3341341" y="3579074"/>
              <a:ext cx="436277" cy="424480"/>
            </a:xfrm>
            <a:prstGeom prst="flowChartCol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  <p:pic>
        <p:nvPicPr>
          <p:cNvPr id="6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70596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0" y="-347"/>
            <a:ext cx="4572000" cy="981075"/>
          </a:xfrm>
        </p:spPr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11" y="1660337"/>
            <a:ext cx="467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frameworks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for</a:t>
            </a:r>
            <a:r>
              <a:rPr lang="nl-BE" sz="2400" b="1" dirty="0" smtClean="0">
                <a:solidFill>
                  <a:schemeClr val="tx2"/>
                </a:solidFill>
              </a:rPr>
              <a:t> handling </a:t>
            </a:r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4459" y="2916840"/>
            <a:ext cx="365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generalizations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r>
              <a:rPr lang="nl-BE" sz="2400" dirty="0" err="1" smtClean="0">
                <a:solidFill>
                  <a:schemeClr val="tx2"/>
                </a:solidFill>
              </a:rPr>
              <a:t>fuzzy</a:t>
            </a:r>
            <a:r>
              <a:rPr lang="nl-BE" sz="2400" dirty="0" smtClean="0">
                <a:solidFill>
                  <a:schemeClr val="tx2"/>
                </a:solidFill>
              </a:rPr>
              <a:t> sets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1649" y="4404175"/>
            <a:ext cx="4461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interval-</a:t>
            </a:r>
            <a:r>
              <a:rPr lang="nl-BE" sz="2400" b="1" dirty="0" err="1" smtClean="0">
                <a:solidFill>
                  <a:schemeClr val="tx2"/>
                </a:solidFill>
              </a:rPr>
              <a:t>valued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</a:p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Atanassov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intuitionistic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</a:p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two-fold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8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31" y="5520139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5942" y="5983444"/>
            <a:ext cx="2648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</a:rPr>
              <a:t>different </a:t>
            </a:r>
            <a:r>
              <a:rPr lang="nl-BE" sz="2400" b="1" dirty="0" err="1" smtClean="0">
                <a:solidFill>
                  <a:srgbClr val="FF0000"/>
                </a:solidFill>
              </a:rPr>
              <a:t>semantics</a:t>
            </a:r>
            <a:endParaRPr lang="nl-BE" sz="2400" b="1" dirty="0">
              <a:solidFill>
                <a:srgbClr val="FF0000"/>
              </a:solidFill>
            </a:endParaRP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61610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722853" y="1723616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interval-</a:t>
            </a:r>
            <a:r>
              <a:rPr lang="nl-BE" sz="2400" b="1" dirty="0" err="1" smtClean="0">
                <a:solidFill>
                  <a:schemeClr val="tx2"/>
                </a:solidFill>
              </a:rPr>
              <a:t>valued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4914" y="2569782"/>
                <a:ext cx="6417462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14" y="2569782"/>
                <a:ext cx="6417462" cy="5529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2853" y="4197720"/>
                <a:ext cx="5527860" cy="450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sub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lower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bound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membership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grade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53" y="4197720"/>
                <a:ext cx="5527860" cy="450636"/>
              </a:xfrm>
              <a:prstGeom prst="rect">
                <a:avLst/>
              </a:prstGeom>
              <a:blipFill rotWithShape="0">
                <a:blip r:embed="rId3"/>
                <a:stretch>
                  <a:fillRect b="-202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22853" y="4682437"/>
                <a:ext cx="5562805" cy="41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sub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upper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bound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membership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grade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853" y="4682437"/>
                <a:ext cx="5562805" cy="419154"/>
              </a:xfrm>
              <a:prstGeom prst="rect">
                <a:avLst/>
              </a:prstGeom>
              <a:blipFill rotWithShape="0">
                <a:blip r:embed="rId4"/>
                <a:stretch>
                  <a:fillRect t="-5797" b="-2173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6751" y="5819813"/>
                <a:ext cx="4974888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Sup>
                          <m:sSub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regular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751" y="5819813"/>
                <a:ext cx="4974888" cy="552972"/>
              </a:xfrm>
              <a:prstGeom prst="rect">
                <a:avLst/>
              </a:prstGeom>
              <a:blipFill rotWithShape="0">
                <a:blip r:embed="rId5"/>
                <a:stretch>
                  <a:fillRect l="-1224" r="-122" b="-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http://iranian.com/main/files/singlepage_images/lotf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36" y="1235791"/>
            <a:ext cx="1685320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8438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877977" y="1660337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interval-</a:t>
            </a:r>
            <a:r>
              <a:rPr lang="nl-BE" sz="2400" b="1" dirty="0" err="1" smtClean="0">
                <a:solidFill>
                  <a:schemeClr val="tx2"/>
                </a:solidFill>
              </a:rPr>
              <a:t>valued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3880" y="2889299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i="1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3081650" y="3902340"/>
            <a:ext cx="5158" cy="17745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999100" y="5539886"/>
            <a:ext cx="3516000" cy="104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92725" y="5372514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600" dirty="0"/>
              <a:t>0</a:t>
            </a:r>
            <a:endParaRPr lang="en-US" altLang="nl-BE" sz="1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67325" y="4039014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600" dirty="0"/>
              <a:t>1</a:t>
            </a:r>
            <a:endParaRPr lang="en-US" altLang="nl-BE" sz="1600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3046725" y="420411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318225" y="5539886"/>
            <a:ext cx="332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i="1" dirty="0" smtClean="0"/>
              <a:t>U</a:t>
            </a:r>
            <a:endParaRPr lang="en-GB" altLang="nl-BE" sz="1200" i="1" baseline="-25000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427370" y="4197731"/>
            <a:ext cx="699910" cy="134180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5168899" y="4216575"/>
            <a:ext cx="505157" cy="1322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4130188" y="4204114"/>
            <a:ext cx="1038712" cy="12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12248" y="4089989"/>
                <a:ext cx="525977" cy="419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  <m:sup>
                          <m:r>
                            <a:rPr lang="nl-BE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</m:oMath>
                  </m:oMathPara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48" y="4089989"/>
                <a:ext cx="525977" cy="419154"/>
              </a:xfrm>
              <a:prstGeom prst="rect">
                <a:avLst/>
              </a:prstGeom>
              <a:blipFill rotWithShape="0">
                <a:blip r:embed="rId2"/>
                <a:stretch>
                  <a:fillRect r="-26437" b="-289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31745" y="4861900"/>
                <a:ext cx="521553" cy="450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  <m:sup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</m:oMath>
                  </m:oMathPara>
                </a14:m>
                <a:endParaRPr lang="nl-BE" sz="2000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745" y="4861900"/>
                <a:ext cx="521553" cy="450636"/>
              </a:xfrm>
              <a:prstGeom prst="rect">
                <a:avLst/>
              </a:prstGeom>
              <a:blipFill rotWithShape="0">
                <a:blip r:embed="rId3"/>
                <a:stretch>
                  <a:fillRect r="-26744" b="-41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3657490" y="4204114"/>
            <a:ext cx="914510" cy="134823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 flipV="1">
            <a:off x="4572000" y="4222959"/>
            <a:ext cx="1102056" cy="1314894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9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54502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893460" y="1368621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interval-</a:t>
            </a:r>
            <a:r>
              <a:rPr lang="nl-BE" sz="2400" b="1" dirty="0" err="1" smtClean="0">
                <a:solidFill>
                  <a:schemeClr val="tx2"/>
                </a:solidFill>
              </a:rPr>
              <a:t>valued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6112" y="219924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43" y="3056162"/>
            <a:ext cx="290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</a:t>
            </a:r>
            <a:r>
              <a:rPr lang="nl-BE" sz="2400" dirty="0" err="1" smtClean="0">
                <a:solidFill>
                  <a:schemeClr val="tx2"/>
                </a:solidFill>
              </a:rPr>
              <a:t>intersection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70008" y="3441362"/>
                <a:ext cx="693568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08" y="3441362"/>
                <a:ext cx="6935681" cy="7146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19434" y="4060088"/>
                <a:ext cx="5439246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34" y="4060088"/>
                <a:ext cx="5439246" cy="5821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671500" y="414520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endParaRPr lang="nl-BE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4343" y="4834162"/>
            <a:ext cx="207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</a:t>
            </a:r>
            <a:r>
              <a:rPr lang="nl-BE" sz="2400" dirty="0" err="1" smtClean="0">
                <a:solidFill>
                  <a:schemeClr val="tx2"/>
                </a:solidFill>
              </a:rPr>
              <a:t>union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170008" y="5219362"/>
                <a:ext cx="703147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  <m:sup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08" y="5219362"/>
                <a:ext cx="7031477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19434" y="5838088"/>
                <a:ext cx="5535041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34" y="5838088"/>
                <a:ext cx="5535041" cy="5821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671500" y="592320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endParaRPr lang="nl-BE" sz="2000" i="1" dirty="0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7167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827612" y="1560897"/>
            <a:ext cx="348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interval-</a:t>
            </a:r>
            <a:r>
              <a:rPr lang="nl-BE" sz="2400" b="1" dirty="0" err="1" smtClean="0">
                <a:solidFill>
                  <a:schemeClr val="tx2"/>
                </a:solidFill>
              </a:rPr>
              <a:t>valued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6112" y="2576333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43" y="3526062"/>
            <a:ext cx="29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complement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312317" y="4079879"/>
                <a:ext cx="4196790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1−</m:t>
                              </m:r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nl-BE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  <m:sup>
                                  <m:r>
                                    <a:rPr lang="nl-BE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17" y="4079879"/>
                <a:ext cx="4196790" cy="5068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94034" y="4628523"/>
                <a:ext cx="3356239" cy="41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1−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1−</m:t>
                      </m:r>
                      <m:sSubSup>
                        <m:sSubSup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34" y="4628523"/>
                <a:ext cx="3356239" cy="415050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646100" y="461510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endParaRPr lang="nl-BE" sz="2000" i="1" dirty="0"/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59193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Modelling</a:t>
            </a:r>
            <a:r>
              <a:rPr lang="nl-BE" sz="1400" b="1" dirty="0" smtClean="0"/>
              <a:t> imperfect data: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Orthogonality</a:t>
            </a:r>
            <a:r>
              <a:rPr lang="nl-BE" sz="1400" dirty="0" smtClean="0"/>
              <a:t> of </a:t>
            </a:r>
            <a:r>
              <a:rPr lang="nl-BE" sz="1400" dirty="0" err="1" smtClean="0"/>
              <a:t>imprecision</a:t>
            </a:r>
            <a:r>
              <a:rPr lang="nl-BE" sz="1400" dirty="0" smtClean="0"/>
              <a:t> </a:t>
            </a:r>
          </a:p>
          <a:p>
            <a:pPr marL="0" indent="0"/>
            <a:r>
              <a:rPr lang="nl-BE" sz="1400" dirty="0" err="1" smtClean="0"/>
              <a:t>and</a:t>
            </a:r>
            <a:r>
              <a:rPr lang="nl-BE" sz="1400" dirty="0" smtClean="0"/>
              <a:t> </a:t>
            </a:r>
            <a:r>
              <a:rPr lang="nl-BE" sz="1400" dirty="0" err="1" smtClean="0"/>
              <a:t>uncertainty</a:t>
            </a:r>
            <a:endParaRPr lang="nl-BE" sz="1400" dirty="0"/>
          </a:p>
        </p:txBody>
      </p:sp>
      <p:sp>
        <p:nvSpPr>
          <p:cNvPr id="5" name="Rectangle 4"/>
          <p:cNvSpPr/>
          <p:nvPr/>
        </p:nvSpPr>
        <p:spPr>
          <a:xfrm>
            <a:off x="558800" y="1119147"/>
            <a:ext cx="8369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nl-BE" sz="2000" dirty="0">
                <a:solidFill>
                  <a:schemeClr val="accent2"/>
                </a:solidFill>
                <a:latin typeface="Arial" panose="020B0604020202020204" pitchFamily="34" charset="0"/>
              </a:rPr>
              <a:t>uncertain information</a:t>
            </a:r>
          </a:p>
          <a:p>
            <a:pPr lvl="1">
              <a:buFontTx/>
              <a:buNone/>
            </a:pPr>
            <a:r>
              <a:rPr lang="en-GB" altLang="nl-BE" dirty="0">
                <a:solidFill>
                  <a:schemeClr val="tx2"/>
                </a:solidFill>
                <a:latin typeface="Arial" panose="020B0604020202020204" pitchFamily="34" charset="0"/>
              </a:rPr>
              <a:t>information for which it is not possible to determine whether it is true or false </a:t>
            </a:r>
            <a:r>
              <a:rPr lang="en-GB" altLang="nl-BE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GB" altLang="nl-BE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GB" altLang="nl-BE" dirty="0" smtClean="0">
                <a:latin typeface="Arial" panose="020B0604020202020204" pitchFamily="34" charset="0"/>
              </a:rPr>
              <a:t>(e.g</a:t>
            </a:r>
            <a:r>
              <a:rPr lang="en-GB" altLang="nl-BE" dirty="0">
                <a:latin typeface="Arial" panose="020B0604020202020204" pitchFamily="34" charset="0"/>
              </a:rPr>
              <a:t>. the </a:t>
            </a:r>
            <a:r>
              <a:rPr lang="en-GB" altLang="nl-BE" dirty="0" smtClean="0">
                <a:latin typeface="Arial" panose="020B0604020202020204" pitchFamily="34" charset="0"/>
              </a:rPr>
              <a:t>victim was either 42 years old, either 85 years old)</a:t>
            </a:r>
            <a:endParaRPr lang="en-GB" altLang="nl-B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nl-BE" sz="24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nl-BE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imprecise </a:t>
            </a:r>
            <a:r>
              <a:rPr lang="en-GB" altLang="nl-BE" sz="2000" dirty="0">
                <a:solidFill>
                  <a:schemeClr val="accent2"/>
                </a:solidFill>
                <a:latin typeface="Arial" panose="020B0604020202020204" pitchFamily="34" charset="0"/>
              </a:rPr>
              <a:t>information</a:t>
            </a:r>
          </a:p>
          <a:p>
            <a:pPr lvl="1">
              <a:buFontTx/>
              <a:buNone/>
            </a:pPr>
            <a:r>
              <a:rPr lang="en-GB" altLang="nl-BE" dirty="0">
                <a:solidFill>
                  <a:schemeClr val="tx2"/>
                </a:solidFill>
                <a:latin typeface="Arial" panose="020B0604020202020204" pitchFamily="34" charset="0"/>
              </a:rPr>
              <a:t>the information is not available as specific as it should be </a:t>
            </a:r>
            <a:br>
              <a:rPr lang="en-GB" altLang="nl-BE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GB" altLang="nl-BE" dirty="0">
                <a:latin typeface="Arial" panose="020B0604020202020204" pitchFamily="34" charset="0"/>
              </a:rPr>
              <a:t>(e.g. the </a:t>
            </a:r>
            <a:r>
              <a:rPr lang="en-GB" altLang="nl-BE" dirty="0" smtClean="0">
                <a:latin typeface="Arial" panose="020B0604020202020204" pitchFamily="34" charset="0"/>
              </a:rPr>
              <a:t>victim was </a:t>
            </a:r>
            <a:r>
              <a:rPr lang="en-GB" altLang="nl-BE" dirty="0">
                <a:latin typeface="Arial" panose="020B0604020202020204" pitchFamily="34" charset="0"/>
              </a:rPr>
              <a:t>between </a:t>
            </a:r>
            <a:r>
              <a:rPr lang="en-GB" altLang="nl-BE" dirty="0" smtClean="0">
                <a:latin typeface="Arial" panose="020B0604020202020204" pitchFamily="34" charset="0"/>
              </a:rPr>
              <a:t>40 </a:t>
            </a:r>
            <a:r>
              <a:rPr lang="en-GB" altLang="nl-BE" dirty="0">
                <a:latin typeface="Arial" panose="020B0604020202020204" pitchFamily="34" charset="0"/>
              </a:rPr>
              <a:t>and </a:t>
            </a:r>
            <a:r>
              <a:rPr lang="en-GB" altLang="nl-BE" dirty="0" smtClean="0">
                <a:latin typeface="Arial" panose="020B0604020202020204" pitchFamily="34" charset="0"/>
              </a:rPr>
              <a:t>45 </a:t>
            </a:r>
            <a:r>
              <a:rPr lang="en-GB" altLang="nl-BE" dirty="0">
                <a:latin typeface="Arial" panose="020B0604020202020204" pitchFamily="34" charset="0"/>
              </a:rPr>
              <a:t>years old)</a:t>
            </a:r>
          </a:p>
          <a:p>
            <a:pPr>
              <a:buFontTx/>
              <a:buNone/>
            </a:pPr>
            <a:r>
              <a:rPr lang="en-GB" altLang="nl-BE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vague </a:t>
            </a:r>
            <a:r>
              <a:rPr lang="en-GB" altLang="nl-BE" sz="2000" dirty="0">
                <a:solidFill>
                  <a:schemeClr val="accent2"/>
                </a:solidFill>
                <a:latin typeface="Arial" panose="020B0604020202020204" pitchFamily="34" charset="0"/>
              </a:rPr>
              <a:t>information</a:t>
            </a:r>
          </a:p>
          <a:p>
            <a:pPr lvl="1">
              <a:buFontTx/>
              <a:buNone/>
            </a:pPr>
            <a:r>
              <a:rPr lang="en-GB" altLang="nl-BE" dirty="0">
                <a:solidFill>
                  <a:schemeClr val="tx2"/>
                </a:solidFill>
                <a:latin typeface="Arial" panose="020B0604020202020204" pitchFamily="34" charset="0"/>
              </a:rPr>
              <a:t>information which is inherently vague </a:t>
            </a:r>
            <a:r>
              <a:rPr lang="en-GB" altLang="nl-BE" dirty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en-GB" altLang="nl-BE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GB" altLang="nl-BE" dirty="0">
                <a:latin typeface="Arial" panose="020B0604020202020204" pitchFamily="34" charset="0"/>
              </a:rPr>
              <a:t>(e.g. the </a:t>
            </a:r>
            <a:r>
              <a:rPr lang="en-GB" altLang="nl-BE" dirty="0" smtClean="0">
                <a:latin typeface="Arial" panose="020B0604020202020204" pitchFamily="34" charset="0"/>
              </a:rPr>
              <a:t>victim was </a:t>
            </a:r>
            <a:r>
              <a:rPr lang="en-GB" altLang="nl-BE" dirty="0">
                <a:latin typeface="Arial" panose="020B0604020202020204" pitchFamily="34" charset="0"/>
              </a:rPr>
              <a:t>middle-aged)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0348" y="5920583"/>
            <a:ext cx="316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degrees</a:t>
            </a:r>
            <a:r>
              <a:rPr lang="nl-BE" sz="2400" b="1" dirty="0" smtClean="0">
                <a:solidFill>
                  <a:schemeClr val="tx2"/>
                </a:solidFill>
              </a:rPr>
              <a:t> of </a:t>
            </a:r>
            <a:r>
              <a:rPr lang="nl-BE" sz="2400" b="1" dirty="0" err="1" smtClean="0">
                <a:solidFill>
                  <a:schemeClr val="tx2"/>
                </a:solidFill>
              </a:rPr>
              <a:t>uncertainty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644061" y="4680154"/>
            <a:ext cx="6350" cy="949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567861" y="547722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1486" y="535022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8786" y="477872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615486" y="490572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804649" y="5458178"/>
            <a:ext cx="422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Age</a:t>
            </a:r>
            <a:endParaRPr lang="en-GB" altLang="nl-BE" sz="1200" baseline="-25000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841988" y="4531873"/>
            <a:ext cx="16758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nl-BE" sz="1400" dirty="0" smtClean="0"/>
              <a:t>‘either 42, either 85’</a:t>
            </a:r>
            <a:endParaRPr lang="en-GB" altLang="nl-BE" sz="1400" baseline="-25000" dirty="0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2589329" y="4878740"/>
            <a:ext cx="79375" cy="793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BE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626275" y="5426428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3712" y="547246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85</a:t>
            </a:r>
            <a:endParaRPr lang="en-US" altLang="nl-BE" sz="1400" baseline="-25000" dirty="0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1642604" y="5426431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1460041" y="5472468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42</a:t>
            </a:r>
            <a:endParaRPr lang="en-US" altLang="nl-BE" sz="1400" baseline="-25000" dirty="0"/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3456185" y="4680154"/>
            <a:ext cx="6350" cy="949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 flipV="1">
            <a:off x="3379985" y="547722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173610" y="535022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160910" y="4778728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49" name="Line 8"/>
          <p:cNvSpPr>
            <a:spLocks noChangeShapeType="1"/>
          </p:cNvSpPr>
          <p:nvPr/>
        </p:nvSpPr>
        <p:spPr bwMode="auto">
          <a:xfrm>
            <a:off x="3427610" y="490572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5616773" y="5458178"/>
            <a:ext cx="422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Age</a:t>
            </a:r>
            <a:endParaRPr lang="en-GB" altLang="nl-BE" sz="1200" baseline="-25000" dirty="0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 flipH="1" flipV="1">
            <a:off x="4398880" y="4903563"/>
            <a:ext cx="4250" cy="575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651580" y="4531873"/>
            <a:ext cx="16809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nl-BE" sz="1400" dirty="0" smtClean="0"/>
              <a:t>‘between 40 and 45’</a:t>
            </a:r>
            <a:endParaRPr lang="en-GB" altLang="nl-BE" sz="1400" baseline="-25000" dirty="0"/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>
            <a:off x="4627904" y="5426428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4445341" y="547246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45</a:t>
            </a:r>
            <a:endParaRPr lang="en-US" altLang="nl-BE" sz="1400" baseline="-25000" dirty="0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>
            <a:off x="4406239" y="5426431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4223676" y="5472468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40</a:t>
            </a:r>
            <a:endParaRPr lang="en-US" altLang="nl-BE" sz="1400" baseline="-25000" dirty="0"/>
          </a:p>
        </p:txBody>
      </p:sp>
      <p:sp>
        <p:nvSpPr>
          <p:cNvPr id="58" name="Oval 12"/>
          <p:cNvSpPr>
            <a:spLocks noChangeArrowheads="1"/>
          </p:cNvSpPr>
          <p:nvPr/>
        </p:nvSpPr>
        <p:spPr bwMode="auto">
          <a:xfrm>
            <a:off x="1612576" y="4878738"/>
            <a:ext cx="79375" cy="793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BE"/>
          </a:p>
        </p:txBody>
      </p:sp>
      <p:sp>
        <p:nvSpPr>
          <p:cNvPr id="59" name="Line 4"/>
          <p:cNvSpPr>
            <a:spLocks noChangeShapeType="1"/>
          </p:cNvSpPr>
          <p:nvPr/>
        </p:nvSpPr>
        <p:spPr bwMode="auto">
          <a:xfrm flipV="1">
            <a:off x="6276895" y="4675391"/>
            <a:ext cx="6350" cy="949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0" name="Line 5"/>
          <p:cNvSpPr>
            <a:spLocks noChangeShapeType="1"/>
          </p:cNvSpPr>
          <p:nvPr/>
        </p:nvSpPr>
        <p:spPr bwMode="auto">
          <a:xfrm flipV="1">
            <a:off x="6200695" y="547246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5994320" y="534546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5981620" y="477396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6248320" y="49009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8437483" y="5453415"/>
            <a:ext cx="422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Age</a:t>
            </a:r>
            <a:endParaRPr lang="en-GB" altLang="nl-BE" sz="1200" baseline="-25000" dirty="0"/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6718608" y="4527110"/>
            <a:ext cx="1188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nl-BE" sz="1400" dirty="0" smtClean="0"/>
              <a:t>‘middle-aged’</a:t>
            </a:r>
            <a:endParaRPr lang="en-GB" altLang="nl-BE" sz="1400" baseline="-25000" dirty="0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>
            <a:off x="7885040" y="5421665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7702477" y="5467702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60</a:t>
            </a:r>
            <a:endParaRPr lang="en-US" altLang="nl-BE" sz="1400" baseline="-25000" dirty="0"/>
          </a:p>
        </p:txBody>
      </p:sp>
      <p:sp>
        <p:nvSpPr>
          <p:cNvPr id="70" name="Line 13"/>
          <p:cNvSpPr>
            <a:spLocks noChangeShapeType="1"/>
          </p:cNvSpPr>
          <p:nvPr/>
        </p:nvSpPr>
        <p:spPr bwMode="auto">
          <a:xfrm>
            <a:off x="6970630" y="5421668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6788067" y="546770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30</a:t>
            </a:r>
            <a:endParaRPr lang="en-US" altLang="nl-BE" sz="1400" baseline="-25000" dirty="0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 flipH="1" flipV="1">
            <a:off x="4620552" y="4903559"/>
            <a:ext cx="4250" cy="5756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Line 10"/>
          <p:cNvSpPr>
            <a:spLocks noChangeShapeType="1"/>
          </p:cNvSpPr>
          <p:nvPr/>
        </p:nvSpPr>
        <p:spPr bwMode="auto">
          <a:xfrm flipV="1">
            <a:off x="4396203" y="4910488"/>
            <a:ext cx="221246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 flipV="1">
            <a:off x="6987311" y="4910487"/>
            <a:ext cx="156576" cy="5572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H="1" flipV="1">
            <a:off x="7680945" y="4908518"/>
            <a:ext cx="204107" cy="566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V="1">
            <a:off x="7136546" y="4908520"/>
            <a:ext cx="54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53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04273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101684" y="1660337"/>
            <a:ext cx="504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interval-</a:t>
            </a:r>
            <a:r>
              <a:rPr lang="nl-BE" sz="2400" b="1" dirty="0" err="1" smtClean="0">
                <a:solidFill>
                  <a:schemeClr val="tx2"/>
                </a:solidFill>
              </a:rPr>
              <a:t>valued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possibility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distribution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0946" y="2572638"/>
                <a:ext cx="116147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946" y="2572638"/>
                <a:ext cx="1161472" cy="4397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8070" y="4934181"/>
                <a:ext cx="5487015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lower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bound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possibility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70" y="4934181"/>
                <a:ext cx="5487015" cy="412485"/>
              </a:xfrm>
              <a:prstGeom prst="rect">
                <a:avLst/>
              </a:prstGeom>
              <a:blipFill rotWithShape="0">
                <a:blip r:embed="rId3"/>
                <a:stretch>
                  <a:fillRect t="-4412" b="-2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05108" y="3537712"/>
            <a:ext cx="115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such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endParaRPr lang="nl-BE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4922" y="3904733"/>
                <a:ext cx="3064429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22" y="3904733"/>
                <a:ext cx="3064429" cy="5529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8070" y="5289781"/>
                <a:ext cx="5493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bSup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upper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bound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possibility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70" y="5289781"/>
                <a:ext cx="5493812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3045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159763" y="1562187"/>
            <a:ext cx="4461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Atanassov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intuitionistic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329" y="2369698"/>
                <a:ext cx="626517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29" y="2369698"/>
                <a:ext cx="6265177" cy="439736"/>
              </a:xfrm>
              <a:prstGeom prst="rect">
                <a:avLst/>
              </a:prstGeom>
              <a:blipFill rotWithShape="0">
                <a:blip r:embed="rId2"/>
                <a:stretch>
                  <a:fillRect t="-2778" b="-97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1563" y="3412822"/>
                <a:ext cx="3385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membership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grade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3" y="3412822"/>
                <a:ext cx="338528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21563" y="3806307"/>
                <a:ext cx="38515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non-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membership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grade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3" y="3806307"/>
                <a:ext cx="385156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564489" y="5606451"/>
                <a:ext cx="506318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regular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</a:t>
                </a:r>
                <a:endParaRPr lang="nl-BE" sz="2000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89" y="5606451"/>
                <a:ext cx="5063181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1325" t="-9091" r="-24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239" y="1196860"/>
            <a:ext cx="2171099" cy="25174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64489" y="5985828"/>
                <a:ext cx="757951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  <m:sup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interval-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</a:t>
                </a:r>
                <a:endParaRPr lang="nl-BE" sz="2000" i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89" y="5985828"/>
                <a:ext cx="7579511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885" b="-963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21563" y="4554302"/>
                <a:ext cx="4963410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nl-B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hesitation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on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3" y="4554302"/>
                <a:ext cx="4963410" cy="439736"/>
              </a:xfrm>
              <a:prstGeom prst="rect">
                <a:avLst/>
              </a:prstGeom>
              <a:blipFill rotWithShape="0">
                <a:blip r:embed="rId8"/>
                <a:stretch>
                  <a:fillRect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875313" y="3749996"/>
            <a:ext cx="20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/>
              <a:t>Krassimir</a:t>
            </a:r>
            <a:r>
              <a:rPr lang="nl-BE" dirty="0" smtClean="0"/>
              <a:t> </a:t>
            </a:r>
            <a:r>
              <a:rPr lang="nl-BE" dirty="0" err="1" smtClean="0"/>
              <a:t>Atanassov</a:t>
            </a:r>
            <a:endParaRPr lang="nl-BE" dirty="0"/>
          </a:p>
        </p:txBody>
      </p:sp>
      <p:pic>
        <p:nvPicPr>
          <p:cNvPr id="18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35130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391658" y="1660337"/>
            <a:ext cx="446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Atanassov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intuitionistic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fuzzy</a:t>
            </a:r>
            <a:r>
              <a:rPr lang="nl-BE" sz="2400" b="1" dirty="0">
                <a:solidFill>
                  <a:schemeClr val="tx2"/>
                </a:solidFill>
              </a:rPr>
              <a:t> sets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3880" y="2889299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i="1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2878450" y="3889640"/>
            <a:ext cx="5158" cy="17745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95900" y="5527186"/>
            <a:ext cx="3516000" cy="104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89525" y="5359814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600" dirty="0"/>
              <a:t>0</a:t>
            </a:r>
            <a:endParaRPr lang="en-US" altLang="nl-BE" sz="1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64125" y="4026314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600" dirty="0"/>
              <a:t>1</a:t>
            </a:r>
            <a:endParaRPr lang="en-US" altLang="nl-BE" sz="1600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843525" y="419141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115025" y="5527186"/>
            <a:ext cx="332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i="1" dirty="0" smtClean="0"/>
              <a:t>U</a:t>
            </a:r>
            <a:endParaRPr lang="en-GB" altLang="nl-BE" sz="1200" i="1" baseline="-25000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224170" y="4185031"/>
            <a:ext cx="699910" cy="134180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4965699" y="4203875"/>
            <a:ext cx="505157" cy="1322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926988" y="4191414"/>
            <a:ext cx="1038712" cy="12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078" y="3776438"/>
                <a:ext cx="521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nl-BE" sz="20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078" y="3776438"/>
                <a:ext cx="521553" cy="400110"/>
              </a:xfrm>
              <a:prstGeom prst="rect">
                <a:avLst/>
              </a:prstGeom>
              <a:blipFill rotWithShape="0">
                <a:blip r:embed="rId2"/>
                <a:stretch>
                  <a:fillRect r="-27059" b="-454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8713" y="4451636"/>
                <a:ext cx="5053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nl-BE" sz="2000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13" y="4451636"/>
                <a:ext cx="505330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240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0"/>
          <p:cNvSpPr>
            <a:spLocks noChangeShapeType="1"/>
          </p:cNvSpPr>
          <p:nvPr/>
        </p:nvSpPr>
        <p:spPr bwMode="auto">
          <a:xfrm flipV="1">
            <a:off x="5180912" y="4203526"/>
            <a:ext cx="681975" cy="1321254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 flipV="1">
            <a:off x="3053610" y="4203875"/>
            <a:ext cx="566384" cy="13209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218206" y="4191414"/>
            <a:ext cx="705874" cy="13354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8387" y="4188456"/>
            <a:ext cx="339819" cy="261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65699" y="4203875"/>
            <a:ext cx="505157" cy="13337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70856" y="4204116"/>
            <a:ext cx="556627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5862888" y="4191414"/>
            <a:ext cx="164595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3586085" y="5512318"/>
            <a:ext cx="1594827" cy="1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883609" y="4201469"/>
            <a:ext cx="170002" cy="247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26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5378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407141" y="1368621"/>
            <a:ext cx="446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Atanassov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intuitionistic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fuzzy</a:t>
            </a:r>
            <a:r>
              <a:rPr lang="nl-BE" sz="2400" b="1" dirty="0">
                <a:solidFill>
                  <a:schemeClr val="tx2"/>
                </a:solidFill>
              </a:rPr>
              <a:t> sets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112" y="219924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43" y="3056162"/>
            <a:ext cx="290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</a:t>
            </a:r>
            <a:r>
              <a:rPr lang="nl-BE" sz="2400" dirty="0" err="1" smtClean="0">
                <a:solidFill>
                  <a:schemeClr val="tx2"/>
                </a:solidFill>
              </a:rPr>
              <a:t>intersection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170008" y="3542962"/>
                <a:ext cx="6863930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08" y="3542962"/>
                <a:ext cx="6863930" cy="5861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192434" y="4110888"/>
                <a:ext cx="542969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434" y="4110888"/>
                <a:ext cx="5429692" cy="5068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671500" y="414520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endParaRPr lang="nl-BE" sz="20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4343" y="4834162"/>
            <a:ext cx="207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</a:t>
            </a:r>
            <a:r>
              <a:rPr lang="nl-BE" sz="2400" dirty="0" err="1" smtClean="0">
                <a:solidFill>
                  <a:schemeClr val="tx2"/>
                </a:solidFill>
              </a:rPr>
              <a:t>union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170008" y="5295562"/>
                <a:ext cx="6863930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l-BE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d>
                                <m:dPr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nl-B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a:rPr lang="nl-BE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08" y="5295562"/>
                <a:ext cx="6863930" cy="5861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92434" y="5888888"/>
                <a:ext cx="542969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i="1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434" y="5888888"/>
                <a:ext cx="542969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671500" y="592320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endParaRPr lang="nl-BE" sz="2000" i="1" dirty="0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3657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341293" y="1560897"/>
            <a:ext cx="446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Atanassov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intuitionistic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fuzzy</a:t>
            </a:r>
            <a:r>
              <a:rPr lang="nl-BE" sz="2400" b="1" dirty="0">
                <a:solidFill>
                  <a:schemeClr val="tx2"/>
                </a:solidFill>
              </a:rPr>
              <a:t> sets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36112" y="2576333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43" y="3526062"/>
            <a:ext cx="29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complement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312317" y="4079879"/>
                <a:ext cx="3297954" cy="433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17" y="4079879"/>
                <a:ext cx="3297954" cy="433324"/>
              </a:xfrm>
              <a:prstGeom prst="rect">
                <a:avLst/>
              </a:prstGeom>
              <a:blipFill rotWithShape="0"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94034" y="4628523"/>
                <a:ext cx="25061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034" y="4628523"/>
                <a:ext cx="2506134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646100" y="4615106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endParaRPr lang="nl-BE" sz="2000" i="1" dirty="0"/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1371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62"/>
            <a:ext cx="4572000" cy="980728"/>
          </a:xfrm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74489" y="1660337"/>
            <a:ext cx="609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Atanassov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intuitionistic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possibility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distribution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90946" y="2572638"/>
                <a:ext cx="1369477" cy="448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946" y="2572638"/>
                <a:ext cx="1369477" cy="448649"/>
              </a:xfrm>
              <a:prstGeom prst="rect">
                <a:avLst/>
              </a:prstGeom>
              <a:blipFill rotWithShape="0">
                <a:blip r:embed="rId2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8070" y="4680181"/>
                <a:ext cx="5830955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degree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which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possible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70" y="4680181"/>
                <a:ext cx="5830955" cy="426527"/>
              </a:xfrm>
              <a:prstGeom prst="rect">
                <a:avLst/>
              </a:prstGeom>
              <a:blipFill rotWithShape="0">
                <a:blip r:embed="rId3"/>
                <a:stretch>
                  <a:fillRect t="-7143" b="-2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05108" y="3537712"/>
            <a:ext cx="115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such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endParaRPr lang="nl-BE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4922" y="3904733"/>
                <a:ext cx="3671583" cy="448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22" y="3904733"/>
                <a:ext cx="3671583" cy="448649"/>
              </a:xfrm>
              <a:prstGeom prst="rect">
                <a:avLst/>
              </a:prstGeom>
              <a:blipFill rotWithShape="0"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08070" y="5035781"/>
                <a:ext cx="5799345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degree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which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is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impossible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sz="2000" i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70" y="5035781"/>
                <a:ext cx="5799345" cy="426527"/>
              </a:xfrm>
              <a:prstGeom prst="rect">
                <a:avLst/>
              </a:prstGeom>
              <a:blipFill rotWithShape="0">
                <a:blip r:embed="rId5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5029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74489" y="1660337"/>
            <a:ext cx="609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>
                <a:solidFill>
                  <a:schemeClr val="tx2"/>
                </a:solidFill>
              </a:rPr>
              <a:t>Atanassov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>
                <a:solidFill>
                  <a:schemeClr val="tx2"/>
                </a:solidFill>
              </a:rPr>
              <a:t>intuitionistic</a:t>
            </a:r>
            <a:r>
              <a:rPr lang="nl-BE" sz="2400" b="1" dirty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possibility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distribution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5592" y="3742420"/>
            <a:ext cx="195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 # </a:t>
            </a:r>
            <a:r>
              <a:rPr lang="nl-BE" sz="2400" b="1" dirty="0" err="1" smtClean="0">
                <a:solidFill>
                  <a:schemeClr val="tx2"/>
                </a:solidFill>
              </a:rPr>
              <a:t>guilty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votes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5592" y="4128498"/>
            <a:ext cx="228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 # </a:t>
            </a:r>
            <a:r>
              <a:rPr lang="nl-BE" sz="2400" b="1" dirty="0" err="1" smtClean="0">
                <a:solidFill>
                  <a:schemeClr val="tx2"/>
                </a:solidFill>
              </a:rPr>
              <a:t>unguilty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votes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0244" name="Picture 4" descr="http://static.tumblr.com/caa967fe2d09668b36995b4fb9b4e5e5/9afz77x/6m4ncbee5/tumblr_static_akra23p54fco00kw4wk4g8o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5" y="2539774"/>
            <a:ext cx="5554002" cy="35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15592" y="5362838"/>
            <a:ext cx="140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 # </a:t>
            </a:r>
            <a:r>
              <a:rPr lang="nl-BE" sz="2400" b="1" dirty="0" err="1" smtClean="0">
                <a:solidFill>
                  <a:schemeClr val="tx2"/>
                </a:solidFill>
              </a:rPr>
              <a:t>abstain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98869" y="3747451"/>
                <a:ext cx="1047979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869" y="3747451"/>
                <a:ext cx="1047979" cy="493405"/>
              </a:xfrm>
              <a:prstGeom prst="rect">
                <a:avLst/>
              </a:prstGeom>
              <a:blipFill rotWithShape="0"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020911" y="4133788"/>
                <a:ext cx="1047979" cy="493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911" y="4133788"/>
                <a:ext cx="1047979" cy="493405"/>
              </a:xfrm>
              <a:prstGeom prst="rect">
                <a:avLst/>
              </a:prstGeom>
              <a:blipFill rotWithShape="0"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164721" y="5363046"/>
                <a:ext cx="7418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721" y="5363046"/>
                <a:ext cx="74187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8871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75116" y="1471093"/>
            <a:ext cx="247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299" y="2519986"/>
                <a:ext cx="5577809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9" y="2519986"/>
                <a:ext cx="5577809" cy="5529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5815" y="3935178"/>
                <a:ext cx="611007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preferred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values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5" y="3935178"/>
                <a:ext cx="6110071" cy="552972"/>
              </a:xfrm>
              <a:prstGeom prst="rect">
                <a:avLst/>
              </a:prstGeom>
              <a:blipFill rotWithShape="0">
                <a:blip r:embed="rId3"/>
                <a:stretch>
                  <a:fillRect r="-100" b="-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427933" y="3397258"/>
            <a:ext cx="129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Henri </a:t>
            </a:r>
            <a:r>
              <a:rPr lang="nl-BE" dirty="0" err="1" smtClean="0"/>
              <a:t>Prade</a:t>
            </a:r>
            <a:endParaRPr lang="nl-BE" dirty="0"/>
          </a:p>
        </p:txBody>
      </p:sp>
      <p:pic>
        <p:nvPicPr>
          <p:cNvPr id="18" name="Picture 8" descr="http://www.irit.fr/~Henri.Prade/Pra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59" y="1350862"/>
            <a:ext cx="2019447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irit.fr/~Didier.Dubois/Didier_Duboi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24" y="1350862"/>
            <a:ext cx="1627703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31553" y="340397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Didier Dubois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5815" y="4390689"/>
                <a:ext cx="6294544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sz="2000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nl-BE" sz="20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satisfactory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values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5" y="4390689"/>
                <a:ext cx="6294544" cy="552972"/>
              </a:xfrm>
              <a:prstGeom prst="rect">
                <a:avLst/>
              </a:prstGeom>
              <a:blipFill rotWithShape="0">
                <a:blip r:embed="rId6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815" y="5024080"/>
                <a:ext cx="4299703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such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𝑐𝑜𝑟𝑒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holds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15" y="5024080"/>
                <a:ext cx="4299703" cy="439736"/>
              </a:xfrm>
              <a:prstGeom prst="rect">
                <a:avLst/>
              </a:prstGeom>
              <a:blipFill rotWithShape="0">
                <a:blip r:embed="rId7"/>
                <a:stretch>
                  <a:fillRect l="-1560" t="-2778" r="-567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62566" y="5988050"/>
                <a:ext cx="4586640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also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:0≤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66" y="5988050"/>
                <a:ext cx="4586640" cy="439736"/>
              </a:xfrm>
              <a:prstGeom prst="rect">
                <a:avLst/>
              </a:prstGeom>
              <a:blipFill rotWithShape="0">
                <a:blip r:embed="rId8"/>
                <a:stretch>
                  <a:fillRect l="-1463"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Obraz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69152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332911" y="1689429"/>
            <a:ext cx="247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885" y="3056650"/>
                <a:ext cx="5777351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l-B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sSup>
                              <m:s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regular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5" y="3056650"/>
                <a:ext cx="5777351" cy="506870"/>
              </a:xfrm>
              <a:prstGeom prst="rect">
                <a:avLst/>
              </a:prstGeom>
              <a:blipFill rotWithShape="0">
                <a:blip r:embed="rId2"/>
                <a:stretch>
                  <a:fillRect l="-1162" r="-106" b="-8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4885" y="3732939"/>
                <a:ext cx="7876002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interval-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5" y="3732939"/>
                <a:ext cx="7876002" cy="582147"/>
              </a:xfrm>
              <a:prstGeom prst="rect">
                <a:avLst/>
              </a:prstGeom>
              <a:blipFill rotWithShape="0">
                <a:blip r:embed="rId3"/>
                <a:stretch>
                  <a:fillRect l="-851" b="-10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4885" y="4485910"/>
                <a:ext cx="8002062" cy="88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𝜐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sup>
                                </m:sSup>
                              </m:sub>
                            </m:sSub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</a:t>
                </a:r>
              </a:p>
              <a:p>
                <a:r>
                  <a:rPr lang="nl-BE" sz="2000" dirty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                                                                       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Atanassov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intuitionistic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</a:t>
                </a:r>
                <a:endParaRPr lang="nl-BE" sz="20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5" y="4485910"/>
                <a:ext cx="8002062" cy="889924"/>
              </a:xfrm>
              <a:prstGeom prst="rect">
                <a:avLst/>
              </a:prstGeom>
              <a:blipFill rotWithShape="0">
                <a:blip r:embed="rId4"/>
                <a:stretch>
                  <a:fillRect l="-838" b="-1164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3967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3880" y="2889299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example</a:t>
            </a:r>
            <a:endParaRPr lang="nl-BE" sz="2000" i="1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2878450" y="3889640"/>
            <a:ext cx="5158" cy="17745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95900" y="5527186"/>
            <a:ext cx="3516000" cy="104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89525" y="5359814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600" dirty="0"/>
              <a:t>0</a:t>
            </a:r>
            <a:endParaRPr lang="en-US" altLang="nl-BE" sz="1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64125" y="4026314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600" dirty="0"/>
              <a:t>1</a:t>
            </a:r>
            <a:endParaRPr lang="en-US" altLang="nl-BE" sz="1600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843525" y="419141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115025" y="5527186"/>
            <a:ext cx="3321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i="1" dirty="0" smtClean="0"/>
              <a:t>U</a:t>
            </a:r>
            <a:endParaRPr lang="en-GB" altLang="nl-BE" sz="1200" i="1" baseline="-25000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224170" y="4185031"/>
            <a:ext cx="699910" cy="134180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4965699" y="4203875"/>
            <a:ext cx="505157" cy="1322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926988" y="4191414"/>
            <a:ext cx="1038712" cy="12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53192" y="3645881"/>
                <a:ext cx="631006" cy="415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p>
                            <m:sSupPr>
                              <m:ctrlPr>
                                <a:rPr lang="nl-BE" sz="20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nl-BE" sz="20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92" y="3645881"/>
                <a:ext cx="631006" cy="415627"/>
              </a:xfrm>
              <a:prstGeom prst="rect">
                <a:avLst/>
              </a:prstGeom>
              <a:blipFill rotWithShape="0">
                <a:blip r:embed="rId2"/>
                <a:stretch>
                  <a:fillRect r="-21154" b="-29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38713" y="4451636"/>
                <a:ext cx="645433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p>
                            <m:sSup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nl-BE" sz="2000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713" y="4451636"/>
                <a:ext cx="645433" cy="413703"/>
              </a:xfrm>
              <a:prstGeom prst="rect">
                <a:avLst/>
              </a:prstGeom>
              <a:blipFill rotWithShape="0">
                <a:blip r:embed="rId3"/>
                <a:stretch>
                  <a:fillRect r="-17925" b="-29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ne 10"/>
          <p:cNvSpPr>
            <a:spLocks noChangeShapeType="1"/>
          </p:cNvSpPr>
          <p:nvPr/>
        </p:nvSpPr>
        <p:spPr bwMode="auto">
          <a:xfrm flipH="1" flipV="1">
            <a:off x="4497790" y="4185030"/>
            <a:ext cx="238475" cy="133988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5" name="Straight Connector 4"/>
          <p:cNvCxnSpPr>
            <a:endCxn id="24" idx="0"/>
          </p:cNvCxnSpPr>
          <p:nvPr/>
        </p:nvCxnSpPr>
        <p:spPr>
          <a:xfrm flipV="1">
            <a:off x="3924080" y="4203876"/>
            <a:ext cx="2908" cy="13229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4056021" y="4228880"/>
            <a:ext cx="292061" cy="129612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4299572" y="4191414"/>
            <a:ext cx="230318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6" name="TextBox 25"/>
          <p:cNvSpPr txBox="1"/>
          <p:nvPr/>
        </p:nvSpPr>
        <p:spPr>
          <a:xfrm>
            <a:off x="3283416" y="1350024"/>
            <a:ext cx="247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4934483" y="4201952"/>
            <a:ext cx="2908" cy="13229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1433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Orthogonality</a:t>
            </a:r>
            <a:r>
              <a:rPr lang="nl-BE" sz="1400" dirty="0">
                <a:solidFill>
                  <a:prstClr val="black"/>
                </a:solidFill>
              </a:rPr>
              <a:t> of </a:t>
            </a:r>
            <a:r>
              <a:rPr lang="nl-BE" sz="1400" dirty="0" err="1">
                <a:solidFill>
                  <a:prstClr val="black"/>
                </a:solidFill>
              </a:rPr>
              <a:t>imprecision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</a:p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and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r>
              <a:rPr lang="nl-BE" sz="1400" dirty="0" err="1">
                <a:solidFill>
                  <a:prstClr val="black"/>
                </a:solidFill>
              </a:rPr>
              <a:t>uncertainty</a:t>
            </a:r>
            <a:endParaRPr lang="nl-BE" sz="1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425" y="2872481"/>
            <a:ext cx="74104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nl-BE" sz="2000" dirty="0">
                <a:solidFill>
                  <a:schemeClr val="accent2"/>
                </a:solidFill>
                <a:latin typeface="Arial" panose="020B0604020202020204" pitchFamily="34" charset="0"/>
              </a:rPr>
              <a:t>uncertain </a:t>
            </a:r>
            <a:r>
              <a:rPr lang="en-GB" altLang="nl-BE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information that contains imprecision/vagueness</a:t>
            </a:r>
            <a:br>
              <a:rPr lang="en-GB" altLang="nl-BE" sz="20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en-GB" altLang="nl-BE" sz="2000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nl-BE" sz="1600" dirty="0" smtClean="0">
                <a:latin typeface="Arial" panose="020B0604020202020204" pitchFamily="34" charset="0"/>
              </a:rPr>
              <a:t>source 1: </a:t>
            </a:r>
            <a:r>
              <a:rPr lang="en-GB" altLang="nl-BE" sz="1600" dirty="0">
                <a:latin typeface="Arial" panose="020B0604020202020204" pitchFamily="34" charset="0"/>
              </a:rPr>
              <a:t>the </a:t>
            </a:r>
            <a:r>
              <a:rPr lang="en-GB" altLang="nl-BE" sz="1600" dirty="0" smtClean="0">
                <a:latin typeface="Arial" panose="020B0604020202020204" pitchFamily="34" charset="0"/>
              </a:rPr>
              <a:t>suspect was 85 </a:t>
            </a:r>
            <a:r>
              <a:rPr lang="en-GB" altLang="nl-BE" sz="1600" dirty="0">
                <a:latin typeface="Arial" panose="020B0604020202020204" pitchFamily="34" charset="0"/>
              </a:rPr>
              <a:t>years old</a:t>
            </a:r>
            <a:br>
              <a:rPr lang="en-GB" altLang="nl-BE" sz="1600" dirty="0">
                <a:latin typeface="Arial" panose="020B0604020202020204" pitchFamily="34" charset="0"/>
              </a:rPr>
            </a:br>
            <a:r>
              <a:rPr lang="en-GB" altLang="nl-BE" sz="1600" dirty="0" smtClean="0">
                <a:latin typeface="Arial" panose="020B0604020202020204" pitchFamily="34" charset="0"/>
              </a:rPr>
              <a:t>source 2: the suspect was between 40 and 45 (less trusted)</a:t>
            </a:r>
          </a:p>
          <a:p>
            <a:pPr>
              <a:buFontTx/>
              <a:buNone/>
            </a:pPr>
            <a:endParaRPr lang="en-GB" altLang="nl-BE" sz="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nl-BE" sz="1600" dirty="0" smtClean="0">
                <a:latin typeface="Arial" panose="020B0604020202020204" pitchFamily="34" charset="0"/>
              </a:rPr>
              <a:t>source 1: </a:t>
            </a:r>
            <a:r>
              <a:rPr lang="en-GB" altLang="nl-BE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 suspect </a:t>
            </a:r>
            <a:r>
              <a:rPr lang="en-GB" altLang="nl-BE" sz="1600" dirty="0">
                <a:solidFill>
                  <a:prstClr val="black"/>
                </a:solidFill>
                <a:latin typeface="Arial" panose="020B0604020202020204" pitchFamily="34" charset="0"/>
              </a:rPr>
              <a:t>was </a:t>
            </a:r>
            <a:r>
              <a:rPr lang="en-GB" altLang="nl-BE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middle-aged</a:t>
            </a:r>
          </a:p>
          <a:p>
            <a:pPr>
              <a:buFontTx/>
              <a:buNone/>
            </a:pPr>
            <a:r>
              <a:rPr lang="en-GB" altLang="nl-BE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source 2: the suspect was 45 </a:t>
            </a:r>
            <a:r>
              <a:rPr lang="en-GB" altLang="nl-BE" sz="1600" dirty="0">
                <a:solidFill>
                  <a:prstClr val="black"/>
                </a:solidFill>
                <a:latin typeface="Arial" panose="020B0604020202020204" pitchFamily="34" charset="0"/>
              </a:rPr>
              <a:t>years </a:t>
            </a:r>
            <a:r>
              <a:rPr lang="en-GB" altLang="nl-BE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old (less trusted)</a:t>
            </a:r>
            <a:r>
              <a:rPr lang="en-GB" altLang="nl-BE" dirty="0" smtClean="0">
                <a:solidFill>
                  <a:srgbClr val="C0504D"/>
                </a:solidFill>
                <a:latin typeface="Arial" panose="020B0604020202020204" pitchFamily="34" charset="0"/>
              </a:rPr>
              <a:t> </a:t>
            </a:r>
            <a:endParaRPr lang="en-GB" altLang="nl-BE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 descr="http://jasoncof.nfshost.com/wp-content/uploads/vector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69" y="1270069"/>
            <a:ext cx="1415768" cy="140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7549" y="1373849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rgbClr val="FF0000"/>
                </a:solidFill>
              </a:rPr>
              <a:t>do </a:t>
            </a:r>
            <a:r>
              <a:rPr lang="nl-BE" sz="2000" dirty="0" err="1" smtClean="0">
                <a:solidFill>
                  <a:srgbClr val="FF0000"/>
                </a:solidFill>
              </a:rPr>
              <a:t>not</a:t>
            </a:r>
            <a:r>
              <a:rPr lang="nl-BE" sz="2000" dirty="0" smtClean="0">
                <a:solidFill>
                  <a:srgbClr val="FF0000"/>
                </a:solidFill>
              </a:rPr>
              <a:t> </a:t>
            </a:r>
            <a:r>
              <a:rPr lang="nl-BE" sz="2000" dirty="0" err="1" smtClean="0">
                <a:solidFill>
                  <a:srgbClr val="FF0000"/>
                </a:solidFill>
              </a:rPr>
              <a:t>depend</a:t>
            </a:r>
            <a:r>
              <a:rPr lang="nl-BE" sz="2000" smtClean="0">
                <a:solidFill>
                  <a:srgbClr val="FF0000"/>
                </a:solidFill>
              </a:rPr>
              <a:t/>
            </a:r>
            <a:br>
              <a:rPr lang="nl-BE" sz="2000" smtClean="0">
                <a:solidFill>
                  <a:srgbClr val="FF0000"/>
                </a:solidFill>
              </a:rPr>
            </a:br>
            <a:r>
              <a:rPr lang="nl-BE" sz="2000" smtClean="0">
                <a:solidFill>
                  <a:srgbClr val="FF0000"/>
                </a:solidFill>
              </a:rPr>
              <a:t>on </a:t>
            </a:r>
            <a:r>
              <a:rPr lang="nl-BE" sz="2000" dirty="0" err="1" smtClean="0">
                <a:solidFill>
                  <a:srgbClr val="FF0000"/>
                </a:solidFill>
              </a:rPr>
              <a:t>each</a:t>
            </a:r>
            <a:r>
              <a:rPr lang="nl-BE" sz="2000" dirty="0" smtClean="0">
                <a:solidFill>
                  <a:srgbClr val="FF0000"/>
                </a:solidFill>
              </a:rPr>
              <a:t> </a:t>
            </a:r>
            <a:r>
              <a:rPr lang="nl-BE" sz="2000" dirty="0" err="1" smtClean="0">
                <a:solidFill>
                  <a:srgbClr val="FF0000"/>
                </a:solidFill>
              </a:rPr>
              <a:t>other</a:t>
            </a:r>
            <a:endParaRPr lang="nl-BE" sz="2000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www.redrivercrossfit.com/wp-content/uploads/2012/05/1-300x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31" y="1865079"/>
            <a:ext cx="1015352" cy="8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Line 4"/>
          <p:cNvSpPr>
            <a:spLocks noChangeShapeType="1"/>
          </p:cNvSpPr>
          <p:nvPr/>
        </p:nvSpPr>
        <p:spPr bwMode="auto">
          <a:xfrm flipV="1">
            <a:off x="2185717" y="4846903"/>
            <a:ext cx="6350" cy="949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V="1">
            <a:off x="2109517" y="5643977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903142" y="5516977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890442" y="4945477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157142" y="5072477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46305" y="5624927"/>
            <a:ext cx="422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Age</a:t>
            </a:r>
            <a:endParaRPr lang="en-GB" altLang="nl-BE" sz="1200" baseline="-25000" dirty="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3132661" y="5305600"/>
            <a:ext cx="731" cy="3403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3357436" y="5593177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174873" y="5639214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45</a:t>
            </a:r>
            <a:endParaRPr lang="en-US" altLang="nl-BE" sz="1400" baseline="-25000" dirty="0"/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3135771" y="5593180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953208" y="5639217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40</a:t>
            </a:r>
            <a:endParaRPr lang="en-US" altLang="nl-BE" sz="1400" baseline="-25000" dirty="0"/>
          </a:p>
        </p:txBody>
      </p:sp>
      <p:sp>
        <p:nvSpPr>
          <p:cNvPr id="35" name="Line 4"/>
          <p:cNvSpPr>
            <a:spLocks noChangeShapeType="1"/>
          </p:cNvSpPr>
          <p:nvPr/>
        </p:nvSpPr>
        <p:spPr bwMode="auto">
          <a:xfrm flipV="1">
            <a:off x="5006427" y="4842140"/>
            <a:ext cx="6350" cy="9494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4930227" y="5639214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723852" y="551221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711152" y="494071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977852" y="5067714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167015" y="5620164"/>
            <a:ext cx="4222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1200" dirty="0" smtClean="0"/>
              <a:t>Age</a:t>
            </a:r>
            <a:endParaRPr lang="en-GB" altLang="nl-BE" sz="1200" baseline="-25000" dirty="0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6614572" y="5588414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432009" y="5634451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60</a:t>
            </a:r>
            <a:endParaRPr lang="en-US" altLang="nl-BE" sz="1400" baseline="-25000" dirty="0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5700162" y="5588417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5517599" y="5634454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30</a:t>
            </a:r>
            <a:endParaRPr lang="en-US" altLang="nl-BE" sz="1400" baseline="-25000" dirty="0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V="1">
            <a:off x="3354334" y="5305599"/>
            <a:ext cx="722" cy="3403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 flipV="1">
            <a:off x="3125736" y="5305601"/>
            <a:ext cx="221246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V="1">
            <a:off x="5716843" y="5077236"/>
            <a:ext cx="156576" cy="5572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Line 10"/>
          <p:cNvSpPr>
            <a:spLocks noChangeShapeType="1"/>
          </p:cNvSpPr>
          <p:nvPr/>
        </p:nvSpPr>
        <p:spPr bwMode="auto">
          <a:xfrm flipH="1" flipV="1">
            <a:off x="6410477" y="5075267"/>
            <a:ext cx="204107" cy="566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 flipV="1">
            <a:off x="5866078" y="5074443"/>
            <a:ext cx="321449" cy="82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1" name="Oval 12"/>
          <p:cNvSpPr>
            <a:spLocks noChangeArrowheads="1"/>
          </p:cNvSpPr>
          <p:nvPr/>
        </p:nvSpPr>
        <p:spPr bwMode="auto">
          <a:xfrm>
            <a:off x="4278018" y="5040293"/>
            <a:ext cx="79375" cy="793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BE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>
            <a:off x="4314964" y="5587981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4132401" y="5634018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85</a:t>
            </a:r>
            <a:endParaRPr lang="en-US" altLang="nl-BE" sz="1400" baseline="-25000" dirty="0"/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189949" y="5289669"/>
            <a:ext cx="79375" cy="79375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nl-BE"/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>
            <a:off x="6226895" y="5587975"/>
            <a:ext cx="0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6051261" y="5634012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BE" altLang="nl-BE" sz="1400" dirty="0" smtClean="0">
                <a:sym typeface="Symbol" panose="05050102010706020507" pitchFamily="18" charset="2"/>
              </a:rPr>
              <a:t>45</a:t>
            </a:r>
            <a:endParaRPr lang="en-US" altLang="nl-BE" sz="1400" baseline="-25000" dirty="0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6187527" y="5031721"/>
            <a:ext cx="79375" cy="793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 flipV="1">
            <a:off x="6282170" y="5074443"/>
            <a:ext cx="1364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Box 58"/>
          <p:cNvSpPr txBox="1"/>
          <p:nvPr/>
        </p:nvSpPr>
        <p:spPr>
          <a:xfrm>
            <a:off x="3517176" y="5955492"/>
            <a:ext cx="2341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information </a:t>
            </a:r>
            <a:r>
              <a:rPr lang="nl-BE" sz="2400" b="1" dirty="0" err="1" smtClean="0">
                <a:solidFill>
                  <a:schemeClr val="tx2"/>
                </a:solidFill>
              </a:rPr>
              <a:t>loss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16200000">
            <a:off x="188389" y="3877110"/>
            <a:ext cx="11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examples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112382" y="4879492"/>
            <a:ext cx="259600" cy="6327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35550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36112" y="219924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3416" y="1350024"/>
            <a:ext cx="247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343" y="3476682"/>
            <a:ext cx="2905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</a:t>
            </a:r>
            <a:r>
              <a:rPr lang="nl-BE" sz="2400" dirty="0" err="1" smtClean="0">
                <a:solidFill>
                  <a:schemeClr val="tx2"/>
                </a:solidFill>
              </a:rPr>
              <a:t>intersection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343" y="4834162"/>
            <a:ext cx="207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</a:t>
            </a:r>
            <a:r>
              <a:rPr lang="nl-BE" sz="2400" dirty="0" err="1" smtClean="0">
                <a:solidFill>
                  <a:schemeClr val="tx2"/>
                </a:solidFill>
              </a:rPr>
              <a:t>union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14343" y="3954883"/>
                <a:ext cx="8470909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43" y="3954883"/>
                <a:ext cx="8470909" cy="5861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05783" y="5310247"/>
                <a:ext cx="8470909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BE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nl-BE" sz="1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nl-BE" sz="16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nl-BE" sz="16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nl-BE" sz="16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  <m:sup>
                                              <m:r>
                                                <a:rPr lang="nl-BE" sz="1600" b="0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l-BE" sz="16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16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3" y="5310247"/>
                <a:ext cx="8470909" cy="5861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83092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436112" y="2576333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tx2"/>
                </a:solidFill>
              </a:rPr>
              <a:t>basic operations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8895" y="3835382"/>
            <a:ext cx="293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standard complement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3416" y="1350024"/>
            <a:ext cx="2478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98994" y="4571102"/>
                <a:ext cx="644702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nl-BE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sz="20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nl-BE" sz="20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r>
                                            <a:rPr lang="nl-BE" sz="2000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994" y="4571102"/>
                <a:ext cx="6447021" cy="5529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02612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626553" y="1566722"/>
            <a:ext cx="411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twofold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possibility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distribution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94209" y="2559960"/>
                <a:ext cx="116294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09" y="2559960"/>
                <a:ext cx="1162947" cy="4397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3670" y="5061181"/>
                <a:ext cx="7589322" cy="404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possibility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preferred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(hard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constraint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70" y="5061181"/>
                <a:ext cx="7589322" cy="404598"/>
              </a:xfrm>
              <a:prstGeom prst="rect">
                <a:avLst/>
              </a:prstGeom>
              <a:blipFill rotWithShape="0">
                <a:blip r:embed="rId3"/>
                <a:stretch>
                  <a:fillRect t="-5970" b="-253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105108" y="3537712"/>
            <a:ext cx="115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such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that</a:t>
            </a:r>
            <a:endParaRPr lang="nl-BE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67798" y="4002653"/>
                <a:ext cx="3971023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</m:oMath>
                  </m:oMathPara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798" y="4002653"/>
                <a:ext cx="3971023" cy="4397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3670" y="5465779"/>
                <a:ext cx="7673960" cy="408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: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possibility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satisfactory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(soft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constraint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70" y="5465779"/>
                <a:ext cx="7673960" cy="408382"/>
              </a:xfrm>
              <a:prstGeom prst="rect">
                <a:avLst/>
              </a:prstGeom>
              <a:blipFill rotWithShape="0">
                <a:blip r:embed="rId5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4152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Computing </a:t>
            </a:r>
            <a:r>
              <a:rPr lang="nl-BE" sz="1400" dirty="0" err="1" smtClean="0"/>
              <a:t>with</a:t>
            </a:r>
            <a:r>
              <a:rPr lang="nl-BE" sz="1400" dirty="0" smtClean="0"/>
              <a:t> </a:t>
            </a:r>
            <a:r>
              <a:rPr lang="nl-BE" sz="1400" dirty="0" err="1" smtClean="0"/>
              <a:t>words</a:t>
            </a:r>
            <a:endParaRPr lang="nl-BE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868770" y="2294404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generalized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constraints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2209" y="3102612"/>
                <a:ext cx="43897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err="1" smtClean="0">
                    <a:solidFill>
                      <a:schemeClr val="tx2"/>
                    </a:solidFill>
                  </a:rPr>
                  <a:t>what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is the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value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of a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variable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?</a:t>
                </a:r>
                <a:endParaRPr lang="nl-BE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09" y="3102612"/>
                <a:ext cx="438979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222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" descr="http://iranian.com/main/files/singlepage_images/lot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89" y="1459464"/>
            <a:ext cx="1685320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24960" y="5451703"/>
                <a:ext cx="1192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𝑖𝑠𝑟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60" y="5451703"/>
                <a:ext cx="119218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207" y="3634500"/>
                <a:ext cx="82872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>
                    <a:solidFill>
                      <a:schemeClr val="tx2"/>
                    </a:solidFill>
                  </a:rPr>
                  <a:t>the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answer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is a </a:t>
                </a:r>
                <a:r>
                  <a:rPr lang="nl-BE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generalized</a:t>
                </a:r>
                <a:r>
                  <a:rPr lang="nl-BE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constraint</a:t>
                </a:r>
                <a:r>
                  <a:rPr lang="nl-BE" sz="2400" dirty="0">
                    <a:solidFill>
                      <a:schemeClr val="tx2"/>
                    </a:solidFill>
                  </a:rPr>
                  <a:t>  (</a:t>
                </a:r>
                <a:r>
                  <a:rPr lang="nl-BE" sz="2400" dirty="0" err="1">
                    <a:solidFill>
                      <a:schemeClr val="tx2"/>
                    </a:solidFill>
                  </a:rPr>
                  <a:t>restriction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) on the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values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br>
                  <a:rPr lang="nl-BE" sz="2400" dirty="0" smtClean="0">
                    <a:solidFill>
                      <a:schemeClr val="tx2"/>
                    </a:solidFill>
                  </a:rPr>
                </a:br>
                <a:r>
                  <a:rPr lang="nl-BE" sz="2400" dirty="0" smtClean="0">
                    <a:solidFill>
                      <a:schemeClr val="tx2"/>
                    </a:solidFill>
                  </a:rPr>
                  <a:t>which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is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allowed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to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take</a:t>
                </a:r>
                <a:endParaRPr lang="nl-BE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07" y="3634500"/>
                <a:ext cx="828720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177" t="-5839" b="-1532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03189" y="4807383"/>
            <a:ext cx="523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protoforms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for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generalized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constraints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62413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Computing </a:t>
            </a:r>
            <a:r>
              <a:rPr lang="nl-BE" sz="1400" dirty="0" err="1" smtClean="0"/>
              <a:t>with</a:t>
            </a:r>
            <a:r>
              <a:rPr lang="nl-BE" sz="1400" dirty="0" smtClean="0"/>
              <a:t> </a:t>
            </a:r>
            <a:r>
              <a:rPr lang="nl-BE" sz="1400" dirty="0" err="1" smtClean="0"/>
              <a:t>words</a:t>
            </a:r>
            <a:endParaRPr lang="nl-BE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083615" y="1362012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generalized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constraints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534786" y="2805609"/>
                <a:ext cx="645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respresents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possibility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distribution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786" y="2805609"/>
                <a:ext cx="6459683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2014" y="2239230"/>
                <a:ext cx="51662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 :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possibilistic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restriction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r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=blank)</a:t>
                </a:r>
                <a:endParaRPr lang="nl-BE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2239230"/>
                <a:ext cx="5166222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179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2643" y="3130047"/>
                <a:ext cx="18587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2643" y="3130047"/>
                <a:ext cx="1858714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82682" y="4671563"/>
                <a:ext cx="645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probability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distribution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82" y="4671563"/>
                <a:ext cx="6459683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2014" y="4197760"/>
                <a:ext cx="4914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𝑖𝑠𝑝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 :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probabilistic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restriction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r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=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p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4197760"/>
                <a:ext cx="4914807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8" t="-10667" r="-867" b="-30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14882" y="5022204"/>
                <a:ext cx="39247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𝑑𝑢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82" y="5022204"/>
                <a:ext cx="3924729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82681" y="5317942"/>
                <a:ext cx="6459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000" b="0" dirty="0" smtClean="0">
                    <a:solidFill>
                      <a:schemeClr val="tx2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probability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density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function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81" y="5317942"/>
                <a:ext cx="6459683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039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2014" y="3482832"/>
                <a:ext cx="32759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err="1" smtClean="0">
                    <a:ea typeface="Cambria Math" panose="02040503050406030204" pitchFamily="18" charset="0"/>
                  </a:rPr>
                  <a:t>Example</a:t>
                </a:r>
                <a:r>
                  <a:rPr lang="nl-BE" sz="2000" b="0" dirty="0" smtClean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𝑃𝑟𝑖𝑐𝑒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𝑒𝑥𝑝𝑒𝑛𝑠𝑖𝑣𝑒</m:t>
                    </m:r>
                  </m:oMath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3482832"/>
                <a:ext cx="3275961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859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2013" y="5699430"/>
                <a:ext cx="66191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smtClean="0">
                    <a:ea typeface="Cambria Math" panose="020405030504060302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𝑆𝑐𝑜𝑟𝑒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𝑖𝑠𝑝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000" b="0" dirty="0" smtClean="0">
                    <a:ea typeface="Cambria Math" panose="02040503050406030204" pitchFamily="18" charset="0"/>
                  </a:rPr>
                  <a:t> ; </a:t>
                </a:r>
                <a:br>
                  <a:rPr lang="nl-BE" sz="2000" b="0" dirty="0" smtClean="0">
                    <a:ea typeface="Cambria Math" panose="02040503050406030204" pitchFamily="18" charset="0"/>
                  </a:rPr>
                </a:br>
                <a:r>
                  <a:rPr lang="nl-BE" sz="2000" b="0" dirty="0" smtClean="0">
                    <a:ea typeface="Cambria Math" panose="02040503050406030204" pitchFamily="18" charset="0"/>
                  </a:rPr>
                  <a:t>                 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a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normal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distribution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with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mean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value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and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:r>
                  <a:rPr lang="nl-BE" b="0" dirty="0" err="1" smtClean="0">
                    <a:ea typeface="Cambria Math" panose="02040503050406030204" pitchFamily="18" charset="0"/>
                  </a:rPr>
                  <a:t>variance</a:t>
                </a:r>
                <a:r>
                  <a:rPr lang="nl-BE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3" y="5699430"/>
                <a:ext cx="6619184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921" t="-5172" b="-1206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Obraz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08459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smtClean="0"/>
              <a:t>Computing </a:t>
            </a:r>
            <a:r>
              <a:rPr lang="nl-BE" sz="1400" dirty="0" err="1" smtClean="0"/>
              <a:t>with</a:t>
            </a:r>
            <a:r>
              <a:rPr lang="nl-BE" sz="1400" dirty="0" smtClean="0"/>
              <a:t> </a:t>
            </a:r>
            <a:r>
              <a:rPr lang="nl-BE" sz="1400" dirty="0" err="1" smtClean="0"/>
              <a:t>words</a:t>
            </a:r>
            <a:endParaRPr lang="nl-BE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3083615" y="1544894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chemeClr val="tx2"/>
                </a:solidFill>
              </a:rPr>
              <a:t>generalized</a:t>
            </a:r>
            <a:r>
              <a:rPr lang="nl-BE" sz="2400" b="1" dirty="0" smtClean="0">
                <a:solidFill>
                  <a:schemeClr val="tx2"/>
                </a:solidFill>
              </a:rPr>
              <a:t> </a:t>
            </a:r>
            <a:r>
              <a:rPr lang="nl-BE" sz="2400" b="1" dirty="0" err="1" smtClean="0">
                <a:solidFill>
                  <a:schemeClr val="tx2"/>
                </a:solidFill>
              </a:rPr>
              <a:t>constraints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449978" y="3073868"/>
                <a:ext cx="7589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fuzzy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set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with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membership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grades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interpreted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as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degrees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truth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78" y="3073868"/>
                <a:ext cx="7589520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7576" r="-32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2014" y="2613128"/>
                <a:ext cx="42522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𝑖𝑠𝑣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 :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veristic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restriction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r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=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v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2613128"/>
                <a:ext cx="4252253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87" t="-10667" r="-1003" b="-30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9978" y="4772508"/>
                <a:ext cx="7589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BE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is a crisp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78" y="4772508"/>
                <a:ext cx="7589520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2014" y="4377083"/>
                <a:ext cx="4344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𝑖𝑠𝑒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l-BE" sz="2400" dirty="0" smtClean="0">
                    <a:solidFill>
                      <a:schemeClr val="tx2"/>
                    </a:solidFill>
                  </a:rPr>
                  <a:t> :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equality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400" dirty="0" err="1" smtClean="0">
                    <a:solidFill>
                      <a:schemeClr val="tx2"/>
                    </a:solidFill>
                  </a:rPr>
                  <a:t>restriction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 (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r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=</a:t>
                </a:r>
                <a:r>
                  <a:rPr lang="nl-BE" sz="2400" i="1" dirty="0" smtClean="0">
                    <a:solidFill>
                      <a:schemeClr val="tx2"/>
                    </a:solidFill>
                  </a:rPr>
                  <a:t>e</a:t>
                </a:r>
                <a:r>
                  <a:rPr lang="nl-BE" sz="2400" dirty="0" smtClean="0">
                    <a:solidFill>
                      <a:schemeClr val="tx2"/>
                    </a:solidFill>
                  </a:rPr>
                  <a:t>)</a:t>
                </a:r>
                <a:endParaRPr lang="nl-BE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4377083"/>
                <a:ext cx="434426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81" t="-10526" r="-1122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62014" y="3587334"/>
                <a:ext cx="78437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smtClean="0">
                    <a:ea typeface="Cambria Math" panose="020405030504060302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𝐿𝑎𝑛𝑔𝑢𝑎𝑔𝑒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𝑖𝑠𝑣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𝐸𝑛𝑔𝑙𝑖𝑠h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𝐹𝑟𝑒𝑛𝑐h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,0.8</m:t>
                            </m:r>
                          </m:e>
                        </m:d>
                        <m:r>
                          <a:rPr 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𝐺𝑒𝑟𝑚𝑎𝑛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,0.6</m:t>
                            </m:r>
                          </m:e>
                        </m:d>
                      </m:e>
                    </m:d>
                  </m:oMath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3587334"/>
                <a:ext cx="784375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777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2014" y="5234380"/>
                <a:ext cx="3581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b="0" dirty="0" smtClean="0">
                    <a:ea typeface="Cambria Math" panose="02040503050406030204" pitchFamily="18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𝐹𝑖𝑟𝑠𝑡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𝑁𝑎𝑚𝑒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𝑖𝑠𝑒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′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𝐺𝑢𝑦</m:t>
                    </m:r>
                    <m:r>
                      <a:rPr 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14" y="5234380"/>
                <a:ext cx="3581558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701" t="-9231" r="-170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87811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3-2d87064cddbd5d5eb6f24d40d6b8b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9" y="2726122"/>
            <a:ext cx="3941689" cy="33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233" y="1463040"/>
            <a:ext cx="7590817" cy="102773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err="1" smtClean="0"/>
              <a:t>Questions</a:t>
            </a:r>
            <a:r>
              <a:rPr lang="nl-BE" sz="4000" b="1" dirty="0" smtClean="0"/>
              <a:t>?</a:t>
            </a:r>
            <a:endParaRPr lang="nl-BE" sz="2800" b="1" dirty="0" smtClean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606545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Orthogonality</a:t>
            </a:r>
            <a:r>
              <a:rPr lang="nl-BE" sz="1400" dirty="0">
                <a:solidFill>
                  <a:prstClr val="black"/>
                </a:solidFill>
              </a:rPr>
              <a:t> of </a:t>
            </a:r>
            <a:r>
              <a:rPr lang="nl-BE" sz="1400" dirty="0" err="1">
                <a:solidFill>
                  <a:prstClr val="black"/>
                </a:solidFill>
              </a:rPr>
              <a:t>imprecision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</a:p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and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r>
              <a:rPr lang="nl-BE" sz="1400" dirty="0" err="1">
                <a:solidFill>
                  <a:prstClr val="black"/>
                </a:solidFill>
              </a:rPr>
              <a:t>uncertainty</a:t>
            </a:r>
            <a:endParaRPr lang="nl-BE" sz="1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81093" y="3559830"/>
                <a:ext cx="4472699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</m:acc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|∀</m:t>
                          </m:r>
                          <m:acc>
                            <m:accPr>
                              <m:chr m:val="̃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p>
                            </m:e>
                          </m:acc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sz="20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93" y="3559830"/>
                <a:ext cx="4472699" cy="5529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2598460" y="1252658"/>
            <a:ext cx="233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level-2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2189" y="2043079"/>
            <a:ext cx="5947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chemeClr val="tx2"/>
                </a:solidFill>
              </a:rPr>
              <a:t>a </a:t>
            </a:r>
            <a:r>
              <a:rPr lang="nl-BE" sz="2400" dirty="0" err="1" smtClean="0">
                <a:solidFill>
                  <a:schemeClr val="tx2"/>
                </a:solidFill>
              </a:rPr>
              <a:t>fuzzy</a:t>
            </a:r>
            <a:r>
              <a:rPr lang="nl-BE" sz="2400" dirty="0" smtClean="0">
                <a:solidFill>
                  <a:schemeClr val="tx2"/>
                </a:solidFill>
              </a:rPr>
              <a:t> set </a:t>
            </a:r>
            <a:r>
              <a:rPr lang="nl-BE" sz="2400" dirty="0" err="1" smtClean="0">
                <a:solidFill>
                  <a:schemeClr val="tx2"/>
                </a:solidFill>
              </a:rPr>
              <a:t>which</a:t>
            </a:r>
            <a:r>
              <a:rPr lang="nl-BE" sz="2400" dirty="0" smtClean="0">
                <a:solidFill>
                  <a:schemeClr val="tx2"/>
                </a:solidFill>
              </a:rPr>
              <a:t> is </a:t>
            </a:r>
            <a:r>
              <a:rPr lang="nl-BE" sz="2400" dirty="0" err="1" smtClean="0">
                <a:solidFill>
                  <a:schemeClr val="tx2"/>
                </a:solidFill>
              </a:rPr>
              <a:t>defined</a:t>
            </a:r>
            <a:r>
              <a:rPr lang="nl-BE" sz="2400" dirty="0" smtClean="0">
                <a:solidFill>
                  <a:schemeClr val="tx2"/>
                </a:solidFill>
              </a:rPr>
              <a:t> over a </a:t>
            </a:r>
            <a:r>
              <a:rPr lang="nl-BE" sz="2400" dirty="0" err="1" smtClean="0">
                <a:solidFill>
                  <a:schemeClr val="tx2"/>
                </a:solidFill>
              </a:rPr>
              <a:t>universe</a:t>
            </a:r>
            <a:r>
              <a:rPr lang="nl-BE" sz="2400" dirty="0" smtClean="0">
                <a:solidFill>
                  <a:schemeClr val="tx2"/>
                </a:solidFill>
              </a:rPr>
              <a:t> of </a:t>
            </a:r>
            <a:br>
              <a:rPr lang="nl-BE" sz="2400" dirty="0" smtClean="0">
                <a:solidFill>
                  <a:schemeClr val="tx2"/>
                </a:solidFill>
              </a:rPr>
            </a:br>
            <a:r>
              <a:rPr lang="nl-BE" sz="2400" dirty="0" err="1" smtClean="0">
                <a:solidFill>
                  <a:schemeClr val="tx2"/>
                </a:solidFill>
              </a:rPr>
              <a:t>fuzzy</a:t>
            </a:r>
            <a:r>
              <a:rPr lang="nl-BE" sz="2400" dirty="0" smtClean="0">
                <a:solidFill>
                  <a:schemeClr val="tx2"/>
                </a:solidFill>
              </a:rPr>
              <a:t> sets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92283" y="4139750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</a:rPr>
              <a:t>where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692283" y="4576738"/>
                <a:ext cx="4145943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acc>
                                    <m:accPr>
                                      <m:chr m:val="̃"/>
                                      <m:ctrlP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sub>
                              </m:sSub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83" y="4576738"/>
                <a:ext cx="4145943" cy="439736"/>
              </a:xfrm>
              <a:prstGeom prst="rect">
                <a:avLst/>
              </a:prstGeom>
              <a:blipFill rotWithShape="0">
                <a:blip r:embed="rId3"/>
                <a:stretch>
                  <a:fillRect t="-2778" b="-97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681093" y="5558088"/>
                <a:ext cx="4532587" cy="565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p>
                              </m:sSup>
                            </m:e>
                          </m:acc>
                        </m:e>
                      </m:acc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acc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̃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</m:acc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level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fuzzy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over</m:t>
                          </m:r>
                          <m:r>
                            <m:rPr>
                              <m:nor/>
                            </m:rPr>
                            <a:rPr lang="nl-BE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093" y="5558088"/>
                <a:ext cx="4532587" cy="5656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" descr="http://iranian.com/main/files/singlepage_images/lotf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89" y="1281071"/>
            <a:ext cx="1685320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1109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Orthogonality</a:t>
            </a:r>
            <a:r>
              <a:rPr lang="nl-BE" sz="1400" dirty="0">
                <a:solidFill>
                  <a:prstClr val="black"/>
                </a:solidFill>
              </a:rPr>
              <a:t> of </a:t>
            </a:r>
            <a:r>
              <a:rPr lang="nl-BE" sz="1400" dirty="0" err="1">
                <a:solidFill>
                  <a:prstClr val="black"/>
                </a:solidFill>
              </a:rPr>
              <a:t>imprecision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</a:p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and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r>
              <a:rPr lang="nl-BE" sz="1400" dirty="0" err="1">
                <a:solidFill>
                  <a:prstClr val="black"/>
                </a:solidFill>
              </a:rPr>
              <a:t>uncertainty</a:t>
            </a:r>
            <a:endParaRPr lang="nl-BE" sz="1400" dirty="0">
              <a:solidFill>
                <a:prstClr val="black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17447" y="1356175"/>
            <a:ext cx="233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level-2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4039" y="2147711"/>
            <a:ext cx="1240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example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80425" y="2872481"/>
            <a:ext cx="74757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source 1: </a:t>
            </a:r>
            <a:r>
              <a:rPr lang="en-GB" altLang="nl-BE" sz="1600" dirty="0">
                <a:solidFill>
                  <a:schemeClr val="tx2"/>
                </a:solidFill>
                <a:latin typeface="Arial" panose="020B0604020202020204" pitchFamily="34" charset="0"/>
              </a:rPr>
              <a:t>the </a:t>
            </a: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suspect was 85 </a:t>
            </a:r>
            <a:r>
              <a:rPr lang="en-GB" altLang="nl-BE" sz="1600" dirty="0">
                <a:solidFill>
                  <a:schemeClr val="tx2"/>
                </a:solidFill>
                <a:latin typeface="Arial" panose="020B0604020202020204" pitchFamily="34" charset="0"/>
              </a:rPr>
              <a:t>years old</a:t>
            </a:r>
            <a:br>
              <a:rPr lang="en-GB" altLang="nl-BE" sz="16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source 2: the suspect was between 40 and 45 (less trusted)</a:t>
            </a:r>
          </a:p>
          <a:p>
            <a:pPr>
              <a:buFontTx/>
              <a:buNone/>
            </a:pPr>
            <a:endParaRPr lang="en-GB" altLang="nl-B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nl-BE" sz="1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nl-BE" sz="1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nl-BE" sz="1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nl-BE" sz="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en-GB" altLang="nl-BE" sz="16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source 1: the suspect </a:t>
            </a:r>
            <a:r>
              <a:rPr lang="en-GB" altLang="nl-BE" sz="1600" dirty="0">
                <a:solidFill>
                  <a:schemeClr val="tx2"/>
                </a:solidFill>
                <a:latin typeface="Arial" panose="020B0604020202020204" pitchFamily="34" charset="0"/>
              </a:rPr>
              <a:t>was </a:t>
            </a: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middle-aged</a:t>
            </a:r>
          </a:p>
          <a:p>
            <a:pPr>
              <a:buFontTx/>
              <a:buNone/>
            </a:pP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source 2: the suspect was 45 </a:t>
            </a:r>
            <a:r>
              <a:rPr lang="en-GB" altLang="nl-BE" sz="1600" dirty="0">
                <a:solidFill>
                  <a:schemeClr val="tx2"/>
                </a:solidFill>
                <a:latin typeface="Arial" panose="020B0604020202020204" pitchFamily="34" charset="0"/>
              </a:rPr>
              <a:t>years </a:t>
            </a:r>
            <a:r>
              <a:rPr lang="en-GB" altLang="nl-BE" sz="1600" dirty="0" smtClean="0">
                <a:solidFill>
                  <a:schemeClr val="tx2"/>
                </a:solidFill>
                <a:latin typeface="Arial" panose="020B0604020202020204" pitchFamily="34" charset="0"/>
              </a:rPr>
              <a:t>old (less trusted)</a:t>
            </a:r>
            <a:r>
              <a:rPr lang="en-GB" altLang="nl-BE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en-GB" altLang="nl-BE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896018" y="3506754"/>
                <a:ext cx="3961982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85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𝑏𝑒𝑡𝑤𝑒𝑒𝑛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40 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45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018" y="3506754"/>
                <a:ext cx="3961982" cy="4049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603036" y="3907922"/>
                <a:ext cx="6547946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𝑏𝑒𝑡𝑤𝑒𝑒𝑛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40 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45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40,1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41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036" y="3907922"/>
                <a:ext cx="6547946" cy="374270"/>
              </a:xfrm>
              <a:prstGeom prst="rect">
                <a:avLst/>
              </a:prstGeom>
              <a:blipFill rotWithShape="0">
                <a:blip r:embed="rId3"/>
                <a:stretch>
                  <a:fillRect t="-4918" b="-163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095303" y="5317633"/>
                <a:ext cx="3563411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𝑚𝑖𝑑𝑑𝑙𝑒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𝑎𝑔𝑒𝑑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45,1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,0.5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303" y="5317633"/>
                <a:ext cx="3563411" cy="411651"/>
              </a:xfrm>
              <a:prstGeom prst="rect">
                <a:avLst/>
              </a:prstGeom>
              <a:blipFill rotWithShape="0"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4193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Orthogonality</a:t>
            </a:r>
            <a:r>
              <a:rPr lang="nl-BE" sz="1400" dirty="0">
                <a:solidFill>
                  <a:prstClr val="black"/>
                </a:solidFill>
              </a:rPr>
              <a:t> of </a:t>
            </a:r>
            <a:r>
              <a:rPr lang="nl-BE" sz="1400" dirty="0" err="1">
                <a:solidFill>
                  <a:prstClr val="black"/>
                </a:solidFill>
              </a:rPr>
              <a:t>imprecision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</a:p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and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r>
              <a:rPr lang="nl-BE" sz="1400" dirty="0" err="1">
                <a:solidFill>
                  <a:prstClr val="black"/>
                </a:solidFill>
              </a:rPr>
              <a:t>uncertainty</a:t>
            </a:r>
            <a:endParaRPr lang="nl-BE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17447" y="1356175"/>
            <a:ext cx="233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level-2 </a:t>
            </a:r>
            <a:r>
              <a:rPr lang="nl-BE" sz="2400" b="1" dirty="0" err="1" smtClean="0">
                <a:solidFill>
                  <a:schemeClr val="tx2"/>
                </a:solidFill>
              </a:rPr>
              <a:t>fuzzy</a:t>
            </a:r>
            <a:r>
              <a:rPr lang="nl-BE" sz="2400" b="1" dirty="0" smtClean="0">
                <a:solidFill>
                  <a:schemeClr val="tx2"/>
                </a:solidFill>
              </a:rPr>
              <a:t> sets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62663" y="2024943"/>
            <a:ext cx="395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basic </a:t>
            </a:r>
            <a:r>
              <a:rPr lang="nl-BE" sz="2400" dirty="0" err="1" smtClean="0">
                <a:solidFill>
                  <a:schemeClr val="tx2"/>
                </a:solidFill>
              </a:rPr>
              <a:t>concepts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and</a:t>
            </a:r>
            <a:r>
              <a:rPr lang="nl-BE" sz="2400" dirty="0" smtClean="0">
                <a:solidFill>
                  <a:schemeClr val="tx2"/>
                </a:solidFill>
              </a:rPr>
              <a:t> operations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50591" y="2492026"/>
            <a:ext cx="5975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both</a:t>
            </a:r>
            <a:r>
              <a:rPr lang="nl-BE" sz="2000" dirty="0" smtClean="0">
                <a:solidFill>
                  <a:schemeClr val="tx2"/>
                </a:solidFill>
              </a:rPr>
              <a:t> level-2 </a:t>
            </a:r>
            <a:r>
              <a:rPr lang="nl-BE" sz="2000" dirty="0" err="1" smtClean="0">
                <a:solidFill>
                  <a:schemeClr val="tx2"/>
                </a:solidFill>
              </a:rPr>
              <a:t>fuzzy</a:t>
            </a:r>
            <a:r>
              <a:rPr lang="nl-BE" sz="2000" dirty="0" smtClean="0">
                <a:solidFill>
                  <a:schemeClr val="tx2"/>
                </a:solidFill>
              </a:rPr>
              <a:t> sets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their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elements</a:t>
            </a:r>
            <a:r>
              <a:rPr lang="nl-BE" sz="2000" dirty="0" smtClean="0">
                <a:solidFill>
                  <a:schemeClr val="tx2"/>
                </a:solidFill>
              </a:rPr>
              <a:t> are </a:t>
            </a:r>
            <a:r>
              <a:rPr lang="nl-BE" sz="2000" dirty="0" err="1" smtClean="0">
                <a:solidFill>
                  <a:schemeClr val="tx2"/>
                </a:solidFill>
              </a:rPr>
              <a:t>fuzzy</a:t>
            </a:r>
            <a:r>
              <a:rPr lang="nl-BE" sz="2000" dirty="0" smtClean="0">
                <a:solidFill>
                  <a:schemeClr val="tx2"/>
                </a:solidFill>
              </a:rPr>
              <a:t> sets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8955" y="3888646"/>
            <a:ext cx="3025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generalized</a:t>
            </a:r>
            <a:r>
              <a:rPr lang="nl-BE" sz="2400" dirty="0" smtClean="0">
                <a:solidFill>
                  <a:schemeClr val="tx2"/>
                </a:solidFill>
              </a:rPr>
              <a:t> operations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0591" y="2892136"/>
            <a:ext cx="665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(</a:t>
            </a:r>
            <a:r>
              <a:rPr lang="nl-BE" dirty="0" err="1" smtClean="0"/>
              <a:t>strict</a:t>
            </a:r>
            <a:r>
              <a:rPr lang="nl-BE" dirty="0" smtClean="0"/>
              <a:t>) </a:t>
            </a:r>
            <a:r>
              <a:rPr lang="nl-BE" dirty="0" smtClean="0">
                <a:sym typeface="Symbol" panose="05050102010706020507" pitchFamily="18" charset="2"/>
              </a:rPr>
              <a:t></a:t>
            </a:r>
            <a:r>
              <a:rPr lang="nl-BE" dirty="0" smtClean="0"/>
              <a:t>-cut, </a:t>
            </a:r>
            <a:r>
              <a:rPr lang="nl-BE" dirty="0" err="1" smtClean="0"/>
              <a:t>cardinality</a:t>
            </a:r>
            <a:r>
              <a:rPr lang="nl-BE" dirty="0" smtClean="0"/>
              <a:t>, complement, </a:t>
            </a:r>
            <a:r>
              <a:rPr lang="nl-BE" dirty="0" err="1" smtClean="0"/>
              <a:t>intersection</a:t>
            </a:r>
            <a:r>
              <a:rPr lang="nl-BE" dirty="0" smtClean="0"/>
              <a:t>, </a:t>
            </a:r>
            <a:r>
              <a:rPr lang="nl-BE" dirty="0" err="1" smtClean="0"/>
              <a:t>union</a:t>
            </a:r>
            <a:r>
              <a:rPr lang="nl-BE" dirty="0" smtClean="0"/>
              <a:t>, set </a:t>
            </a:r>
            <a:r>
              <a:rPr lang="nl-BE" dirty="0" err="1" smtClean="0"/>
              <a:t>difference</a:t>
            </a:r>
            <a:r>
              <a:rPr lang="nl-BE" dirty="0" smtClean="0"/>
              <a:t>, </a:t>
            </a:r>
            <a:r>
              <a:rPr lang="nl-BE" dirty="0" err="1" smtClean="0"/>
              <a:t>aggregators</a:t>
            </a:r>
            <a:r>
              <a:rPr lang="nl-BE" dirty="0" smtClean="0"/>
              <a:t>, </a:t>
            </a:r>
            <a:r>
              <a:rPr lang="nl-BE" dirty="0" err="1" smtClean="0"/>
              <a:t>inclusion</a:t>
            </a:r>
            <a:r>
              <a:rPr lang="nl-BE" dirty="0" smtClean="0"/>
              <a:t>, </a:t>
            </a:r>
            <a:r>
              <a:rPr lang="nl-BE" dirty="0" err="1" smtClean="0"/>
              <a:t>equality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1095882" y="4318177"/>
            <a:ext cx="6976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Zadeh’s</a:t>
            </a:r>
            <a:r>
              <a:rPr lang="nl-BE" sz="2000" dirty="0" smtClean="0">
                <a:solidFill>
                  <a:schemeClr val="tx2"/>
                </a:solidFill>
              </a:rPr>
              <a:t> extension </a:t>
            </a:r>
            <a:r>
              <a:rPr lang="nl-BE" sz="2000" dirty="0" err="1" smtClean="0">
                <a:solidFill>
                  <a:schemeClr val="tx2"/>
                </a:solidFill>
              </a:rPr>
              <a:t>principle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can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applied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two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consecutive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times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994" y="5227901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1154" y="5557754"/>
                <a:ext cx="1797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nl-BE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nl-BE">
                          <a:latin typeface="Cambria Math" panose="02040503050406030204" pitchFamily="18" charset="0"/>
                        </a:rPr>
                        <m:t>IN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54" y="5557754"/>
                <a:ext cx="1797287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9992" y="4921276"/>
                <a:ext cx="2190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sSub>
                        <m:sSub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92" y="4921276"/>
                <a:ext cx="21908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2489185" y="5290608"/>
            <a:ext cx="4327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239" y="5248842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21924" y="5587518"/>
                <a:ext cx="1797287" cy="377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nl-BE"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924" y="5587518"/>
                <a:ext cx="1797287" cy="377667"/>
              </a:xfrm>
              <a:prstGeom prst="rect">
                <a:avLst/>
              </a:prstGeom>
              <a:blipFill rotWithShape="0">
                <a:blip r:embed="rId4"/>
                <a:stretch>
                  <a:fillRect t="-3226" r="-3288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3931" y="5799495"/>
                <a:ext cx="769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31" y="5799495"/>
                <a:ext cx="7697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66811" y="5849861"/>
                <a:ext cx="27842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b="0" i="0" smtClean="0">
                        <a:latin typeface="Cambria Math" panose="02040503050406030204" pitchFamily="18" charset="0"/>
                      </a:rPr>
                      <m:t>around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2 +</m:t>
                    </m:r>
                  </m:oMath>
                </a14:m>
                <a:r>
                  <a:rPr lang="nl-BE" dirty="0" smtClean="0"/>
                  <a:t> more or </a:t>
                </a:r>
                <a:r>
                  <a:rPr lang="nl-BE" dirty="0" err="1" smtClean="0"/>
                  <a:t>less</a:t>
                </a:r>
                <a:r>
                  <a:rPr lang="nl-BE" dirty="0" smtClean="0"/>
                  <a:t> 4</a:t>
                </a:r>
                <a:endParaRPr lang="nl-BE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11" y="5849861"/>
                <a:ext cx="2784224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5375216" y="5287320"/>
            <a:ext cx="43273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07955" y="5245554"/>
            <a:ext cx="106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tx2"/>
                </a:solidFill>
                <a:sym typeface="Symbol" panose="05050102010706020507" pitchFamily="18" charset="2"/>
              </a:rPr>
              <a:t>example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07955" y="5584230"/>
                <a:ext cx="1797287" cy="424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acc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</m:acc>
                        </m:e>
                      </m:acc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</m:acc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nl-BE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55" y="5584230"/>
                <a:ext cx="1797287" cy="424090"/>
              </a:xfrm>
              <a:prstGeom prst="rect">
                <a:avLst/>
              </a:prstGeom>
              <a:blipFill rotWithShape="0">
                <a:blip r:embed="rId7"/>
                <a:stretch>
                  <a:fillRect t="-4286" r="-3254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82979" y="5849861"/>
                <a:ext cx="32610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BE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ossibly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b="0" i="0" smtClean="0">
                          <a:latin typeface="Cambria Math" panose="02040503050406030204" pitchFamily="18" charset="0"/>
                        </a:rPr>
                        <m:t>around</m:t>
                      </m: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 2,</m:t>
                      </m:r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less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possibly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 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+</m:t>
                    </m:r>
                  </m:oMath>
                </a14:m>
                <a:r>
                  <a:rPr lang="nl-BE" dirty="0" smtClean="0"/>
                  <a:t> more or </a:t>
                </a:r>
                <a:r>
                  <a:rPr lang="nl-BE" dirty="0" err="1" smtClean="0"/>
                  <a:t>less</a:t>
                </a:r>
                <a:r>
                  <a:rPr lang="nl-BE" dirty="0" smtClean="0"/>
                  <a:t> 4</a:t>
                </a:r>
                <a:endParaRPr lang="nl-BE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79" y="5849861"/>
                <a:ext cx="3261021" cy="646331"/>
              </a:xfrm>
              <a:prstGeom prst="rect">
                <a:avLst/>
              </a:prstGeom>
              <a:blipFill rotWithShape="0">
                <a:blip r:embed="rId8"/>
                <a:stretch>
                  <a:fillRect r="-748" b="-1415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43587" y="4932609"/>
                <a:ext cx="2475998" cy="3998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587" y="4932609"/>
                <a:ext cx="2475998" cy="399853"/>
              </a:xfrm>
              <a:prstGeom prst="rect">
                <a:avLst/>
              </a:prstGeom>
              <a:blipFill rotWithShape="0">
                <a:blip r:embed="rId9"/>
                <a:stretch>
                  <a:fillRect t="-3030" r="-2339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803670" y="4929321"/>
                <a:ext cx="2475998" cy="446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acc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×…×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acc>
                        </m:e>
                      </m:acc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̃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̃"/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p>
                              </m:sSup>
                            </m:e>
                          </m:acc>
                        </m:e>
                      </m:acc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670" y="4929321"/>
                <a:ext cx="2475998" cy="446276"/>
              </a:xfrm>
              <a:prstGeom prst="rect">
                <a:avLst/>
              </a:prstGeom>
              <a:blipFill rotWithShape="0">
                <a:blip r:embed="rId10"/>
                <a:stretch>
                  <a:fillRect t="-2740" r="-2364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Obraz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az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10524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Orthogonality</a:t>
            </a:r>
            <a:r>
              <a:rPr lang="nl-BE" sz="1400" dirty="0">
                <a:solidFill>
                  <a:prstClr val="black"/>
                </a:solidFill>
              </a:rPr>
              <a:t> of </a:t>
            </a:r>
            <a:r>
              <a:rPr lang="nl-BE" sz="1400" dirty="0" err="1">
                <a:solidFill>
                  <a:prstClr val="black"/>
                </a:solidFill>
              </a:rPr>
              <a:t>imprecision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</a:p>
          <a:p>
            <a:pPr marL="0" lvl="0" indent="0"/>
            <a:r>
              <a:rPr lang="nl-BE" sz="1400" dirty="0" err="1">
                <a:solidFill>
                  <a:prstClr val="black"/>
                </a:solidFill>
              </a:rPr>
              <a:t>and</a:t>
            </a:r>
            <a:r>
              <a:rPr lang="nl-BE" sz="1400" dirty="0">
                <a:solidFill>
                  <a:prstClr val="black"/>
                </a:solidFill>
              </a:rPr>
              <a:t> </a:t>
            </a:r>
            <a:r>
              <a:rPr lang="nl-BE" sz="1400" dirty="0" err="1">
                <a:solidFill>
                  <a:prstClr val="black"/>
                </a:solidFill>
              </a:rPr>
              <a:t>uncertainty</a:t>
            </a:r>
            <a:endParaRPr lang="nl-BE" sz="140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27211" y="1348336"/>
            <a:ext cx="1556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chemeClr val="tx2"/>
                </a:solidFill>
              </a:rPr>
              <a:t>Z-</a:t>
            </a:r>
            <a:r>
              <a:rPr lang="nl-BE" sz="2400" b="1" dirty="0" err="1" smtClean="0">
                <a:solidFill>
                  <a:schemeClr val="tx2"/>
                </a:solidFill>
              </a:rPr>
              <a:t>numbers</a:t>
            </a:r>
            <a:endParaRPr lang="nl-BE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7183" y="3392423"/>
                <a:ext cx="71868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fuzzy set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restriction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on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values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which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variable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can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take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3" y="3392423"/>
                <a:ext cx="7186839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848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2" descr="http://iranian.com/main/files/singlepage_images/lotf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89" y="1132891"/>
            <a:ext cx="1685320" cy="205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13388" y="2409806"/>
                <a:ext cx="13839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88" y="2409806"/>
                <a:ext cx="138390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7183" y="3749418"/>
                <a:ext cx="6777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fuzzy set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a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restriction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on the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degree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certainty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that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nl-B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nl-B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83" y="3749418"/>
                <a:ext cx="677711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99" t="-75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3954" y="4278012"/>
                <a:ext cx="506209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000" dirty="0" smtClean="0"/>
                  <a:t>: </a:t>
                </a:r>
                <a:r>
                  <a:rPr lang="nl-BE" sz="2000" dirty="0" err="1" smtClean="0"/>
                  <a:t>anticipated</a:t>
                </a:r>
                <a:r>
                  <a:rPr lang="nl-BE" sz="2000" dirty="0" smtClean="0"/>
                  <a:t> budget deficit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𝑎𝑝𝑝𝑟𝑜𝑥𝑖𝑚𝑎𝑡𝑒𝑙𝑦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𝑚𝑖𝑙𝑙𝑖𝑜𝑛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𝑒𝑢𝑟𝑜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𝑣𝑒𝑟𝑦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𝑠𝑢𝑟𝑒</m:t>
                          </m:r>
                        </m:e>
                      </m:d>
                    </m:oMath>
                  </m:oMathPara>
                </a14:m>
                <a:endParaRPr lang="nl-BE" sz="2000" dirty="0" smtClean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𝑖𝑔h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𝑛𝑜𝑡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𝑣𝑒𝑟𝑦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𝑙𝑖𝑘𝑒𝑙𝑦</m:t>
                        </m:r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954" y="4278012"/>
                <a:ext cx="5062091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3614" b="-54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71189" y="5388314"/>
                <a:ext cx="39476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000" dirty="0" smtClean="0"/>
                  <a:t>: </a:t>
                </a:r>
                <a:r>
                  <a:rPr lang="nl-BE" sz="2000" dirty="0" err="1" smtClean="0"/>
                  <a:t>travel</a:t>
                </a:r>
                <a:r>
                  <a:rPr lang="nl-BE" sz="2000" dirty="0" smtClean="0"/>
                  <a:t> time </a:t>
                </a:r>
                <a:r>
                  <a:rPr lang="nl-BE" sz="2000" dirty="0" err="1" smtClean="0"/>
                  <a:t>by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car</a:t>
                </a:r>
                <a:r>
                  <a:rPr lang="nl-BE" sz="2000" dirty="0" smtClean="0"/>
                  <a:t> </a:t>
                </a:r>
                <a:r>
                  <a:rPr lang="nl-BE" sz="2000" dirty="0" err="1" smtClean="0"/>
                  <a:t>to</a:t>
                </a:r>
                <a:r>
                  <a:rPr lang="nl-BE" sz="2000" dirty="0" smtClean="0"/>
                  <a:t> Warsaw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𝑎𝑝𝑝𝑟𝑜𝑥𝑖𝑚𝑎𝑡𝑒𝑙𝑦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h𝑜𝑢𝑟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𝑢𝑠𝑢𝑎𝑙𝑙𝑦</m:t>
                          </m:r>
                        </m:e>
                      </m:d>
                    </m:oMath>
                  </m:oMathPara>
                </a14:m>
                <a:endParaRPr lang="nl-BE" sz="2000" dirty="0" smtClean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𝑚𝑜𝑟𝑒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𝑡h𝑎𝑛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𝑠𝑒𝑙𝑑𝑜𝑚</m:t>
                        </m:r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189" y="5388314"/>
                <a:ext cx="3947619" cy="1015663"/>
              </a:xfrm>
              <a:prstGeom prst="rect">
                <a:avLst/>
              </a:prstGeom>
              <a:blipFill rotWithShape="0">
                <a:blip r:embed="rId7"/>
                <a:stretch>
                  <a:fillRect t="-35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160390" y="6188664"/>
            <a:ext cx="2911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/>
              <a:t>to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be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further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developed</a:t>
            </a:r>
            <a:r>
              <a:rPr lang="nl-BE" sz="2000" b="1" dirty="0" smtClean="0"/>
              <a:t>…</a:t>
            </a:r>
            <a:endParaRPr lang="nl-BE" sz="2000" b="1" dirty="0"/>
          </a:p>
        </p:txBody>
      </p:sp>
      <p:pic>
        <p:nvPicPr>
          <p:cNvPr id="13" name="Obraz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94539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73956" y="1356175"/>
            <a:ext cx="142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3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738057" y="1962107"/>
            <a:ext cx="1667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observation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794209" y="4845537"/>
            <a:ext cx="5355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dirty="0">
                <a:solidFill>
                  <a:schemeClr val="tx2"/>
                </a:solidFill>
                <a:sym typeface="Wingdings" panose="05000000000000000000" pitchFamily="2" charset="2"/>
              </a:rPr>
              <a:t> </a:t>
            </a:r>
            <a:r>
              <a:rPr lang="en-GB" altLang="nl-BE" sz="2400" dirty="0">
                <a:solidFill>
                  <a:schemeClr val="tx2"/>
                </a:solidFill>
                <a:cs typeface="Arial" panose="020B0604020202020204" pitchFamily="34" charset="0"/>
              </a:rPr>
              <a:t>In general, we have </a:t>
            </a:r>
            <a:r>
              <a:rPr lang="en-GB" altLang="nl-BE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bipolar</a:t>
            </a:r>
            <a:r>
              <a:rPr lang="en-GB" altLang="nl-BE" sz="2400" dirty="0">
                <a:solidFill>
                  <a:schemeClr val="tx2"/>
                </a:solidFill>
                <a:cs typeface="Arial" panose="020B0604020202020204" pitchFamily="34" charset="0"/>
              </a:rPr>
              <a:t> information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794209" y="5307202"/>
            <a:ext cx="58233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dirty="0">
                <a:solidFill>
                  <a:schemeClr val="tx2"/>
                </a:solidFill>
                <a:sym typeface="Wingdings" panose="05000000000000000000" pitchFamily="2" charset="2"/>
              </a:rPr>
              <a:t> </a:t>
            </a:r>
            <a:r>
              <a:rPr lang="en-GB" altLang="nl-BE" sz="2400" dirty="0">
                <a:solidFill>
                  <a:schemeClr val="tx2"/>
                </a:solidFill>
                <a:cs typeface="Arial" panose="020B0604020202020204" pitchFamily="34" charset="0"/>
              </a:rPr>
              <a:t>How can we efficiently handle bipolarity in </a:t>
            </a:r>
            <a:br>
              <a:rPr lang="en-GB" altLang="nl-BE" sz="24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GB" altLang="nl-BE" sz="2400" dirty="0">
                <a:solidFill>
                  <a:schemeClr val="tx2"/>
                </a:solidFill>
                <a:cs typeface="Arial" panose="020B0604020202020204" pitchFamily="34" charset="0"/>
              </a:rPr>
              <a:t>     information systems?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733176" y="2702267"/>
            <a:ext cx="801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nl-BE" sz="2400" dirty="0" smtClean="0">
                <a:solidFill>
                  <a:schemeClr val="tx2"/>
                </a:solidFill>
              </a:rPr>
              <a:t>humans </a:t>
            </a:r>
            <a:r>
              <a:rPr lang="en-GB" altLang="nl-BE" sz="2400" dirty="0">
                <a:solidFill>
                  <a:schemeClr val="tx2"/>
                </a:solidFill>
              </a:rPr>
              <a:t>express both </a:t>
            </a:r>
            <a:r>
              <a:rPr lang="en-GB" altLang="nl-BE" sz="2400" dirty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GB" altLang="nl-BE" sz="2400" dirty="0">
                <a:solidFill>
                  <a:schemeClr val="tx2"/>
                </a:solidFill>
              </a:rPr>
              <a:t> and </a:t>
            </a:r>
            <a:r>
              <a:rPr lang="en-GB" altLang="nl-BE" sz="24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GB" altLang="nl-BE" sz="2400" dirty="0">
                <a:solidFill>
                  <a:schemeClr val="tx2"/>
                </a:solidFill>
              </a:rPr>
              <a:t> </a:t>
            </a:r>
            <a:r>
              <a:rPr lang="en-GB" altLang="nl-BE" sz="2400" dirty="0" smtClean="0">
                <a:solidFill>
                  <a:schemeClr val="tx2"/>
                </a:solidFill>
              </a:rPr>
              <a:t>judgements</a:t>
            </a:r>
            <a:endParaRPr lang="en-GB" altLang="nl-BE" sz="2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49" y="3648559"/>
            <a:ext cx="8492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Positive judgements indicate what is (more or less) possible or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Negative judgements express what is (more or less) impossible or undesired 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9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/>
          <a:lstStyle/>
          <a:p>
            <a:r>
              <a:rPr lang="nl-BE" sz="1400" b="1" dirty="0" err="1">
                <a:solidFill>
                  <a:prstClr val="white"/>
                </a:solidFill>
              </a:rPr>
              <a:t>Modelling</a:t>
            </a:r>
            <a:r>
              <a:rPr lang="nl-BE" sz="1400" b="1" dirty="0">
                <a:solidFill>
                  <a:prstClr val="white"/>
                </a:solidFill>
              </a:rPr>
              <a:t> imperfect data:</a:t>
            </a:r>
            <a:br>
              <a:rPr lang="nl-BE" sz="1400" b="1" dirty="0">
                <a:solidFill>
                  <a:prstClr val="white"/>
                </a:solidFill>
              </a:rPr>
            </a:br>
            <a:r>
              <a:rPr lang="nl-BE" sz="1400" b="1" dirty="0" err="1">
                <a:solidFill>
                  <a:prstClr val="white"/>
                </a:solidFill>
              </a:rPr>
              <a:t>advanced</a:t>
            </a:r>
            <a:r>
              <a:rPr lang="nl-BE" sz="1400" b="1" dirty="0">
                <a:solidFill>
                  <a:prstClr val="white"/>
                </a:solidFill>
              </a:rPr>
              <a:t> </a:t>
            </a:r>
            <a:r>
              <a:rPr lang="nl-BE" sz="1400" b="1" dirty="0" err="1">
                <a:solidFill>
                  <a:prstClr val="white"/>
                </a:solidFill>
              </a:rPr>
              <a:t>techniques</a:t>
            </a:r>
            <a:endParaRPr lang="nl-BE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BE" sz="1400" dirty="0" err="1" smtClean="0"/>
              <a:t>Bipolarity</a:t>
            </a:r>
            <a:endParaRPr lang="nl-BE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3873956" y="1356175"/>
            <a:ext cx="142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pic>
        <p:nvPicPr>
          <p:cNvPr id="31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3071443" y="1962107"/>
            <a:ext cx="3001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tx2"/>
                </a:solidFill>
              </a:rPr>
              <a:t>traditional approaches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081926" y="2717441"/>
            <a:ext cx="8062074" cy="156527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GB" altLang="nl-BE" sz="2000" dirty="0">
                <a:solidFill>
                  <a:schemeClr val="tx2"/>
                </a:solidFill>
              </a:rPr>
              <a:t> </a:t>
            </a:r>
            <a:r>
              <a:rPr lang="en-GB" altLang="nl-BE" sz="2000" dirty="0" smtClean="0"/>
              <a:t>U</a:t>
            </a:r>
            <a:r>
              <a:rPr lang="en-GB" altLang="nl-BE" sz="2000" dirty="0" smtClean="0">
                <a:solidFill>
                  <a:schemeClr val="tx2"/>
                </a:solidFill>
              </a:rPr>
              <a:t>: the universe of all solutions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nl-BE" sz="2000" dirty="0" smtClean="0">
                <a:solidFill>
                  <a:schemeClr val="tx2"/>
                </a:solidFill>
              </a:rPr>
              <a:t> </a:t>
            </a:r>
            <a:r>
              <a:rPr lang="en-GB" altLang="nl-BE" sz="2000" dirty="0" smtClean="0"/>
              <a:t>P</a:t>
            </a:r>
            <a:r>
              <a:rPr lang="en-GB" altLang="nl-BE" sz="2000" dirty="0" smtClean="0">
                <a:solidFill>
                  <a:schemeClr val="tx2"/>
                </a:solidFill>
              </a:rPr>
              <a:t>: the set of all positive or desired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nl-BE" sz="2000" dirty="0" smtClean="0">
                <a:solidFill>
                  <a:schemeClr val="tx2"/>
                </a:solidFill>
              </a:rPr>
              <a:t> </a:t>
            </a:r>
            <a:r>
              <a:rPr lang="en-GB" altLang="nl-BE" sz="2000" dirty="0" smtClean="0"/>
              <a:t>N</a:t>
            </a:r>
            <a:r>
              <a:rPr lang="en-GB" altLang="nl-BE" sz="2000" dirty="0" smtClean="0">
                <a:solidFill>
                  <a:schemeClr val="tx2"/>
                </a:solidFill>
              </a:rPr>
              <a:t>: the set of all negative or undesired solutions</a:t>
            </a:r>
            <a:br>
              <a:rPr lang="en-GB" altLang="nl-BE" sz="2000" dirty="0" smtClean="0">
                <a:solidFill>
                  <a:schemeClr val="tx2"/>
                </a:solidFill>
              </a:rPr>
            </a:br>
            <a:endParaRPr lang="en-GB" altLang="nl-BE" sz="2000" dirty="0">
              <a:solidFill>
                <a:schemeClr val="tx2"/>
              </a:solidFill>
            </a:endParaRP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2639346" y="3993853"/>
            <a:ext cx="3683000" cy="1612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201813" y="3974552"/>
            <a:ext cx="4475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U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89294" y="4483325"/>
            <a:ext cx="396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P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4920053" y="4461186"/>
            <a:ext cx="449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nl-BE" sz="3200" dirty="0">
                <a:cs typeface="Arial" panose="020B0604020202020204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3281590" y="5738722"/>
                <a:ext cx="272247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altLang="nl-BE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m:rPr>
                        <m:nor/>
                      </m:rPr>
                      <a:rPr lang="nl-BE" altLang="nl-BE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r>
                  <a:rPr lang="en-GB" altLang="nl-BE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GB" altLang="nl-BE" sz="2000" dirty="0">
                    <a:cs typeface="Arial" panose="020B0604020202020204" pitchFamily="34" charset="0"/>
                    <a:sym typeface="Symbol" panose="05050102010706020507" pitchFamily="18" charset="2"/>
                  </a:rPr>
                  <a:t>(consistency)</a:t>
                </a:r>
              </a:p>
            </p:txBody>
          </p:sp>
        </mc:Choice>
        <mc:Fallback xmlns="">
          <p:sp>
            <p:nvSpPr>
              <p:cNvPr id="2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1590" y="5738722"/>
                <a:ext cx="272247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576" r="-1790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3157477" y="6098326"/>
                <a:ext cx="285353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altLang="nl-BE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U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∖</m:t>
                    </m:r>
                    <m:d>
                      <m:dPr>
                        <m:ctrlPr>
                          <a:rPr lang="nl-BE" altLang="nl-BE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nl-BE" altLang="nl-BE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  <m:r>
                          <a:rPr lang="nl-BE" altLang="nl-B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nl-BE" altLang="nl-BE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e>
                    </m:d>
                    <m:r>
                      <a:rPr lang="nl-BE" altLang="nl-BE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BE" altLang="nl-B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en-GB" altLang="nl-BE" sz="2000" dirty="0">
                    <a:cs typeface="Arial" panose="020B0604020202020204" pitchFamily="34" charset="0"/>
                    <a:sym typeface="Symbol" panose="05050102010706020507" pitchFamily="18" charset="2"/>
                  </a:rPr>
                  <a:t> (duality)</a:t>
                </a:r>
              </a:p>
            </p:txBody>
          </p:sp>
        </mc:Choice>
        <mc:Fallback xmlns="">
          <p:sp>
            <p:nvSpPr>
              <p:cNvPr id="28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7477" y="6098326"/>
                <a:ext cx="2853538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r="-149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4480846" y="3993853"/>
            <a:ext cx="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757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6190</TotalTime>
  <Words>1566</Words>
  <Application>Microsoft Office PowerPoint</Application>
  <PresentationFormat>On-screen Show (4:3)</PresentationFormat>
  <Paragraphs>422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Symbol</vt:lpstr>
      <vt:lpstr>Wingdings</vt:lpstr>
      <vt:lpstr>Office Theme</vt:lpstr>
      <vt:lpstr>Outline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Modelling imperfect data: advanced techniques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515</cp:revision>
  <dcterms:created xsi:type="dcterms:W3CDTF">2010-12-03T08:14:05Z</dcterms:created>
  <dcterms:modified xsi:type="dcterms:W3CDTF">2015-06-23T12:40:27Z</dcterms:modified>
</cp:coreProperties>
</file>