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08" r:id="rId2"/>
    <p:sldId id="310" r:id="rId3"/>
    <p:sldId id="309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31" r:id="rId21"/>
    <p:sldId id="332" r:id="rId22"/>
    <p:sldId id="333" r:id="rId23"/>
    <p:sldId id="330" r:id="rId24"/>
    <p:sldId id="327" r:id="rId25"/>
    <p:sldId id="334" r:id="rId26"/>
    <p:sldId id="335" r:id="rId27"/>
    <p:sldId id="341" r:id="rId28"/>
    <p:sldId id="336" r:id="rId29"/>
    <p:sldId id="337" r:id="rId30"/>
    <p:sldId id="338" r:id="rId31"/>
    <p:sldId id="339" r:id="rId32"/>
    <p:sldId id="340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76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7" r:id="rId68"/>
    <p:sldId id="378" r:id="rId69"/>
    <p:sldId id="379" r:id="rId70"/>
    <p:sldId id="380" r:id="rId71"/>
    <p:sldId id="381" r:id="rId7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7D9D9D"/>
    <a:srgbClr val="C9DDDD"/>
    <a:srgbClr val="B0CDCE"/>
    <a:srgbClr val="F5F5F5"/>
    <a:srgbClr val="1687AF"/>
    <a:srgbClr val="14486B"/>
    <a:srgbClr val="999999"/>
    <a:srgbClr val="3333B2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88249" autoAdjust="0"/>
  </p:normalViewPr>
  <p:slideViewPr>
    <p:cSldViewPr snapToGrid="0">
      <p:cViewPr varScale="1">
        <p:scale>
          <a:sx n="79" d="100"/>
          <a:sy n="79" d="100"/>
        </p:scale>
        <p:origin x="6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Zipf(m;10;3)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9267277777777778"/>
          <c:y val="2.1528333333333333E-2"/>
          <c:w val="0.76827472222222226"/>
          <c:h val="0.7976494444444444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2"/>
              </a:solidFill>
            </a:ln>
          </c:spPr>
          <c:marker>
            <c:symbol val="circle"/>
            <c:size val="9"/>
            <c:spPr>
              <a:noFill/>
              <a:ln w="12700">
                <a:solidFill>
                  <a:schemeClr val="accent2"/>
                </a:solidFill>
              </a:ln>
            </c:spPr>
          </c:marker>
          <c:xVal>
            <c:numRef>
              <c:f>Sheet1!$F$6:$F$15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Sheet1!$G$6:$G$15</c:f>
              <c:numCache>
                <c:formatCode>General</c:formatCode>
                <c:ptCount val="10"/>
                <c:pt idx="0">
                  <c:v>0.83574865692917133</c:v>
                </c:pt>
                <c:pt idx="1">
                  <c:v>0.104468582116146</c:v>
                </c:pt>
                <c:pt idx="2">
                  <c:v>3.0953653960339601E-2</c:v>
                </c:pt>
                <c:pt idx="3">
                  <c:v>1.3058572764518217E-2</c:v>
                </c:pt>
                <c:pt idx="4">
                  <c:v>6.6859892554333661E-3</c:v>
                </c:pt>
                <c:pt idx="5">
                  <c:v>3.8692067450424557E-3</c:v>
                </c:pt>
                <c:pt idx="6">
                  <c:v>2.4365850056244E-3</c:v>
                </c:pt>
                <c:pt idx="7">
                  <c:v>1.6323215955647808E-3</c:v>
                </c:pt>
                <c:pt idx="8">
                  <c:v>1.1464316281607212E-3</c:v>
                </c:pt>
                <c:pt idx="9" formatCode="0.00E+00">
                  <c:v>8.3500000000000143E-4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036208"/>
        <c:axId val="205139104"/>
      </c:scatterChart>
      <c:valAx>
        <c:axId val="205036208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 dirty="0" smtClean="0"/>
                  <a:t>m</a:t>
                </a:r>
                <a:endParaRPr lang="nl-B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139104"/>
        <c:crosses val="autoZero"/>
        <c:crossBetween val="midCat"/>
      </c:valAx>
      <c:valAx>
        <c:axId val="205139104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 dirty="0" smtClean="0"/>
                  <a:t>Pr(|K|=m)</a:t>
                </a:r>
                <a:endParaRPr lang="nl-B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036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AEF91-B44C-4D7D-B80A-22D7DB92C901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EB2C-6A4E-4C05-AB62-9F7CB106585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55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025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36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65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9895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897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67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4546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68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5363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69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698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70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883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99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006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89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110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145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859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58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717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376264"/>
          </a:xfrm>
          <a:solidFill>
            <a:srgbClr val="1687AF"/>
          </a:solidFill>
          <a:ln>
            <a:noFill/>
          </a:ln>
          <a:effectLst>
            <a:outerShdw blurRad="114300" dist="63500" dir="5640000" sx="101000" sy="101000" algn="tl" rotWithShape="0">
              <a:prstClr val="black">
                <a:alpha val="38000"/>
              </a:prst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80728"/>
          </a:xfrm>
          <a:solidFill>
            <a:srgbClr val="14486B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Universiteit Gent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981075"/>
          </a:xfrm>
          <a:solidFill>
            <a:srgbClr val="DADADA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6.jpeg"/><Relationship Id="rId7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6.png"/><Relationship Id="rId7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hart" Target="../charts/chart1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2.png"/><Relationship Id="rId4" Type="http://schemas.openxmlformats.org/officeDocument/2006/relationships/image" Target="../media/image690.png"/><Relationship Id="rId9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0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2.png"/><Relationship Id="rId4" Type="http://schemas.openxmlformats.org/officeDocument/2006/relationships/image" Target="../media/image930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2.png"/><Relationship Id="rId4" Type="http://schemas.openxmlformats.org/officeDocument/2006/relationships/image" Target="../media/image100.png"/><Relationship Id="rId9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2.png"/><Relationship Id="rId4" Type="http://schemas.openxmlformats.org/officeDocument/2006/relationships/image" Target="../media/image111.png"/><Relationship Id="rId9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2.png"/><Relationship Id="rId4" Type="http://schemas.openxmlformats.org/officeDocument/2006/relationships/image" Target="../media/image117.png"/><Relationship Id="rId9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.png"/><Relationship Id="rId7" Type="http://schemas.openxmlformats.org/officeDocument/2006/relationships/image" Target="../media/image135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Outline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Rounded Rectangle 4"/>
          <p:cNvSpPr/>
          <p:nvPr/>
        </p:nvSpPr>
        <p:spPr>
          <a:xfrm>
            <a:off x="252822" y="1990262"/>
            <a:ext cx="8409756" cy="3151233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800" dirty="0" smtClean="0"/>
              <a:t>Data </a:t>
            </a:r>
            <a:r>
              <a:rPr lang="nl-BE" sz="2800" dirty="0" err="1" smtClean="0"/>
              <a:t>quality</a:t>
            </a:r>
            <a:r>
              <a:rPr lang="nl-BE" sz="2800" dirty="0" smtClean="0"/>
              <a:t> </a:t>
            </a:r>
            <a:r>
              <a:rPr lang="nl-BE" sz="2800" dirty="0" err="1" smtClean="0"/>
              <a:t>and</a:t>
            </a:r>
            <a:r>
              <a:rPr lang="nl-BE" sz="2800" dirty="0" smtClean="0"/>
              <a:t> big data </a:t>
            </a:r>
            <a:r>
              <a:rPr lang="nl-BE" sz="2800" dirty="0" err="1" smtClean="0"/>
              <a:t>challenges</a:t>
            </a: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Big </a:t>
            </a:r>
            <a:r>
              <a:rPr lang="nl-BE" sz="2400" dirty="0" smtClean="0"/>
              <a:t>data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err="1" smtClean="0"/>
              <a:t>Challenges</a:t>
            </a:r>
            <a:endParaRPr lang="nl-BE" sz="20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The CAP </a:t>
            </a:r>
            <a:r>
              <a:rPr lang="nl-BE" sz="2000" dirty="0" err="1" smtClean="0"/>
              <a:t>theorem</a:t>
            </a: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Data </a:t>
            </a:r>
            <a:r>
              <a:rPr lang="nl-BE" sz="2400" dirty="0" err="1"/>
              <a:t>quality</a:t>
            </a:r>
            <a:endParaRPr lang="nl-BE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Data </a:t>
            </a:r>
            <a:r>
              <a:rPr lang="nl-BE" sz="2000" dirty="0" err="1" smtClean="0"/>
              <a:t>profiling</a:t>
            </a:r>
            <a:endParaRPr lang="nl-BE" sz="20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Data </a:t>
            </a:r>
            <a:r>
              <a:rPr lang="nl-BE" sz="2000" dirty="0" err="1" smtClean="0"/>
              <a:t>deduplication</a:t>
            </a:r>
            <a:endParaRPr lang="nl-BE" sz="20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Data </a:t>
            </a:r>
            <a:r>
              <a:rPr lang="nl-BE" sz="2000" dirty="0" err="1" smtClean="0"/>
              <a:t>merging</a:t>
            </a:r>
            <a:endParaRPr lang="nl-BE" sz="2000" dirty="0" smtClean="0"/>
          </a:p>
          <a:p>
            <a:endParaRPr lang="nl-BE" sz="1400" b="1" dirty="0" smtClean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5928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01751"/>
            <a:ext cx="6336704" cy="4787602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9375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>
                <a:solidFill>
                  <a:prstClr val="white"/>
                </a:solidFill>
              </a:rPr>
              <a:t>Data quality and </a:t>
            </a:r>
            <a:br>
              <a:rPr lang="nl-BE" sz="1400" b="1">
                <a:solidFill>
                  <a:prstClr val="white"/>
                </a:solidFill>
              </a:rPr>
            </a:br>
            <a:r>
              <a:rPr lang="nl-BE" sz="1400" b="1">
                <a:solidFill>
                  <a:prstClr val="white"/>
                </a:solidFill>
              </a:rPr>
              <a:t>big data 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150021" y="1448223"/>
            <a:ext cx="427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variety</a:t>
            </a:r>
            <a:r>
              <a:rPr lang="nl-BE" sz="2400" b="1" dirty="0" smtClean="0">
                <a:solidFill>
                  <a:schemeClr val="tx2"/>
                </a:solidFill>
              </a:rPr>
              <a:t>: different </a:t>
            </a:r>
            <a:r>
              <a:rPr lang="nl-BE" sz="2400" b="1" dirty="0" err="1" smtClean="0">
                <a:solidFill>
                  <a:schemeClr val="tx2"/>
                </a:solidFill>
              </a:rPr>
              <a:t>forms</a:t>
            </a:r>
            <a:r>
              <a:rPr lang="nl-BE" sz="2400" b="1" dirty="0" smtClean="0">
                <a:solidFill>
                  <a:schemeClr val="tx2"/>
                </a:solidFill>
              </a:rPr>
              <a:t> of data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www.datanami.com/wp-content/uploads/2012/12/cleversafe_Fig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77036"/>
            <a:ext cx="6192688" cy="39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5442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60" y="1459136"/>
            <a:ext cx="6824880" cy="5100700"/>
          </a:xfrm>
          <a:prstGeom prst="rect">
            <a:avLst/>
          </a:prstGeo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1033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62790" y="1448223"/>
            <a:ext cx="3251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velocity</a:t>
            </a:r>
            <a:r>
              <a:rPr lang="nl-BE" sz="2400" b="1" dirty="0" smtClean="0">
                <a:solidFill>
                  <a:schemeClr val="tx2"/>
                </a:solidFill>
              </a:rPr>
              <a:t>: </a:t>
            </a:r>
            <a:r>
              <a:rPr lang="nl-BE" sz="2400" b="1" dirty="0" err="1" smtClean="0">
                <a:solidFill>
                  <a:schemeClr val="tx2"/>
                </a:solidFill>
              </a:rPr>
              <a:t>streaming</a:t>
            </a:r>
            <a:r>
              <a:rPr lang="nl-BE" sz="2400" b="1" dirty="0" smtClean="0">
                <a:solidFill>
                  <a:schemeClr val="tx2"/>
                </a:solidFill>
              </a:rPr>
              <a:t> data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7" name="Picture 4" descr="https://practicalanalytics.files.wordpress.com/2012/10/newstyleof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3" y="2377036"/>
            <a:ext cx="7894969" cy="39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30050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pic>
        <p:nvPicPr>
          <p:cNvPr id="6" name="Picture 2" descr="SWE Overview: Sensor Web Enablement (SWE) 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11" y="1836440"/>
            <a:ext cx="6032177" cy="43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90360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60" y="1356329"/>
            <a:ext cx="6845880" cy="5005717"/>
          </a:xfrm>
          <a:prstGeom prst="rect">
            <a:avLst/>
          </a:prstGeom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075842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44602" y="1448223"/>
            <a:ext cx="4087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veracity</a:t>
            </a:r>
            <a:r>
              <a:rPr lang="nl-BE" sz="2400" b="1" dirty="0" smtClean="0">
                <a:solidFill>
                  <a:schemeClr val="tx2"/>
                </a:solidFill>
              </a:rPr>
              <a:t>: </a:t>
            </a:r>
            <a:r>
              <a:rPr lang="nl-BE" sz="2400" b="1" dirty="0" err="1" smtClean="0">
                <a:solidFill>
                  <a:schemeClr val="tx2"/>
                </a:solidFill>
              </a:rPr>
              <a:t>imperfections</a:t>
            </a:r>
            <a:r>
              <a:rPr lang="nl-BE" sz="2400" b="1" dirty="0" smtClean="0">
                <a:solidFill>
                  <a:schemeClr val="tx2"/>
                </a:solidFill>
              </a:rPr>
              <a:t> of data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252" y="2288136"/>
            <a:ext cx="34052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>
                <a:latin typeface="+mn-lt"/>
              </a:rPr>
              <a:t>Imprecise</a:t>
            </a:r>
            <a:r>
              <a:rPr lang="nl-BE" sz="2400" dirty="0" smtClean="0">
                <a:latin typeface="+mn-lt"/>
              </a:rPr>
              <a:t> data</a:t>
            </a:r>
          </a:p>
          <a:p>
            <a:r>
              <a:rPr lang="nl-BE" sz="2400" dirty="0" smtClean="0">
                <a:latin typeface="+mn-lt"/>
              </a:rPr>
              <a:t>Vague data</a:t>
            </a:r>
          </a:p>
          <a:p>
            <a:r>
              <a:rPr lang="nl-BE" sz="2400" dirty="0" err="1" smtClean="0">
                <a:latin typeface="+mn-lt"/>
              </a:rPr>
              <a:t>Uncertain</a:t>
            </a:r>
            <a:r>
              <a:rPr lang="nl-BE" sz="2400" dirty="0" smtClean="0">
                <a:latin typeface="+mn-lt"/>
              </a:rPr>
              <a:t> data</a:t>
            </a:r>
          </a:p>
          <a:p>
            <a:r>
              <a:rPr lang="nl-BE" sz="2400" dirty="0" smtClean="0">
                <a:latin typeface="+mn-lt"/>
              </a:rPr>
              <a:t>Incomplete (missing) data</a:t>
            </a:r>
          </a:p>
          <a:p>
            <a:r>
              <a:rPr lang="nl-BE" sz="2400" dirty="0" smtClean="0">
                <a:latin typeface="+mn-lt"/>
              </a:rPr>
              <a:t>Inconsistent data</a:t>
            </a:r>
          </a:p>
          <a:p>
            <a:endParaRPr lang="nl-BE" sz="24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897" y="4290510"/>
            <a:ext cx="5535088" cy="2183135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5120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03" y="1346898"/>
            <a:ext cx="7056784" cy="5198414"/>
          </a:xfrm>
          <a:prstGeom prst="rect">
            <a:avLst/>
          </a:prstGeo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72172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07504" y="2204864"/>
            <a:ext cx="8942390" cy="3454400"/>
            <a:chOff x="74" y="811"/>
            <a:chExt cx="5633" cy="2176"/>
          </a:xfrm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74" y="811"/>
              <a:ext cx="5633" cy="217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 anchorCtr="1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8" name="AutoShape 54"/>
            <p:cNvSpPr>
              <a:spLocks noChangeArrowheads="1"/>
            </p:cNvSpPr>
            <p:nvPr/>
          </p:nvSpPr>
          <p:spPr bwMode="auto">
            <a:xfrm>
              <a:off x="594" y="965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Arrowheads="1"/>
            </p:cNvSpPr>
            <p:nvPr/>
          </p:nvSpPr>
          <p:spPr bwMode="auto">
            <a:xfrm>
              <a:off x="381" y="1136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56"/>
            <p:cNvSpPr>
              <a:spLocks noChangeArrowheads="1"/>
            </p:cNvSpPr>
            <p:nvPr/>
          </p:nvSpPr>
          <p:spPr bwMode="auto">
            <a:xfrm>
              <a:off x="179" y="1357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57"/>
            <p:cNvSpPr txBox="1">
              <a:spLocks noChangeArrowheads="1"/>
            </p:cNvSpPr>
            <p:nvPr/>
          </p:nvSpPr>
          <p:spPr bwMode="auto">
            <a:xfrm>
              <a:off x="234" y="2219"/>
              <a:ext cx="9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sources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V="1">
              <a:off x="4376" y="1288"/>
              <a:ext cx="344" cy="232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Rectangle 59"/>
            <p:cNvSpPr>
              <a:spLocks noChangeArrowheads="1"/>
            </p:cNvSpPr>
            <p:nvPr/>
          </p:nvSpPr>
          <p:spPr bwMode="auto">
            <a:xfrm>
              <a:off x="849" y="1422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60"/>
            <p:cNvSpPr txBox="1">
              <a:spLocks noChangeArrowheads="1"/>
            </p:cNvSpPr>
            <p:nvPr/>
          </p:nvSpPr>
          <p:spPr bwMode="auto">
            <a:xfrm>
              <a:off x="1214" y="855"/>
              <a:ext cx="9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back flushing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15" name="Text Box 61"/>
            <p:cNvSpPr txBox="1">
              <a:spLocks noChangeArrowheads="1"/>
            </p:cNvSpPr>
            <p:nvPr/>
          </p:nvSpPr>
          <p:spPr bwMode="auto">
            <a:xfrm>
              <a:off x="798" y="1333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16" name="Rectangle 62"/>
            <p:cNvSpPr>
              <a:spLocks noChangeArrowheads="1"/>
            </p:cNvSpPr>
            <p:nvPr/>
          </p:nvSpPr>
          <p:spPr bwMode="auto">
            <a:xfrm>
              <a:off x="649" y="1558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63"/>
            <p:cNvSpPr txBox="1">
              <a:spLocks noChangeArrowheads="1"/>
            </p:cNvSpPr>
            <p:nvPr/>
          </p:nvSpPr>
          <p:spPr bwMode="auto">
            <a:xfrm>
              <a:off x="598" y="1469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18" name="Rectangle 64"/>
            <p:cNvSpPr>
              <a:spLocks noChangeArrowheads="1"/>
            </p:cNvSpPr>
            <p:nvPr/>
          </p:nvSpPr>
          <p:spPr bwMode="auto">
            <a:xfrm>
              <a:off x="441" y="1790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65"/>
            <p:cNvSpPr txBox="1">
              <a:spLocks noChangeArrowheads="1"/>
            </p:cNvSpPr>
            <p:nvPr/>
          </p:nvSpPr>
          <p:spPr bwMode="auto">
            <a:xfrm>
              <a:off x="390" y="1701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20" name="Rectangle 66"/>
            <p:cNvSpPr>
              <a:spLocks noChangeArrowheads="1"/>
            </p:cNvSpPr>
            <p:nvPr/>
          </p:nvSpPr>
          <p:spPr bwMode="auto">
            <a:xfrm>
              <a:off x="1320" y="1345"/>
              <a:ext cx="1881" cy="98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67"/>
            <p:cNvSpPr>
              <a:spLocks noChangeShapeType="1"/>
            </p:cNvSpPr>
            <p:nvPr/>
          </p:nvSpPr>
          <p:spPr bwMode="auto">
            <a:xfrm>
              <a:off x="1240" y="1768"/>
              <a:ext cx="632" cy="0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1290" y="1492"/>
              <a:ext cx="5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extract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23" name="Line 69"/>
            <p:cNvSpPr>
              <a:spLocks noChangeShapeType="1"/>
            </p:cNvSpPr>
            <p:nvPr/>
          </p:nvSpPr>
          <p:spPr bwMode="auto">
            <a:xfrm>
              <a:off x="2720" y="1784"/>
              <a:ext cx="672" cy="0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Rectangle 70"/>
            <p:cNvSpPr>
              <a:spLocks noChangeArrowheads="1"/>
            </p:cNvSpPr>
            <p:nvPr/>
          </p:nvSpPr>
          <p:spPr bwMode="auto">
            <a:xfrm>
              <a:off x="1921" y="1574"/>
              <a:ext cx="754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1"/>
            <p:cNvSpPr txBox="1">
              <a:spLocks noChangeArrowheads="1"/>
            </p:cNvSpPr>
            <p:nvPr/>
          </p:nvSpPr>
          <p:spPr bwMode="auto">
            <a:xfrm>
              <a:off x="2080" y="1548"/>
              <a:ext cx="43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nl-BE" sz="1800" b="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nl-BE" sz="1800" b="0" dirty="0">
                  <a:solidFill>
                    <a:srgbClr val="000000"/>
                  </a:solidFill>
                  <a:latin typeface="Arial" charset="0"/>
                </a:rPr>
                <a:t>audit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Text Box 72"/>
            <p:cNvSpPr txBox="1">
              <a:spLocks noChangeArrowheads="1"/>
            </p:cNvSpPr>
            <p:nvPr/>
          </p:nvSpPr>
          <p:spPr bwMode="auto">
            <a:xfrm>
              <a:off x="1934" y="1924"/>
              <a:ext cx="7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err="1" smtClean="0">
                  <a:solidFill>
                    <a:srgbClr val="996633"/>
                  </a:solidFill>
                  <a:latin typeface="Arial" charset="0"/>
                </a:rPr>
                <a:t>transform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27" name="Text Box 73"/>
            <p:cNvSpPr txBox="1">
              <a:spLocks noChangeArrowheads="1"/>
            </p:cNvSpPr>
            <p:nvPr/>
          </p:nvSpPr>
          <p:spPr bwMode="auto">
            <a:xfrm>
              <a:off x="2768" y="1508"/>
              <a:ext cx="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load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28" name="Text Box 74"/>
            <p:cNvSpPr txBox="1">
              <a:spLocks noChangeArrowheads="1"/>
            </p:cNvSpPr>
            <p:nvPr/>
          </p:nvSpPr>
          <p:spPr bwMode="auto">
            <a:xfrm>
              <a:off x="1274" y="2291"/>
              <a:ext cx="9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ETL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process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1152" y="1044"/>
              <a:ext cx="1152" cy="492"/>
            </a:xfrm>
            <a:custGeom>
              <a:avLst/>
              <a:gdLst>
                <a:gd name="T0" fmla="*/ 1152 w 1152"/>
                <a:gd name="T1" fmla="*/ 492 h 492"/>
                <a:gd name="T2" fmla="*/ 640 w 1152"/>
                <a:gd name="T3" fmla="*/ 44 h 492"/>
                <a:gd name="T4" fmla="*/ 0 w 1152"/>
                <a:gd name="T5" fmla="*/ 228 h 492"/>
                <a:gd name="T6" fmla="*/ 0 60000 65536"/>
                <a:gd name="T7" fmla="*/ 0 60000 65536"/>
                <a:gd name="T8" fmla="*/ 0 60000 65536"/>
                <a:gd name="T9" fmla="*/ 0 w 1152"/>
                <a:gd name="T10" fmla="*/ 0 h 492"/>
                <a:gd name="T11" fmla="*/ 1152 w 1152"/>
                <a:gd name="T12" fmla="*/ 492 h 4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492">
                  <a:moveTo>
                    <a:pt x="1152" y="492"/>
                  </a:moveTo>
                  <a:cubicBezTo>
                    <a:pt x="992" y="290"/>
                    <a:pt x="832" y="88"/>
                    <a:pt x="640" y="44"/>
                  </a:cubicBezTo>
                  <a:cubicBezTo>
                    <a:pt x="448" y="0"/>
                    <a:pt x="107" y="197"/>
                    <a:pt x="0" y="228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Text Box 76"/>
            <p:cNvSpPr txBox="1">
              <a:spLocks noChangeArrowheads="1"/>
            </p:cNvSpPr>
            <p:nvPr/>
          </p:nvSpPr>
          <p:spPr bwMode="auto">
            <a:xfrm>
              <a:off x="3330" y="2251"/>
              <a:ext cx="115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warehouse</a:t>
              </a:r>
              <a:b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</a:br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&amp; data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marts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AutoShape 77"/>
            <p:cNvSpPr>
              <a:spLocks noChangeArrowheads="1"/>
            </p:cNvSpPr>
            <p:nvPr/>
          </p:nvSpPr>
          <p:spPr bwMode="auto">
            <a:xfrm>
              <a:off x="3424" y="1896"/>
              <a:ext cx="894" cy="374"/>
            </a:xfrm>
            <a:prstGeom prst="can">
              <a:avLst>
                <a:gd name="adj" fmla="val 50000"/>
              </a:avLst>
            </a:prstGeom>
            <a:solidFill>
              <a:srgbClr val="ECE0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78"/>
            <p:cNvSpPr txBox="1">
              <a:spLocks noChangeArrowheads="1"/>
            </p:cNvSpPr>
            <p:nvPr/>
          </p:nvSpPr>
          <p:spPr bwMode="auto">
            <a:xfrm>
              <a:off x="3470" y="2039"/>
              <a:ext cx="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meta data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AutoShape 79"/>
            <p:cNvSpPr>
              <a:spLocks noChangeArrowheads="1"/>
            </p:cNvSpPr>
            <p:nvPr/>
          </p:nvSpPr>
          <p:spPr bwMode="auto">
            <a:xfrm>
              <a:off x="3424" y="1248"/>
              <a:ext cx="894" cy="838"/>
            </a:xfrm>
            <a:prstGeom prst="can">
              <a:avLst>
                <a:gd name="adj" fmla="val 25000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80"/>
            <p:cNvSpPr txBox="1">
              <a:spLocks noChangeArrowheads="1"/>
            </p:cNvSpPr>
            <p:nvPr/>
          </p:nvSpPr>
          <p:spPr bwMode="auto">
            <a:xfrm>
              <a:off x="3421" y="1463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nl-NL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Text Box 81"/>
            <p:cNvSpPr txBox="1">
              <a:spLocks noChangeArrowheads="1"/>
            </p:cNvSpPr>
            <p:nvPr/>
          </p:nvSpPr>
          <p:spPr bwMode="auto">
            <a:xfrm>
              <a:off x="3418" y="1650"/>
              <a:ext cx="73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nl-BE" sz="1600" b="0" dirty="0">
                  <a:solidFill>
                    <a:srgbClr val="000000"/>
                  </a:solidFill>
                  <a:latin typeface="Arial" charset="0"/>
                </a:rPr>
                <a:t> detail</a:t>
              </a:r>
            </a:p>
            <a:p>
              <a:pPr>
                <a:buFontTx/>
                <a:buChar char="•"/>
              </a:pPr>
              <a:r>
                <a:rPr lang="nl-BE" sz="1600" b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nl-BE" sz="1600" b="0" dirty="0" smtClean="0">
                  <a:solidFill>
                    <a:srgbClr val="000000"/>
                  </a:solidFill>
                  <a:latin typeface="Arial" charset="0"/>
                </a:rPr>
                <a:t>summary</a:t>
              </a:r>
              <a:endParaRPr lang="nl-NL" sz="16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Line 82"/>
            <p:cNvSpPr>
              <a:spLocks noChangeShapeType="1"/>
            </p:cNvSpPr>
            <p:nvPr/>
          </p:nvSpPr>
          <p:spPr bwMode="auto">
            <a:xfrm flipV="1">
              <a:off x="4432" y="1568"/>
              <a:ext cx="312" cy="104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Line 83"/>
            <p:cNvSpPr>
              <a:spLocks noChangeShapeType="1"/>
            </p:cNvSpPr>
            <p:nvPr/>
          </p:nvSpPr>
          <p:spPr bwMode="auto">
            <a:xfrm>
              <a:off x="4384" y="1960"/>
              <a:ext cx="352" cy="312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Rectangle 84"/>
            <p:cNvSpPr>
              <a:spLocks noChangeArrowheads="1"/>
            </p:cNvSpPr>
            <p:nvPr/>
          </p:nvSpPr>
          <p:spPr bwMode="auto">
            <a:xfrm>
              <a:off x="4736" y="1145"/>
              <a:ext cx="873" cy="128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85"/>
            <p:cNvSpPr txBox="1">
              <a:spLocks noChangeArrowheads="1"/>
            </p:cNvSpPr>
            <p:nvPr/>
          </p:nvSpPr>
          <p:spPr bwMode="auto">
            <a:xfrm>
              <a:off x="4837" y="1764"/>
              <a:ext cx="69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decision</a:t>
              </a:r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support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Text Box 86"/>
            <p:cNvSpPr txBox="1">
              <a:spLocks noChangeArrowheads="1"/>
            </p:cNvSpPr>
            <p:nvPr/>
          </p:nvSpPr>
          <p:spPr bwMode="auto">
            <a:xfrm>
              <a:off x="4736" y="2126"/>
              <a:ext cx="8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mining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Text Box 87"/>
            <p:cNvSpPr txBox="1">
              <a:spLocks noChangeArrowheads="1"/>
            </p:cNvSpPr>
            <p:nvPr/>
          </p:nvSpPr>
          <p:spPr bwMode="auto">
            <a:xfrm>
              <a:off x="4822" y="1530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statistics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Line 88"/>
            <p:cNvSpPr>
              <a:spLocks noChangeShapeType="1"/>
            </p:cNvSpPr>
            <p:nvPr/>
          </p:nvSpPr>
          <p:spPr bwMode="auto">
            <a:xfrm>
              <a:off x="4739" y="1763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Line 89"/>
            <p:cNvSpPr>
              <a:spLocks noChangeShapeType="1"/>
            </p:cNvSpPr>
            <p:nvPr/>
          </p:nvSpPr>
          <p:spPr bwMode="auto">
            <a:xfrm>
              <a:off x="4737" y="2170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90"/>
            <p:cNvSpPr>
              <a:spLocks noChangeShapeType="1"/>
            </p:cNvSpPr>
            <p:nvPr/>
          </p:nvSpPr>
          <p:spPr bwMode="auto">
            <a:xfrm>
              <a:off x="944" y="2752"/>
              <a:ext cx="3608" cy="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Freeform 91"/>
            <p:cNvSpPr>
              <a:spLocks/>
            </p:cNvSpPr>
            <p:nvPr/>
          </p:nvSpPr>
          <p:spPr bwMode="auto">
            <a:xfrm>
              <a:off x="4536" y="2352"/>
              <a:ext cx="640" cy="400"/>
            </a:xfrm>
            <a:custGeom>
              <a:avLst/>
              <a:gdLst>
                <a:gd name="T0" fmla="*/ 640 w 640"/>
                <a:gd name="T1" fmla="*/ 0 h 400"/>
                <a:gd name="T2" fmla="*/ 528 w 640"/>
                <a:gd name="T3" fmla="*/ 304 h 400"/>
                <a:gd name="T4" fmla="*/ 0 w 640"/>
                <a:gd name="T5" fmla="*/ 400 h 400"/>
                <a:gd name="T6" fmla="*/ 0 60000 65536"/>
                <a:gd name="T7" fmla="*/ 0 60000 65536"/>
                <a:gd name="T8" fmla="*/ 0 60000 65536"/>
                <a:gd name="T9" fmla="*/ 0 w 640"/>
                <a:gd name="T10" fmla="*/ 0 h 400"/>
                <a:gd name="T11" fmla="*/ 640 w 640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0" h="400">
                  <a:moveTo>
                    <a:pt x="640" y="0"/>
                  </a:moveTo>
                  <a:cubicBezTo>
                    <a:pt x="637" y="118"/>
                    <a:pt x="634" y="237"/>
                    <a:pt x="528" y="304"/>
                  </a:cubicBezTo>
                  <a:cubicBezTo>
                    <a:pt x="422" y="371"/>
                    <a:pt x="211" y="385"/>
                    <a:pt x="0" y="40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Freeform 92"/>
            <p:cNvSpPr>
              <a:spLocks/>
            </p:cNvSpPr>
            <p:nvPr/>
          </p:nvSpPr>
          <p:spPr bwMode="auto">
            <a:xfrm>
              <a:off x="2279" y="2144"/>
              <a:ext cx="633" cy="608"/>
            </a:xfrm>
            <a:custGeom>
              <a:avLst/>
              <a:gdLst>
                <a:gd name="T0" fmla="*/ 633 w 633"/>
                <a:gd name="T1" fmla="*/ 608 h 608"/>
                <a:gd name="T2" fmla="*/ 249 w 633"/>
                <a:gd name="T3" fmla="*/ 464 h 608"/>
                <a:gd name="T4" fmla="*/ 41 w 633"/>
                <a:gd name="T5" fmla="*/ 240 h 608"/>
                <a:gd name="T6" fmla="*/ 1 w 633"/>
                <a:gd name="T7" fmla="*/ 0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3"/>
                <a:gd name="T13" fmla="*/ 0 h 608"/>
                <a:gd name="T14" fmla="*/ 633 w 633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3" h="608">
                  <a:moveTo>
                    <a:pt x="633" y="608"/>
                  </a:moveTo>
                  <a:cubicBezTo>
                    <a:pt x="490" y="566"/>
                    <a:pt x="348" y="525"/>
                    <a:pt x="249" y="464"/>
                  </a:cubicBezTo>
                  <a:cubicBezTo>
                    <a:pt x="150" y="403"/>
                    <a:pt x="82" y="317"/>
                    <a:pt x="41" y="240"/>
                  </a:cubicBezTo>
                  <a:cubicBezTo>
                    <a:pt x="0" y="163"/>
                    <a:pt x="0" y="81"/>
                    <a:pt x="1" y="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7" name="Freeform 93"/>
            <p:cNvSpPr>
              <a:spLocks/>
            </p:cNvSpPr>
            <p:nvPr/>
          </p:nvSpPr>
          <p:spPr bwMode="auto">
            <a:xfrm>
              <a:off x="616" y="2432"/>
              <a:ext cx="344" cy="320"/>
            </a:xfrm>
            <a:custGeom>
              <a:avLst/>
              <a:gdLst>
                <a:gd name="T0" fmla="*/ 344 w 344"/>
                <a:gd name="T1" fmla="*/ 320 h 320"/>
                <a:gd name="T2" fmla="*/ 56 w 344"/>
                <a:gd name="T3" fmla="*/ 208 h 320"/>
                <a:gd name="T4" fmla="*/ 8 w 344"/>
                <a:gd name="T5" fmla="*/ 0 h 320"/>
                <a:gd name="T6" fmla="*/ 0 60000 65536"/>
                <a:gd name="T7" fmla="*/ 0 60000 65536"/>
                <a:gd name="T8" fmla="*/ 0 60000 65536"/>
                <a:gd name="T9" fmla="*/ 0 w 344"/>
                <a:gd name="T10" fmla="*/ 0 h 320"/>
                <a:gd name="T11" fmla="*/ 344 w 344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320">
                  <a:moveTo>
                    <a:pt x="344" y="320"/>
                  </a:moveTo>
                  <a:cubicBezTo>
                    <a:pt x="228" y="290"/>
                    <a:pt x="112" y="261"/>
                    <a:pt x="56" y="208"/>
                  </a:cubicBezTo>
                  <a:cubicBezTo>
                    <a:pt x="0" y="155"/>
                    <a:pt x="4" y="77"/>
                    <a:pt x="8" y="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Text Box 94"/>
            <p:cNvSpPr txBox="1">
              <a:spLocks noChangeArrowheads="1"/>
            </p:cNvSpPr>
            <p:nvPr/>
          </p:nvSpPr>
          <p:spPr bwMode="auto">
            <a:xfrm>
              <a:off x="2470" y="2740"/>
              <a:ext cx="7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800" b="0" dirty="0" smtClean="0">
                  <a:solidFill>
                    <a:srgbClr val="996633"/>
                  </a:solidFill>
                  <a:latin typeface="Arial" charset="0"/>
                </a:rPr>
                <a:t>new </a:t>
              </a:r>
              <a:r>
                <a:rPr lang="nl-NL" sz="1800" b="0" dirty="0">
                  <a:solidFill>
                    <a:srgbClr val="996633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49" name="Text Box 95"/>
            <p:cNvSpPr txBox="1">
              <a:spLocks noChangeArrowheads="1"/>
            </p:cNvSpPr>
            <p:nvPr/>
          </p:nvSpPr>
          <p:spPr bwMode="auto">
            <a:xfrm>
              <a:off x="4757" y="1128"/>
              <a:ext cx="84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business </a:t>
              </a:r>
            </a:p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intelligence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Line 96"/>
            <p:cNvSpPr>
              <a:spLocks noChangeShapeType="1"/>
            </p:cNvSpPr>
            <p:nvPr/>
          </p:nvSpPr>
          <p:spPr bwMode="auto">
            <a:xfrm>
              <a:off x="4729" y="1536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Line 97"/>
            <p:cNvSpPr>
              <a:spLocks noChangeShapeType="1"/>
            </p:cNvSpPr>
            <p:nvPr/>
          </p:nvSpPr>
          <p:spPr bwMode="auto">
            <a:xfrm>
              <a:off x="4424" y="1816"/>
              <a:ext cx="296" cy="176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62940" y="2033252"/>
            <a:ext cx="3935413" cy="3877025"/>
            <a:chOff x="2262940" y="2033252"/>
            <a:chExt cx="3935413" cy="3877025"/>
          </a:xfrm>
        </p:grpSpPr>
        <p:pic>
          <p:nvPicPr>
            <p:cNvPr id="53" name="Picture 2" descr="http://kinderopvangachtkarspelen.files.wordpress.com/2013/07/olifan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940" y="2033252"/>
              <a:ext cx="3935413" cy="387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4602398" y="2953113"/>
              <a:ext cx="81144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0" b="1" dirty="0" smtClean="0"/>
                <a:t>?</a:t>
              </a:r>
              <a:endParaRPr lang="nl-BE" sz="8000" b="1" dirty="0"/>
            </a:p>
          </p:txBody>
        </p:sp>
      </p:grpSp>
      <p:pic>
        <p:nvPicPr>
          <p:cNvPr id="5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0084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grpSp>
        <p:nvGrpSpPr>
          <p:cNvPr id="55" name="Group 52"/>
          <p:cNvGrpSpPr>
            <a:grpSpLocks/>
          </p:cNvGrpSpPr>
          <p:nvPr/>
        </p:nvGrpSpPr>
        <p:grpSpPr bwMode="auto">
          <a:xfrm>
            <a:off x="100805" y="2077864"/>
            <a:ext cx="8942390" cy="3454400"/>
            <a:chOff x="74" y="811"/>
            <a:chExt cx="5633" cy="2176"/>
          </a:xfrm>
        </p:grpSpPr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74" y="811"/>
              <a:ext cx="5633" cy="217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 anchorCtr="1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57" name="AutoShape 54"/>
            <p:cNvSpPr>
              <a:spLocks noChangeArrowheads="1"/>
            </p:cNvSpPr>
            <p:nvPr/>
          </p:nvSpPr>
          <p:spPr bwMode="auto">
            <a:xfrm>
              <a:off x="594" y="965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55"/>
            <p:cNvSpPr>
              <a:spLocks noChangeArrowheads="1"/>
            </p:cNvSpPr>
            <p:nvPr/>
          </p:nvSpPr>
          <p:spPr bwMode="auto">
            <a:xfrm>
              <a:off x="381" y="1136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56"/>
            <p:cNvSpPr>
              <a:spLocks noChangeArrowheads="1"/>
            </p:cNvSpPr>
            <p:nvPr/>
          </p:nvSpPr>
          <p:spPr bwMode="auto">
            <a:xfrm>
              <a:off x="179" y="1357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234" y="2219"/>
              <a:ext cx="9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sources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 flipV="1">
              <a:off x="4376" y="1288"/>
              <a:ext cx="344" cy="232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849" y="1422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1214" y="855"/>
              <a:ext cx="9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back flushing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798" y="1333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649" y="1558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598" y="1469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441" y="1790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65"/>
            <p:cNvSpPr txBox="1">
              <a:spLocks noChangeArrowheads="1"/>
            </p:cNvSpPr>
            <p:nvPr/>
          </p:nvSpPr>
          <p:spPr bwMode="auto">
            <a:xfrm>
              <a:off x="390" y="1701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1320" y="1345"/>
              <a:ext cx="1881" cy="98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>
              <a:off x="1240" y="1768"/>
              <a:ext cx="632" cy="0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1" name="Text Box 68"/>
            <p:cNvSpPr txBox="1">
              <a:spLocks noChangeArrowheads="1"/>
            </p:cNvSpPr>
            <p:nvPr/>
          </p:nvSpPr>
          <p:spPr bwMode="auto">
            <a:xfrm>
              <a:off x="1290" y="1492"/>
              <a:ext cx="5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extract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2720" y="1784"/>
              <a:ext cx="672" cy="0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1921" y="1574"/>
              <a:ext cx="754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71"/>
            <p:cNvSpPr txBox="1">
              <a:spLocks noChangeArrowheads="1"/>
            </p:cNvSpPr>
            <p:nvPr/>
          </p:nvSpPr>
          <p:spPr bwMode="auto">
            <a:xfrm>
              <a:off x="2080" y="1548"/>
              <a:ext cx="43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nl-BE" sz="1800" b="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nl-BE" sz="1800" b="0" dirty="0">
                  <a:solidFill>
                    <a:srgbClr val="000000"/>
                  </a:solidFill>
                  <a:latin typeface="Arial" charset="0"/>
                </a:rPr>
                <a:t>audit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Text Box 72"/>
            <p:cNvSpPr txBox="1">
              <a:spLocks noChangeArrowheads="1"/>
            </p:cNvSpPr>
            <p:nvPr/>
          </p:nvSpPr>
          <p:spPr bwMode="auto">
            <a:xfrm>
              <a:off x="1934" y="1924"/>
              <a:ext cx="7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err="1" smtClean="0">
                  <a:solidFill>
                    <a:srgbClr val="996633"/>
                  </a:solidFill>
                  <a:latin typeface="Arial" charset="0"/>
                </a:rPr>
                <a:t>transform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76" name="Text Box 73"/>
            <p:cNvSpPr txBox="1">
              <a:spLocks noChangeArrowheads="1"/>
            </p:cNvSpPr>
            <p:nvPr/>
          </p:nvSpPr>
          <p:spPr bwMode="auto">
            <a:xfrm>
              <a:off x="2768" y="1508"/>
              <a:ext cx="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load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77" name="Text Box 74"/>
            <p:cNvSpPr txBox="1">
              <a:spLocks noChangeArrowheads="1"/>
            </p:cNvSpPr>
            <p:nvPr/>
          </p:nvSpPr>
          <p:spPr bwMode="auto">
            <a:xfrm>
              <a:off x="1274" y="2291"/>
              <a:ext cx="9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ETL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process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1152" y="1044"/>
              <a:ext cx="1152" cy="492"/>
            </a:xfrm>
            <a:custGeom>
              <a:avLst/>
              <a:gdLst>
                <a:gd name="T0" fmla="*/ 1152 w 1152"/>
                <a:gd name="T1" fmla="*/ 492 h 492"/>
                <a:gd name="T2" fmla="*/ 640 w 1152"/>
                <a:gd name="T3" fmla="*/ 44 h 492"/>
                <a:gd name="T4" fmla="*/ 0 w 1152"/>
                <a:gd name="T5" fmla="*/ 228 h 492"/>
                <a:gd name="T6" fmla="*/ 0 60000 65536"/>
                <a:gd name="T7" fmla="*/ 0 60000 65536"/>
                <a:gd name="T8" fmla="*/ 0 60000 65536"/>
                <a:gd name="T9" fmla="*/ 0 w 1152"/>
                <a:gd name="T10" fmla="*/ 0 h 492"/>
                <a:gd name="T11" fmla="*/ 1152 w 1152"/>
                <a:gd name="T12" fmla="*/ 492 h 4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492">
                  <a:moveTo>
                    <a:pt x="1152" y="492"/>
                  </a:moveTo>
                  <a:cubicBezTo>
                    <a:pt x="992" y="290"/>
                    <a:pt x="832" y="88"/>
                    <a:pt x="640" y="44"/>
                  </a:cubicBezTo>
                  <a:cubicBezTo>
                    <a:pt x="448" y="0"/>
                    <a:pt x="107" y="197"/>
                    <a:pt x="0" y="228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Text Box 76"/>
            <p:cNvSpPr txBox="1">
              <a:spLocks noChangeArrowheads="1"/>
            </p:cNvSpPr>
            <p:nvPr/>
          </p:nvSpPr>
          <p:spPr bwMode="auto">
            <a:xfrm>
              <a:off x="3330" y="2251"/>
              <a:ext cx="115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warehouse</a:t>
              </a:r>
              <a:b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</a:br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&amp; data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marts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AutoShape 77"/>
            <p:cNvSpPr>
              <a:spLocks noChangeArrowheads="1"/>
            </p:cNvSpPr>
            <p:nvPr/>
          </p:nvSpPr>
          <p:spPr bwMode="auto">
            <a:xfrm>
              <a:off x="3424" y="1896"/>
              <a:ext cx="894" cy="374"/>
            </a:xfrm>
            <a:prstGeom prst="can">
              <a:avLst>
                <a:gd name="adj" fmla="val 50000"/>
              </a:avLst>
            </a:prstGeom>
            <a:solidFill>
              <a:srgbClr val="ECE0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78"/>
            <p:cNvSpPr txBox="1">
              <a:spLocks noChangeArrowheads="1"/>
            </p:cNvSpPr>
            <p:nvPr/>
          </p:nvSpPr>
          <p:spPr bwMode="auto">
            <a:xfrm>
              <a:off x="3470" y="2039"/>
              <a:ext cx="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meta data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AutoShape 79"/>
            <p:cNvSpPr>
              <a:spLocks noChangeArrowheads="1"/>
            </p:cNvSpPr>
            <p:nvPr/>
          </p:nvSpPr>
          <p:spPr bwMode="auto">
            <a:xfrm>
              <a:off x="3424" y="1248"/>
              <a:ext cx="894" cy="838"/>
            </a:xfrm>
            <a:prstGeom prst="can">
              <a:avLst>
                <a:gd name="adj" fmla="val 25000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80"/>
            <p:cNvSpPr txBox="1">
              <a:spLocks noChangeArrowheads="1"/>
            </p:cNvSpPr>
            <p:nvPr/>
          </p:nvSpPr>
          <p:spPr bwMode="auto">
            <a:xfrm>
              <a:off x="3421" y="1463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nl-NL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Text Box 81"/>
            <p:cNvSpPr txBox="1">
              <a:spLocks noChangeArrowheads="1"/>
            </p:cNvSpPr>
            <p:nvPr/>
          </p:nvSpPr>
          <p:spPr bwMode="auto">
            <a:xfrm>
              <a:off x="3418" y="1650"/>
              <a:ext cx="73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nl-BE" sz="1600" b="0" dirty="0">
                  <a:solidFill>
                    <a:srgbClr val="000000"/>
                  </a:solidFill>
                  <a:latin typeface="Arial" charset="0"/>
                </a:rPr>
                <a:t> detail</a:t>
              </a:r>
            </a:p>
            <a:p>
              <a:pPr>
                <a:buFontTx/>
                <a:buChar char="•"/>
              </a:pPr>
              <a:r>
                <a:rPr lang="nl-BE" sz="1600" b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nl-BE" sz="1600" b="0" dirty="0" smtClean="0">
                  <a:solidFill>
                    <a:srgbClr val="000000"/>
                  </a:solidFill>
                  <a:latin typeface="Arial" charset="0"/>
                </a:rPr>
                <a:t>summary</a:t>
              </a:r>
              <a:endParaRPr lang="nl-NL" sz="16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Line 82"/>
            <p:cNvSpPr>
              <a:spLocks noChangeShapeType="1"/>
            </p:cNvSpPr>
            <p:nvPr/>
          </p:nvSpPr>
          <p:spPr bwMode="auto">
            <a:xfrm flipV="1">
              <a:off x="4432" y="1568"/>
              <a:ext cx="312" cy="104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86" name="Line 83"/>
            <p:cNvSpPr>
              <a:spLocks noChangeShapeType="1"/>
            </p:cNvSpPr>
            <p:nvPr/>
          </p:nvSpPr>
          <p:spPr bwMode="auto">
            <a:xfrm>
              <a:off x="4384" y="1960"/>
              <a:ext cx="352" cy="312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4736" y="1145"/>
              <a:ext cx="873" cy="128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85"/>
            <p:cNvSpPr txBox="1">
              <a:spLocks noChangeArrowheads="1"/>
            </p:cNvSpPr>
            <p:nvPr/>
          </p:nvSpPr>
          <p:spPr bwMode="auto">
            <a:xfrm>
              <a:off x="4837" y="1764"/>
              <a:ext cx="69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decision</a:t>
              </a:r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support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Text Box 86"/>
            <p:cNvSpPr txBox="1">
              <a:spLocks noChangeArrowheads="1"/>
            </p:cNvSpPr>
            <p:nvPr/>
          </p:nvSpPr>
          <p:spPr bwMode="auto">
            <a:xfrm>
              <a:off x="4736" y="2126"/>
              <a:ext cx="8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mining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Text Box 87"/>
            <p:cNvSpPr txBox="1">
              <a:spLocks noChangeArrowheads="1"/>
            </p:cNvSpPr>
            <p:nvPr/>
          </p:nvSpPr>
          <p:spPr bwMode="auto">
            <a:xfrm>
              <a:off x="4822" y="1530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statistics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4739" y="1763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>
              <a:off x="4737" y="2170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>
              <a:off x="944" y="2752"/>
              <a:ext cx="3608" cy="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4536" y="2352"/>
              <a:ext cx="640" cy="400"/>
            </a:xfrm>
            <a:custGeom>
              <a:avLst/>
              <a:gdLst>
                <a:gd name="T0" fmla="*/ 640 w 640"/>
                <a:gd name="T1" fmla="*/ 0 h 400"/>
                <a:gd name="T2" fmla="*/ 528 w 640"/>
                <a:gd name="T3" fmla="*/ 304 h 400"/>
                <a:gd name="T4" fmla="*/ 0 w 640"/>
                <a:gd name="T5" fmla="*/ 400 h 400"/>
                <a:gd name="T6" fmla="*/ 0 60000 65536"/>
                <a:gd name="T7" fmla="*/ 0 60000 65536"/>
                <a:gd name="T8" fmla="*/ 0 60000 65536"/>
                <a:gd name="T9" fmla="*/ 0 w 640"/>
                <a:gd name="T10" fmla="*/ 0 h 400"/>
                <a:gd name="T11" fmla="*/ 640 w 640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0" h="400">
                  <a:moveTo>
                    <a:pt x="640" y="0"/>
                  </a:moveTo>
                  <a:cubicBezTo>
                    <a:pt x="637" y="118"/>
                    <a:pt x="634" y="237"/>
                    <a:pt x="528" y="304"/>
                  </a:cubicBezTo>
                  <a:cubicBezTo>
                    <a:pt x="422" y="371"/>
                    <a:pt x="211" y="385"/>
                    <a:pt x="0" y="40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2279" y="2144"/>
              <a:ext cx="633" cy="608"/>
            </a:xfrm>
            <a:custGeom>
              <a:avLst/>
              <a:gdLst>
                <a:gd name="T0" fmla="*/ 633 w 633"/>
                <a:gd name="T1" fmla="*/ 608 h 608"/>
                <a:gd name="T2" fmla="*/ 249 w 633"/>
                <a:gd name="T3" fmla="*/ 464 h 608"/>
                <a:gd name="T4" fmla="*/ 41 w 633"/>
                <a:gd name="T5" fmla="*/ 240 h 608"/>
                <a:gd name="T6" fmla="*/ 1 w 633"/>
                <a:gd name="T7" fmla="*/ 0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3"/>
                <a:gd name="T13" fmla="*/ 0 h 608"/>
                <a:gd name="T14" fmla="*/ 633 w 633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3" h="608">
                  <a:moveTo>
                    <a:pt x="633" y="608"/>
                  </a:moveTo>
                  <a:cubicBezTo>
                    <a:pt x="490" y="566"/>
                    <a:pt x="348" y="525"/>
                    <a:pt x="249" y="464"/>
                  </a:cubicBezTo>
                  <a:cubicBezTo>
                    <a:pt x="150" y="403"/>
                    <a:pt x="82" y="317"/>
                    <a:pt x="41" y="240"/>
                  </a:cubicBezTo>
                  <a:cubicBezTo>
                    <a:pt x="0" y="163"/>
                    <a:pt x="0" y="81"/>
                    <a:pt x="1" y="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616" y="2432"/>
              <a:ext cx="344" cy="320"/>
            </a:xfrm>
            <a:custGeom>
              <a:avLst/>
              <a:gdLst>
                <a:gd name="T0" fmla="*/ 344 w 344"/>
                <a:gd name="T1" fmla="*/ 320 h 320"/>
                <a:gd name="T2" fmla="*/ 56 w 344"/>
                <a:gd name="T3" fmla="*/ 208 h 320"/>
                <a:gd name="T4" fmla="*/ 8 w 344"/>
                <a:gd name="T5" fmla="*/ 0 h 320"/>
                <a:gd name="T6" fmla="*/ 0 60000 65536"/>
                <a:gd name="T7" fmla="*/ 0 60000 65536"/>
                <a:gd name="T8" fmla="*/ 0 60000 65536"/>
                <a:gd name="T9" fmla="*/ 0 w 344"/>
                <a:gd name="T10" fmla="*/ 0 h 320"/>
                <a:gd name="T11" fmla="*/ 344 w 344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320">
                  <a:moveTo>
                    <a:pt x="344" y="320"/>
                  </a:moveTo>
                  <a:cubicBezTo>
                    <a:pt x="228" y="290"/>
                    <a:pt x="112" y="261"/>
                    <a:pt x="56" y="208"/>
                  </a:cubicBezTo>
                  <a:cubicBezTo>
                    <a:pt x="0" y="155"/>
                    <a:pt x="4" y="77"/>
                    <a:pt x="8" y="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97" name="Text Box 94"/>
            <p:cNvSpPr txBox="1">
              <a:spLocks noChangeArrowheads="1"/>
            </p:cNvSpPr>
            <p:nvPr/>
          </p:nvSpPr>
          <p:spPr bwMode="auto">
            <a:xfrm>
              <a:off x="2470" y="2740"/>
              <a:ext cx="7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800" b="0" dirty="0" smtClean="0">
                  <a:solidFill>
                    <a:srgbClr val="996633"/>
                  </a:solidFill>
                  <a:latin typeface="Arial" charset="0"/>
                </a:rPr>
                <a:t>new </a:t>
              </a:r>
              <a:r>
                <a:rPr lang="nl-NL" sz="1800" b="0" dirty="0">
                  <a:solidFill>
                    <a:srgbClr val="996633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98" name="Text Box 95"/>
            <p:cNvSpPr txBox="1">
              <a:spLocks noChangeArrowheads="1"/>
            </p:cNvSpPr>
            <p:nvPr/>
          </p:nvSpPr>
          <p:spPr bwMode="auto">
            <a:xfrm>
              <a:off x="4757" y="1128"/>
              <a:ext cx="84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business </a:t>
              </a:r>
            </a:p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intelligence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>
              <a:off x="4729" y="1536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>
              <a:off x="4424" y="1816"/>
              <a:ext cx="296" cy="176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51051" y="3083695"/>
            <a:ext cx="6305039" cy="660101"/>
            <a:chOff x="457750" y="3210695"/>
            <a:chExt cx="6305039" cy="660101"/>
          </a:xfrm>
        </p:grpSpPr>
        <p:sp>
          <p:nvSpPr>
            <p:cNvPr id="102" name="TextBox 101"/>
            <p:cNvSpPr txBox="1"/>
            <p:nvPr/>
          </p:nvSpPr>
          <p:spPr>
            <a:xfrm>
              <a:off x="457750" y="3210695"/>
              <a:ext cx="116422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chemeClr val="accent1"/>
                  </a:solidFill>
                  <a:latin typeface="+mn-lt"/>
                </a:rPr>
                <a:t>Volume</a:t>
              </a:r>
              <a:endParaRPr lang="nl-BE" sz="24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598560" y="3409131"/>
              <a:ext cx="116422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chemeClr val="accent1"/>
                  </a:solidFill>
                  <a:latin typeface="+mn-lt"/>
                </a:rPr>
                <a:t>Volume</a:t>
              </a:r>
              <a:endParaRPr lang="nl-BE" sz="2400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038767" y="2730326"/>
            <a:ext cx="5799881" cy="701297"/>
            <a:chOff x="3045466" y="2857326"/>
            <a:chExt cx="5799881" cy="701297"/>
          </a:xfrm>
        </p:grpSpPr>
        <p:sp>
          <p:nvSpPr>
            <p:cNvPr id="105" name="TextBox 104"/>
            <p:cNvSpPr txBox="1"/>
            <p:nvPr/>
          </p:nvSpPr>
          <p:spPr>
            <a:xfrm>
              <a:off x="3045466" y="2857326"/>
              <a:ext cx="12044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2400" b="1" dirty="0" err="1" smtClean="0">
                  <a:solidFill>
                    <a:schemeClr val="accent1"/>
                  </a:solidFill>
                  <a:latin typeface="+mn-lt"/>
                </a:rPr>
                <a:t>Velocity</a:t>
              </a:r>
              <a:endParaRPr lang="nl-BE" sz="24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40915" y="3096958"/>
              <a:ext cx="12044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2400" b="1" dirty="0" err="1" smtClean="0">
                  <a:solidFill>
                    <a:schemeClr val="accent1"/>
                  </a:solidFill>
                  <a:latin typeface="+mn-lt"/>
                </a:rPr>
                <a:t>Velocity</a:t>
              </a:r>
              <a:endParaRPr lang="nl-BE" sz="2400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0005" y="3549437"/>
            <a:ext cx="8652097" cy="710594"/>
            <a:chOff x="296704" y="3676437"/>
            <a:chExt cx="8652097" cy="710594"/>
          </a:xfrm>
        </p:grpSpPr>
        <p:sp>
          <p:nvSpPr>
            <p:cNvPr id="108" name="TextBox 107"/>
            <p:cNvSpPr txBox="1"/>
            <p:nvPr/>
          </p:nvSpPr>
          <p:spPr>
            <a:xfrm>
              <a:off x="296704" y="3925366"/>
              <a:ext cx="14837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2400" b="1" dirty="0" err="1" smtClean="0">
                  <a:solidFill>
                    <a:schemeClr val="accent1"/>
                  </a:solidFill>
                  <a:latin typeface="+mn-lt"/>
                </a:rPr>
                <a:t>Variability</a:t>
              </a:r>
              <a:endParaRPr lang="nl-BE" sz="24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465061" y="3676437"/>
              <a:ext cx="14837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2400" b="1" dirty="0" err="1" smtClean="0">
                  <a:solidFill>
                    <a:schemeClr val="accent1"/>
                  </a:solidFill>
                  <a:latin typeface="+mn-lt"/>
                </a:rPr>
                <a:t>Variability</a:t>
              </a:r>
              <a:endParaRPr lang="nl-BE" sz="2400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81681" y="4247843"/>
            <a:ext cx="3874869" cy="992966"/>
            <a:chOff x="388380" y="4374843"/>
            <a:chExt cx="3874869" cy="992966"/>
          </a:xfrm>
        </p:grpSpPr>
        <p:sp>
          <p:nvSpPr>
            <p:cNvPr id="111" name="TextBox 110"/>
            <p:cNvSpPr txBox="1"/>
            <p:nvPr/>
          </p:nvSpPr>
          <p:spPr>
            <a:xfrm>
              <a:off x="3044710" y="4374843"/>
              <a:ext cx="12185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Veracity</a:t>
              </a:r>
              <a:endParaRPr lang="nl-BE" sz="2400" b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88380" y="4906144"/>
              <a:ext cx="12185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Veracity</a:t>
              </a:r>
              <a:endParaRPr lang="nl-BE" sz="2400" b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113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62706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Data </a:t>
            </a:r>
            <a:r>
              <a:rPr lang="nl-BE" sz="1400" b="1" dirty="0" err="1" smtClean="0"/>
              <a:t>quality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br>
              <a:rPr lang="nl-BE" sz="1400" b="1" dirty="0" smtClean="0"/>
            </a:br>
            <a:r>
              <a:rPr lang="nl-BE" sz="1400" b="1" dirty="0" smtClean="0"/>
              <a:t>big data </a:t>
            </a:r>
            <a:r>
              <a:rPr lang="nl-BE" sz="1400" b="1" dirty="0" err="1" smtClean="0"/>
              <a:t>challenges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93957" y="1315563"/>
            <a:ext cx="255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what</a:t>
            </a:r>
            <a:r>
              <a:rPr lang="nl-BE" sz="2400" b="1" dirty="0" smtClean="0">
                <a:solidFill>
                  <a:schemeClr val="tx2"/>
                </a:solidFill>
              </a:rPr>
              <a:t> are big data?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5" descr="http://geodesygina.com/images/elepha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80" y="1912516"/>
            <a:ext cx="5975936" cy="43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61596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0536" y="1436449"/>
            <a:ext cx="417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what</a:t>
            </a:r>
            <a:r>
              <a:rPr lang="nl-BE" sz="2400" b="1" dirty="0" smtClean="0">
                <a:solidFill>
                  <a:schemeClr val="tx2"/>
                </a:solidFill>
              </a:rPr>
              <a:t> do we have </a:t>
            </a:r>
            <a:r>
              <a:rPr lang="nl-BE" sz="2400" b="1" dirty="0" err="1" smtClean="0">
                <a:solidFill>
                  <a:schemeClr val="tx2"/>
                </a:solidFill>
              </a:rPr>
              <a:t>to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cope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?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5" name="Picture 2" descr="http://www1.unece.org/stat/platform/download/attachments/78677639/Zettabytes.jpg?version=1&amp;modificationDate=1372060442898&amp;api=v2&amp;effects=drop-shad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7" y="2129276"/>
            <a:ext cx="2308528" cy="18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35429" y="3908424"/>
            <a:ext cx="142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600" b="1" dirty="0" smtClean="0">
                <a:solidFill>
                  <a:prstClr val="black"/>
                </a:solidFill>
                <a:latin typeface="Calibri"/>
              </a:rPr>
              <a:t>Connectivity</a:t>
            </a:r>
            <a:endParaRPr lang="nl-BE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9785" y="6030220"/>
            <a:ext cx="1332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600" b="1" dirty="0" err="1" smtClean="0">
                <a:solidFill>
                  <a:prstClr val="black"/>
                </a:solidFill>
                <a:latin typeface="Calibri"/>
              </a:rPr>
              <a:t>Concurrency</a:t>
            </a:r>
            <a:endParaRPr lang="nl-BE" sz="16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69785" y="4690168"/>
            <a:ext cx="1354902" cy="7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69785" y="4898167"/>
            <a:ext cx="1354902" cy="7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169785" y="5106166"/>
            <a:ext cx="1354902" cy="7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169785" y="5314165"/>
            <a:ext cx="1354902" cy="7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169785" y="5522164"/>
            <a:ext cx="1354902" cy="7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69785" y="5730163"/>
            <a:ext cx="1354902" cy="7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69785" y="5938164"/>
            <a:ext cx="1354902" cy="7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806306" y="4758748"/>
            <a:ext cx="496966" cy="4741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Isosceles Triangle 26"/>
          <p:cNvSpPr/>
          <p:nvPr/>
        </p:nvSpPr>
        <p:spPr>
          <a:xfrm>
            <a:off x="4179790" y="4995799"/>
            <a:ext cx="527342" cy="6096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tangle 27"/>
          <p:cNvSpPr/>
          <p:nvPr/>
        </p:nvSpPr>
        <p:spPr>
          <a:xfrm>
            <a:off x="4608072" y="4751128"/>
            <a:ext cx="609600" cy="481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xtBox 28"/>
          <p:cNvSpPr txBox="1"/>
          <p:nvPr/>
        </p:nvSpPr>
        <p:spPr>
          <a:xfrm>
            <a:off x="3905366" y="5785005"/>
            <a:ext cx="121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600" b="1" dirty="0" err="1" smtClean="0">
                <a:solidFill>
                  <a:prstClr val="black"/>
                </a:solidFill>
                <a:latin typeface="Calibri"/>
              </a:rPr>
              <a:t>Variety</a:t>
            </a:r>
            <a:endParaRPr lang="nl-BE" sz="16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6" descr="Distributed Dat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07" y="2164041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www.ecdl.org/media/shutterstock_1139108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1" y="4478951"/>
            <a:ext cx="1810078" cy="13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158107" y="5729929"/>
            <a:ext cx="2503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600" b="1" dirty="0" smtClean="0">
                <a:solidFill>
                  <a:prstClr val="black"/>
                </a:solidFill>
                <a:latin typeface="Calibri"/>
              </a:rPr>
              <a:t>Cloud Computing</a:t>
            </a:r>
            <a:endParaRPr lang="nl-BE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221" y="3967814"/>
            <a:ext cx="142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600" b="1" dirty="0" err="1" smtClean="0">
                <a:solidFill>
                  <a:prstClr val="black"/>
                </a:solidFill>
                <a:latin typeface="Calibri"/>
              </a:rPr>
              <a:t>Huge</a:t>
            </a:r>
            <a:r>
              <a:rPr lang="nl-BE" sz="1600" b="1" dirty="0" smtClean="0">
                <a:solidFill>
                  <a:prstClr val="black"/>
                </a:solidFill>
                <a:latin typeface="Calibri"/>
              </a:rPr>
              <a:t> volumes</a:t>
            </a:r>
            <a:endParaRPr lang="nl-BE" sz="16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://rack.1.mshcdn.com/media/ZgkyMDEyLzEyLzA0LzI3L3RoZXNjaWVuY2VvLmIyRy5qcGcKcAl0aHVtYgk5NTB4NTM0IwplCWpwZw/f94fe453/0c4/the-science-of-building-trust-with-social-media-908ac2d82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25" y="2409458"/>
            <a:ext cx="2512893" cy="141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905366" y="3945602"/>
            <a:ext cx="142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600" b="1" dirty="0" err="1" smtClean="0">
                <a:solidFill>
                  <a:prstClr val="black"/>
                </a:solidFill>
                <a:latin typeface="Calibri"/>
              </a:rPr>
              <a:t>Consistency</a:t>
            </a:r>
            <a:endParaRPr lang="nl-BE" sz="16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1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60487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82283" y="1448223"/>
            <a:ext cx="2412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the CAP </a:t>
            </a:r>
            <a:r>
              <a:rPr lang="nl-BE" sz="2400" b="1" dirty="0" err="1" smtClean="0">
                <a:solidFill>
                  <a:schemeClr val="tx2"/>
                </a:solidFill>
              </a:rPr>
              <a:t>theorem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9822" y="2240280"/>
            <a:ext cx="30844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 smtClean="0">
                <a:solidFill>
                  <a:srgbClr val="FF0000"/>
                </a:solidFill>
              </a:rPr>
              <a:t>C</a:t>
            </a:r>
            <a:r>
              <a:rPr lang="nl-BE" sz="2800" dirty="0" err="1" smtClean="0"/>
              <a:t>onsistency</a:t>
            </a:r>
            <a:endParaRPr lang="nl-BE" sz="2800" dirty="0" smtClean="0"/>
          </a:p>
          <a:p>
            <a:r>
              <a:rPr lang="nl-BE" sz="2800" dirty="0" smtClean="0">
                <a:solidFill>
                  <a:srgbClr val="FF0000"/>
                </a:solidFill>
              </a:rPr>
              <a:t>A</a:t>
            </a:r>
            <a:r>
              <a:rPr lang="nl-BE" sz="2800" dirty="0" smtClean="0"/>
              <a:t>vailability</a:t>
            </a:r>
          </a:p>
          <a:p>
            <a:r>
              <a:rPr lang="nl-BE" sz="2800" dirty="0" err="1" smtClean="0">
                <a:solidFill>
                  <a:srgbClr val="FF0000"/>
                </a:solidFill>
              </a:rPr>
              <a:t>P</a:t>
            </a:r>
            <a:r>
              <a:rPr lang="nl-BE" sz="2800" dirty="0" err="1" smtClean="0"/>
              <a:t>artition</a:t>
            </a:r>
            <a:r>
              <a:rPr lang="nl-BE" sz="2800" dirty="0" smtClean="0"/>
              <a:t> </a:t>
            </a:r>
            <a:r>
              <a:rPr lang="nl-BE" sz="2800" dirty="0" err="1" smtClean="0"/>
              <a:t>tolerance</a:t>
            </a:r>
            <a:endParaRPr lang="nl-BE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1109822" y="3891435"/>
            <a:ext cx="6079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“Of </a:t>
            </a:r>
            <a:r>
              <a:rPr lang="nl-BE" dirty="0" err="1" smtClean="0"/>
              <a:t>three</a:t>
            </a:r>
            <a:r>
              <a:rPr lang="nl-BE" dirty="0" smtClean="0"/>
              <a:t> </a:t>
            </a:r>
            <a:r>
              <a:rPr lang="nl-BE" dirty="0" err="1" smtClean="0"/>
              <a:t>properties</a:t>
            </a:r>
            <a:r>
              <a:rPr lang="nl-BE" dirty="0" smtClean="0"/>
              <a:t> of shared systems: data </a:t>
            </a:r>
            <a:r>
              <a:rPr lang="nl-BE" dirty="0" err="1" smtClean="0"/>
              <a:t>consistency</a:t>
            </a:r>
            <a:r>
              <a:rPr lang="nl-BE" dirty="0" smtClean="0"/>
              <a:t>, </a:t>
            </a:r>
            <a:br>
              <a:rPr lang="nl-BE" dirty="0" smtClean="0"/>
            </a:br>
            <a:r>
              <a:rPr lang="nl-BE" dirty="0" smtClean="0"/>
              <a:t>system availability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tolerance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network</a:t>
            </a:r>
            <a:r>
              <a:rPr lang="nl-BE" dirty="0" smtClean="0"/>
              <a:t> </a:t>
            </a:r>
            <a:r>
              <a:rPr lang="nl-BE" dirty="0" err="1" smtClean="0"/>
              <a:t>partitions</a:t>
            </a:r>
            <a:r>
              <a:rPr lang="nl-BE" dirty="0" smtClean="0"/>
              <a:t>, </a:t>
            </a:r>
            <a:br>
              <a:rPr lang="nl-BE" dirty="0" smtClean="0"/>
            </a:br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two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achieved</a:t>
            </a:r>
            <a:r>
              <a:rPr lang="nl-BE" dirty="0" smtClean="0"/>
              <a:t> at </a:t>
            </a:r>
            <a:r>
              <a:rPr lang="nl-BE" dirty="0" err="1" smtClean="0"/>
              <a:t>any</a:t>
            </a:r>
            <a:r>
              <a:rPr lang="nl-BE" dirty="0" smtClean="0"/>
              <a:t> </a:t>
            </a:r>
            <a:r>
              <a:rPr lang="nl-BE" dirty="0" err="1" smtClean="0"/>
              <a:t>given</a:t>
            </a:r>
            <a:r>
              <a:rPr lang="nl-BE" dirty="0" smtClean="0"/>
              <a:t> moment in time”</a:t>
            </a:r>
            <a:endParaRPr lang="nl-BE" dirty="0"/>
          </a:p>
        </p:txBody>
      </p:sp>
      <p:sp>
        <p:nvSpPr>
          <p:cNvPr id="38" name="TextBox 37"/>
          <p:cNvSpPr txBox="1"/>
          <p:nvPr/>
        </p:nvSpPr>
        <p:spPr>
          <a:xfrm>
            <a:off x="7105799" y="5023024"/>
            <a:ext cx="1018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+mn-lt"/>
              </a:rPr>
              <a:t>Eric </a:t>
            </a:r>
            <a:r>
              <a:rPr lang="nl-BE" sz="1400" dirty="0" err="1" smtClean="0">
                <a:latin typeface="+mn-lt"/>
              </a:rPr>
              <a:t>Brewer</a:t>
            </a:r>
            <a:endParaRPr lang="nl-BE" sz="14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32641" y="5418874"/>
            <a:ext cx="4678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We have </a:t>
            </a:r>
            <a:r>
              <a:rPr lang="nl-BE" sz="2400" dirty="0" err="1" smtClean="0">
                <a:solidFill>
                  <a:srgbClr val="FF0000"/>
                </a:solidFill>
              </a:rPr>
              <a:t>to</a:t>
            </a:r>
            <a:r>
              <a:rPr lang="nl-BE" sz="2400" dirty="0" smtClean="0">
                <a:solidFill>
                  <a:srgbClr val="FF0000"/>
                </a:solidFill>
              </a:rPr>
              <a:t> make a </a:t>
            </a:r>
            <a:r>
              <a:rPr lang="nl-BE" sz="2400" dirty="0" err="1" smtClean="0">
                <a:solidFill>
                  <a:srgbClr val="FF0000"/>
                </a:solidFill>
              </a:rPr>
              <a:t>compromise</a:t>
            </a:r>
            <a:r>
              <a:rPr lang="nl-BE" sz="2400" dirty="0" smtClean="0">
                <a:solidFill>
                  <a:srgbClr val="FF0000"/>
                </a:solidFill>
              </a:rPr>
              <a:t>!</a:t>
            </a:r>
            <a:br>
              <a:rPr lang="nl-BE" sz="2400" dirty="0" smtClean="0">
                <a:solidFill>
                  <a:srgbClr val="FF0000"/>
                </a:solidFill>
              </a:rPr>
            </a:br>
            <a:r>
              <a:rPr lang="nl-BE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 CP, AP (or CA)</a:t>
            </a:r>
            <a:endParaRPr lang="nl-BE" sz="2400" dirty="0"/>
          </a:p>
        </p:txBody>
      </p:sp>
      <p:pic>
        <p:nvPicPr>
          <p:cNvPr id="2050" name="Picture 2" descr="TNW Con EU15 - Eric Brewer (scientist)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20532"/>
            <a:ext cx="1623368" cy="10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8166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94076" y="1448223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Base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316" y="2366605"/>
            <a:ext cx="69497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 smtClean="0">
                <a:solidFill>
                  <a:srgbClr val="FF0000"/>
                </a:solidFill>
              </a:rPr>
              <a:t>B</a:t>
            </a:r>
            <a:r>
              <a:rPr lang="nl-BE" sz="2800" dirty="0" err="1" smtClean="0"/>
              <a:t>asically</a:t>
            </a:r>
            <a:r>
              <a:rPr lang="nl-BE" sz="2800" dirty="0" smtClean="0"/>
              <a:t> </a:t>
            </a:r>
            <a:r>
              <a:rPr lang="nl-BE" sz="2800" dirty="0" err="1" smtClean="0">
                <a:solidFill>
                  <a:srgbClr val="FF0000"/>
                </a:solidFill>
              </a:rPr>
              <a:t>a</a:t>
            </a:r>
            <a:r>
              <a:rPr lang="nl-BE" sz="2800" dirty="0" err="1" smtClean="0"/>
              <a:t>vailable</a:t>
            </a:r>
            <a:endParaRPr lang="nl-BE" sz="2800" dirty="0" smtClean="0"/>
          </a:p>
          <a:p>
            <a:r>
              <a:rPr lang="nl-BE" sz="2800" dirty="0" smtClean="0">
                <a:solidFill>
                  <a:srgbClr val="FF0000"/>
                </a:solidFill>
              </a:rPr>
              <a:t>S</a:t>
            </a:r>
            <a:r>
              <a:rPr lang="nl-BE" sz="2800" dirty="0" smtClean="0"/>
              <a:t>oft-state </a:t>
            </a:r>
            <a:r>
              <a:rPr lang="nl-BE" sz="2000" dirty="0" smtClean="0"/>
              <a:t>(</a:t>
            </a:r>
            <a:r>
              <a:rPr lang="nl-BE" sz="2000" dirty="0" err="1" smtClean="0"/>
              <a:t>not</a:t>
            </a:r>
            <a:r>
              <a:rPr lang="nl-BE" sz="2000" dirty="0" smtClean="0"/>
              <a:t> consistent </a:t>
            </a:r>
            <a:r>
              <a:rPr lang="nl-BE" sz="2000" dirty="0" err="1" smtClean="0"/>
              <a:t>all</a:t>
            </a:r>
            <a:r>
              <a:rPr lang="nl-BE" sz="2000" dirty="0" smtClean="0"/>
              <a:t> the time)</a:t>
            </a:r>
            <a:endParaRPr lang="nl-BE" sz="2400" dirty="0" smtClean="0"/>
          </a:p>
          <a:p>
            <a:r>
              <a:rPr lang="nl-BE" sz="2800" dirty="0" err="1" smtClean="0">
                <a:solidFill>
                  <a:srgbClr val="FF0000"/>
                </a:solidFill>
              </a:rPr>
              <a:t>E</a:t>
            </a:r>
            <a:r>
              <a:rPr lang="nl-BE" sz="2800" dirty="0" err="1" smtClean="0"/>
              <a:t>ventual</a:t>
            </a:r>
            <a:r>
              <a:rPr lang="nl-BE" sz="2800" dirty="0" smtClean="0"/>
              <a:t> </a:t>
            </a:r>
            <a:r>
              <a:rPr lang="nl-BE" sz="2800" dirty="0" err="1" smtClean="0"/>
              <a:t>consistency</a:t>
            </a:r>
            <a:r>
              <a:rPr lang="nl-BE" sz="2800" dirty="0" smtClean="0"/>
              <a:t> </a:t>
            </a:r>
            <a:r>
              <a:rPr lang="nl-BE" sz="2000" dirty="0" smtClean="0"/>
              <a:t>(consistent in </a:t>
            </a:r>
            <a:r>
              <a:rPr lang="nl-BE" sz="2000" dirty="0" err="1" smtClean="0"/>
              <a:t>some</a:t>
            </a:r>
            <a:r>
              <a:rPr lang="nl-BE" sz="2000" dirty="0" smtClean="0"/>
              <a:t> </a:t>
            </a:r>
            <a:r>
              <a:rPr lang="nl-BE" sz="2000" dirty="0" err="1" smtClean="0"/>
              <a:t>known</a:t>
            </a:r>
            <a:r>
              <a:rPr lang="nl-BE" sz="2000" dirty="0" smtClean="0"/>
              <a:t>-state)</a:t>
            </a:r>
            <a:endParaRPr lang="nl-BE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54" y="4208318"/>
            <a:ext cx="5768291" cy="2205182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79118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pic>
        <p:nvPicPr>
          <p:cNvPr id="11" name="Picture 10" descr="datab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118" y="4945236"/>
            <a:ext cx="1147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638013" y="3354672"/>
            <a:ext cx="1219771" cy="1446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3661" y="4339555"/>
            <a:ext cx="125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200" b="1" dirty="0">
                <a:solidFill>
                  <a:prstClr val="black"/>
                </a:solidFill>
                <a:latin typeface="Calibri"/>
              </a:rPr>
              <a:t>SQL </a:t>
            </a:r>
            <a:r>
              <a:rPr lang="nl-BE" sz="1200" b="1" dirty="0" err="1">
                <a:solidFill>
                  <a:prstClr val="black"/>
                </a:solidFill>
                <a:latin typeface="Calibri"/>
              </a:rPr>
              <a:t>based</a:t>
            </a:r>
            <a:r>
              <a:rPr lang="nl-BE" sz="1200" b="1" dirty="0">
                <a:solidFill>
                  <a:prstClr val="black"/>
                </a:solidFill>
                <a:latin typeface="Calibri"/>
              </a:rPr>
              <a:t> database system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38013" y="2748992"/>
            <a:ext cx="121977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8013" y="2798857"/>
            <a:ext cx="1218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200" b="1" dirty="0" smtClean="0">
                <a:solidFill>
                  <a:prstClr val="black"/>
                </a:solidFill>
                <a:latin typeface="Calibri"/>
              </a:rPr>
              <a:t>Application</a:t>
            </a:r>
            <a:endParaRPr lang="nl-BE" sz="1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" descr="http://www.sapdesignguild.org/community/images/attribute_approaches/Bento_01e_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52" y="1569720"/>
            <a:ext cx="1061591" cy="8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69028" y="1347309"/>
            <a:ext cx="1219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200" dirty="0" smtClean="0">
                <a:solidFill>
                  <a:prstClr val="black"/>
                </a:solidFill>
                <a:latin typeface="Calibri"/>
              </a:rPr>
              <a:t>Interface</a:t>
            </a:r>
            <a:endParaRPr lang="nl-BE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Straight Connector 24"/>
          <p:cNvCxnSpPr>
            <a:stCxn id="23" idx="2"/>
            <a:endCxn id="21" idx="0"/>
          </p:cNvCxnSpPr>
          <p:nvPr/>
        </p:nvCxnSpPr>
        <p:spPr>
          <a:xfrm>
            <a:off x="2243648" y="2403827"/>
            <a:ext cx="4251" cy="345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2"/>
            <a:endCxn id="12" idx="0"/>
          </p:cNvCxnSpPr>
          <p:nvPr/>
        </p:nvCxnSpPr>
        <p:spPr>
          <a:xfrm>
            <a:off x="2247899" y="3210657"/>
            <a:ext cx="0" cy="144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0" idx="2"/>
          </p:cNvCxnSpPr>
          <p:nvPr/>
        </p:nvCxnSpPr>
        <p:spPr>
          <a:xfrm>
            <a:off x="2270908" y="4801220"/>
            <a:ext cx="7824" cy="2224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datab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8118" y="4952856"/>
            <a:ext cx="1147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3924013" y="4284980"/>
            <a:ext cx="1219771" cy="523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9661" y="4347175"/>
            <a:ext cx="125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200" b="1" dirty="0" err="1" smtClean="0">
                <a:solidFill>
                  <a:prstClr val="black"/>
                </a:solidFill>
                <a:latin typeface="Calibri"/>
              </a:rPr>
              <a:t>NoSQL</a:t>
            </a:r>
            <a:r>
              <a:rPr lang="nl-BE" sz="1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1" dirty="0" err="1">
                <a:solidFill>
                  <a:prstClr val="black"/>
                </a:solidFill>
                <a:latin typeface="Calibri"/>
              </a:rPr>
              <a:t>based</a:t>
            </a:r>
            <a:r>
              <a:rPr lang="nl-BE" sz="1200" b="1" dirty="0">
                <a:solidFill>
                  <a:prstClr val="black"/>
                </a:solidFill>
                <a:latin typeface="Calibri"/>
              </a:rPr>
              <a:t> database system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24013" y="2756612"/>
            <a:ext cx="1219771" cy="1384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4013" y="2806477"/>
            <a:ext cx="1218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200" b="1" dirty="0" smtClean="0">
                <a:solidFill>
                  <a:prstClr val="black"/>
                </a:solidFill>
                <a:latin typeface="Calibri"/>
              </a:rPr>
              <a:t>Application</a:t>
            </a:r>
            <a:endParaRPr lang="nl-BE" sz="1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Picture 2" descr="http://www.sapdesignguild.org/community/images/attribute_approaches/Bento_01e_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52" y="1577340"/>
            <a:ext cx="1061591" cy="8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955028" y="1354929"/>
            <a:ext cx="1219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200" dirty="0" smtClean="0">
                <a:solidFill>
                  <a:prstClr val="black"/>
                </a:solidFill>
                <a:latin typeface="Calibri"/>
              </a:rPr>
              <a:t>Interface</a:t>
            </a:r>
            <a:endParaRPr lang="nl-BE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5" name="Straight Connector 34"/>
          <p:cNvCxnSpPr>
            <a:stCxn id="33" idx="2"/>
            <a:endCxn id="31" idx="0"/>
          </p:cNvCxnSpPr>
          <p:nvPr/>
        </p:nvCxnSpPr>
        <p:spPr>
          <a:xfrm>
            <a:off x="4529648" y="2411447"/>
            <a:ext cx="4251" cy="345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2"/>
            <a:endCxn id="29" idx="0"/>
          </p:cNvCxnSpPr>
          <p:nvPr/>
        </p:nvCxnSpPr>
        <p:spPr>
          <a:xfrm>
            <a:off x="4533899" y="4140964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2"/>
          </p:cNvCxnSpPr>
          <p:nvPr/>
        </p:nvCxnSpPr>
        <p:spPr>
          <a:xfrm>
            <a:off x="4556908" y="4808840"/>
            <a:ext cx="7824" cy="2224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56503" y="3354671"/>
            <a:ext cx="1067510" cy="93030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69976" y="4801219"/>
            <a:ext cx="105403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63239" y="2756611"/>
            <a:ext cx="10565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861996" y="2756612"/>
            <a:ext cx="10565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71066" y="3210124"/>
            <a:ext cx="1067510" cy="93030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83857" y="3446164"/>
            <a:ext cx="2776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tx2"/>
                </a:solidFill>
              </a:rPr>
              <a:t>responsibility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for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nl-BE" dirty="0" smtClean="0">
                <a:solidFill>
                  <a:schemeClr val="tx2"/>
                </a:solidFill>
              </a:rPr>
              <a:t>data </a:t>
            </a:r>
            <a:r>
              <a:rPr lang="nl-BE" dirty="0" err="1" smtClean="0">
                <a:solidFill>
                  <a:schemeClr val="tx2"/>
                </a:solidFill>
              </a:rPr>
              <a:t>integrity</a:t>
            </a:r>
            <a:r>
              <a:rPr lang="nl-BE" dirty="0" smtClean="0">
                <a:solidFill>
                  <a:schemeClr val="tx2"/>
                </a:solidFill>
              </a:rPr>
              <a:t>/</a:t>
            </a:r>
            <a:r>
              <a:rPr lang="nl-BE" dirty="0" err="1" smtClean="0">
                <a:solidFill>
                  <a:schemeClr val="tx2"/>
                </a:solidFill>
              </a:rPr>
              <a:t>quality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shifts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nl-BE" dirty="0" err="1" smtClean="0">
                <a:solidFill>
                  <a:schemeClr val="tx2"/>
                </a:solidFill>
              </a:rPr>
              <a:t>towards</a:t>
            </a:r>
            <a:r>
              <a:rPr lang="nl-BE" dirty="0" smtClean="0">
                <a:solidFill>
                  <a:schemeClr val="tx2"/>
                </a:solidFill>
              </a:rPr>
              <a:t> the </a:t>
            </a:r>
            <a:r>
              <a:rPr lang="nl-BE" dirty="0" err="1" smtClean="0">
                <a:solidFill>
                  <a:schemeClr val="tx2"/>
                </a:solidFill>
              </a:rPr>
              <a:t>application</a:t>
            </a:r>
            <a:r>
              <a:rPr lang="nl-BE" dirty="0" smtClean="0">
                <a:solidFill>
                  <a:schemeClr val="tx2"/>
                </a:solidFill>
              </a:rPr>
              <a:t>!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4097" y="6117079"/>
            <a:ext cx="2503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600" dirty="0" err="1" smtClean="0">
                <a:solidFill>
                  <a:prstClr val="black"/>
                </a:solidFill>
                <a:latin typeface="Calibri"/>
              </a:rPr>
              <a:t>Increased</a:t>
            </a:r>
            <a:r>
              <a:rPr lang="nl-BE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600" dirty="0" err="1" smtClean="0">
                <a:solidFill>
                  <a:prstClr val="black"/>
                </a:solidFill>
                <a:latin typeface="Calibri"/>
              </a:rPr>
              <a:t>consistency</a:t>
            </a:r>
            <a:endParaRPr lang="nl-BE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20097" y="6129238"/>
            <a:ext cx="2503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1600" dirty="0" err="1" smtClean="0">
                <a:solidFill>
                  <a:prstClr val="black"/>
                </a:solidFill>
                <a:latin typeface="Calibri"/>
              </a:rPr>
              <a:t>Decreased</a:t>
            </a:r>
            <a:r>
              <a:rPr lang="nl-BE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600" dirty="0" err="1" smtClean="0">
                <a:solidFill>
                  <a:prstClr val="black"/>
                </a:solidFill>
                <a:latin typeface="Calibri"/>
              </a:rPr>
              <a:t>consistency</a:t>
            </a:r>
            <a:endParaRPr lang="nl-BE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464" y="4920045"/>
            <a:ext cx="2316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explicit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quality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control </a:t>
            </a:r>
          </a:p>
          <a:p>
            <a:pPr algn="ctr"/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becomes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crucial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8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68" y="5566376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79558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787400" y="1473900"/>
            <a:ext cx="7852571" cy="1493584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“</a:t>
            </a:r>
            <a:r>
              <a:rPr lang="nl-BE" sz="2400" b="1" dirty="0" err="1" smtClean="0">
                <a:solidFill>
                  <a:schemeClr val="bg1"/>
                </a:solidFill>
              </a:rPr>
              <a:t>There</a:t>
            </a:r>
            <a:r>
              <a:rPr lang="nl-BE" sz="2400" b="1" dirty="0" smtClean="0">
                <a:solidFill>
                  <a:schemeClr val="bg1"/>
                </a:solidFill>
              </a:rPr>
              <a:t> is a significant gap </a:t>
            </a:r>
            <a:r>
              <a:rPr lang="nl-BE" sz="2400" b="1" dirty="0" err="1" smtClean="0">
                <a:solidFill>
                  <a:schemeClr val="bg1"/>
                </a:solidFill>
              </a:rPr>
              <a:t>between</a:t>
            </a:r>
            <a:r>
              <a:rPr lang="nl-BE" sz="2400" b="1" dirty="0" smtClean="0">
                <a:solidFill>
                  <a:schemeClr val="bg1"/>
                </a:solidFill>
              </a:rPr>
              <a:t> </a:t>
            </a:r>
            <a:r>
              <a:rPr lang="nl-BE" sz="2400" b="1" u="sng" dirty="0" err="1" smtClean="0">
                <a:solidFill>
                  <a:schemeClr val="bg1"/>
                </a:solidFill>
              </a:rPr>
              <a:t>perception</a:t>
            </a:r>
            <a:r>
              <a:rPr lang="nl-BE" sz="2400" b="1" dirty="0" smtClean="0">
                <a:solidFill>
                  <a:schemeClr val="bg1"/>
                </a:solidFill>
              </a:rPr>
              <a:t> </a:t>
            </a:r>
            <a:r>
              <a:rPr lang="nl-BE" sz="2400" b="1" dirty="0" err="1" smtClean="0">
                <a:solidFill>
                  <a:schemeClr val="bg1"/>
                </a:solidFill>
              </a:rPr>
              <a:t>and</a:t>
            </a:r>
            <a:r>
              <a:rPr lang="nl-BE" sz="2400" b="1" dirty="0" smtClean="0">
                <a:solidFill>
                  <a:schemeClr val="bg1"/>
                </a:solidFill>
              </a:rPr>
              <a:t> </a:t>
            </a:r>
            <a:r>
              <a:rPr lang="nl-BE" sz="2400" b="1" u="sng" dirty="0" err="1" smtClean="0">
                <a:solidFill>
                  <a:schemeClr val="bg1"/>
                </a:solidFill>
              </a:rPr>
              <a:t>reality</a:t>
            </a:r>
            <a:r>
              <a:rPr lang="nl-BE" sz="2400" b="1" dirty="0" smtClean="0">
                <a:solidFill>
                  <a:schemeClr val="bg1"/>
                </a:solidFill>
              </a:rPr>
              <a:t> </a:t>
            </a:r>
            <a:r>
              <a:rPr lang="nl-BE" sz="2400" b="1" dirty="0" err="1" smtClean="0">
                <a:solidFill>
                  <a:schemeClr val="bg1"/>
                </a:solidFill>
              </a:rPr>
              <a:t>regarding</a:t>
            </a:r>
            <a:r>
              <a:rPr lang="nl-BE" sz="2400" b="1" dirty="0" smtClean="0">
                <a:solidFill>
                  <a:schemeClr val="bg1"/>
                </a:solidFill>
              </a:rPr>
              <a:t> the </a:t>
            </a:r>
            <a:r>
              <a:rPr lang="nl-BE" sz="2400" b="1" dirty="0" err="1" smtClean="0">
                <a:solidFill>
                  <a:schemeClr val="bg1"/>
                </a:solidFill>
              </a:rPr>
              <a:t>quality</a:t>
            </a:r>
            <a:r>
              <a:rPr lang="nl-BE" sz="2400" b="1" dirty="0" smtClean="0">
                <a:solidFill>
                  <a:schemeClr val="bg1"/>
                </a:solidFill>
              </a:rPr>
              <a:t> of data in </a:t>
            </a:r>
            <a:r>
              <a:rPr lang="nl-BE" sz="2400" b="1" dirty="0" err="1" smtClean="0">
                <a:solidFill>
                  <a:schemeClr val="bg1"/>
                </a:solidFill>
              </a:rPr>
              <a:t>many</a:t>
            </a:r>
            <a:r>
              <a:rPr lang="nl-BE" sz="2400" b="1" dirty="0" smtClean="0">
                <a:solidFill>
                  <a:schemeClr val="bg1"/>
                </a:solidFill>
              </a:rPr>
              <a:t> </a:t>
            </a:r>
            <a:r>
              <a:rPr lang="nl-BE" sz="2400" b="1" dirty="0" err="1" smtClean="0">
                <a:solidFill>
                  <a:schemeClr val="bg1"/>
                </a:solidFill>
              </a:rPr>
              <a:t>organisations</a:t>
            </a:r>
            <a:r>
              <a:rPr lang="nl-BE" sz="2400" b="1" dirty="0" smtClean="0">
                <a:solidFill>
                  <a:schemeClr val="bg1"/>
                </a:solidFill>
              </a:rPr>
              <a:t>.” (Report of the DWI, 2002)</a:t>
            </a:r>
            <a:endParaRPr lang="nl-BE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787400" y="3346108"/>
            <a:ext cx="7844420" cy="1146379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chemeClr val="bg1"/>
                </a:solidFill>
              </a:rPr>
              <a:t>Data quality problems cost U.S. businesses more than </a:t>
            </a:r>
            <a:r>
              <a:rPr lang="en-US" sz="2400" b="1" u="sng" dirty="0">
                <a:solidFill>
                  <a:schemeClr val="bg1"/>
                </a:solidFill>
              </a:rPr>
              <a:t>600 billion dollars </a:t>
            </a:r>
            <a:r>
              <a:rPr lang="en-US" sz="2400" b="1" dirty="0">
                <a:solidFill>
                  <a:schemeClr val="bg1"/>
                </a:solidFill>
              </a:rPr>
              <a:t>per year</a:t>
            </a:r>
            <a:r>
              <a:rPr lang="nl-BE" sz="2400" b="1" dirty="0" smtClean="0">
                <a:solidFill>
                  <a:schemeClr val="bg1"/>
                </a:solidFill>
              </a:rPr>
              <a:t>.” (Report of the DWI, 2002)</a:t>
            </a:r>
            <a:endParaRPr lang="nl-BE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03702" y="4871111"/>
            <a:ext cx="7836269" cy="1338810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chemeClr val="bg1"/>
                </a:solidFill>
              </a:rPr>
              <a:t>Data Quality is a </a:t>
            </a:r>
            <a:r>
              <a:rPr lang="en-US" sz="2400" b="1" u="sng" dirty="0">
                <a:solidFill>
                  <a:schemeClr val="bg1"/>
                </a:solidFill>
              </a:rPr>
              <a:t>multi-dimensional</a:t>
            </a:r>
            <a:r>
              <a:rPr lang="en-US" sz="2400" b="1" dirty="0">
                <a:solidFill>
                  <a:schemeClr val="bg1"/>
                </a:solidFill>
              </a:rPr>
              <a:t> aspect that strongly influences the </a:t>
            </a:r>
            <a:r>
              <a:rPr lang="en-US" sz="2400" b="1" u="sng" dirty="0">
                <a:solidFill>
                  <a:schemeClr val="bg1"/>
                </a:solidFill>
              </a:rPr>
              <a:t>efficiency</a:t>
            </a:r>
            <a:r>
              <a:rPr lang="en-US" sz="2400" b="1" dirty="0">
                <a:solidFill>
                  <a:schemeClr val="bg1"/>
                </a:solidFill>
              </a:rPr>
              <a:t> and </a:t>
            </a:r>
            <a:r>
              <a:rPr lang="en-US" sz="2400" b="1" u="sng" dirty="0">
                <a:solidFill>
                  <a:schemeClr val="bg1"/>
                </a:solidFill>
              </a:rPr>
              <a:t>effectiveness</a:t>
            </a:r>
            <a:r>
              <a:rPr lang="en-US" sz="2400" b="1" dirty="0">
                <a:solidFill>
                  <a:schemeClr val="bg1"/>
                </a:solidFill>
              </a:rPr>
              <a:t> of an organization.</a:t>
            </a:r>
            <a:r>
              <a:rPr lang="nl-BE" sz="2400" b="1" dirty="0">
                <a:solidFill>
                  <a:schemeClr val="bg1"/>
                </a:solidFill>
              </a:rPr>
              <a:t>” (</a:t>
            </a:r>
            <a:r>
              <a:rPr lang="nl-BE" sz="2400" b="1" dirty="0" err="1">
                <a:solidFill>
                  <a:schemeClr val="bg1"/>
                </a:solidFill>
              </a:rPr>
              <a:t>Batini</a:t>
            </a:r>
            <a:r>
              <a:rPr lang="nl-BE" sz="2400" b="1" dirty="0">
                <a:solidFill>
                  <a:schemeClr val="bg1"/>
                </a:solidFill>
              </a:rPr>
              <a:t> en </a:t>
            </a:r>
            <a:r>
              <a:rPr lang="nl-BE" sz="2400" b="1" dirty="0" err="1">
                <a:solidFill>
                  <a:schemeClr val="bg1"/>
                </a:solidFill>
              </a:rPr>
              <a:t>Scannapieco</a:t>
            </a:r>
            <a:r>
              <a:rPr lang="nl-BE" sz="2400" b="1" dirty="0">
                <a:solidFill>
                  <a:schemeClr val="bg1"/>
                </a:solidFill>
              </a:rPr>
              <a:t>,  2006)</a:t>
            </a:r>
            <a:endParaRPr lang="nl-BE" sz="2400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11474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03" y="1285319"/>
            <a:ext cx="3937395" cy="15545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14839" y="1362901"/>
            <a:ext cx="1419639" cy="1350484"/>
          </a:xfrm>
          <a:prstGeom prst="round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ounded Rectangle 14"/>
          <p:cNvSpPr/>
          <p:nvPr/>
        </p:nvSpPr>
        <p:spPr>
          <a:xfrm>
            <a:off x="300738" y="1362900"/>
            <a:ext cx="792566" cy="1350484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5052234" y="2336709"/>
            <a:ext cx="2149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the ETL </a:t>
            </a:r>
            <a:r>
              <a:rPr lang="nl-BE" sz="2400" b="1" dirty="0" err="1" smtClean="0">
                <a:solidFill>
                  <a:schemeClr val="tx2"/>
                </a:solidFill>
              </a:rPr>
              <a:t>process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9214" y="3218506"/>
            <a:ext cx="49039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data </a:t>
            </a:r>
            <a:r>
              <a:rPr lang="nl-BE" dirty="0" err="1" smtClean="0">
                <a:solidFill>
                  <a:schemeClr val="tx2"/>
                </a:solidFill>
              </a:rPr>
              <a:t>extraction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data audit: error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detection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correction</a:t>
            </a:r>
            <a:endParaRPr lang="nl-B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incorrect concept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nl-BE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faulty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field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missing 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interpretation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errors</a:t>
            </a:r>
            <a:endParaRPr lang="nl-BE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data audit: 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data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integration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transformation</a:t>
            </a:r>
            <a:endParaRPr lang="nl-B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duplicate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coreference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detection</a:t>
            </a:r>
            <a:endParaRPr lang="nl-BE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impedance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mismatch’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unmatching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data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semantics</a:t>
            </a:r>
            <a:endParaRPr lang="nl-BE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unmatching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field formats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2"/>
                </a:solidFill>
              </a:rPr>
              <a:t>data </a:t>
            </a:r>
            <a:r>
              <a:rPr lang="nl-BE" dirty="0" err="1" smtClean="0">
                <a:solidFill>
                  <a:schemeClr val="tx2"/>
                </a:solidFill>
              </a:rPr>
              <a:t>loading</a:t>
            </a:r>
            <a:endParaRPr lang="nl-BE" sz="1600" dirty="0">
              <a:solidFill>
                <a:schemeClr val="tx2"/>
              </a:solidFill>
            </a:endParaRPr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9169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93207" y="1436449"/>
            <a:ext cx="22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correctness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2802" y="1917732"/>
            <a:ext cx="641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refers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the </a:t>
            </a:r>
            <a:r>
              <a:rPr lang="nl-BE" sz="2000" dirty="0" err="1" smtClean="0">
                <a:solidFill>
                  <a:schemeClr val="tx2"/>
                </a:solidFill>
              </a:rPr>
              <a:t>extent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which</a:t>
            </a:r>
            <a:r>
              <a:rPr lang="nl-BE" sz="2000" dirty="0" smtClean="0">
                <a:solidFill>
                  <a:schemeClr val="tx2"/>
                </a:solidFill>
              </a:rPr>
              <a:t> the data </a:t>
            </a:r>
            <a:r>
              <a:rPr lang="nl-BE" sz="2000" dirty="0" err="1" smtClean="0">
                <a:solidFill>
                  <a:schemeClr val="tx2"/>
                </a:solidFill>
              </a:rPr>
              <a:t>corresponds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reality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161" y="2438582"/>
            <a:ext cx="3591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semantic</a:t>
            </a:r>
            <a:r>
              <a:rPr lang="nl-BE" dirty="0" smtClean="0">
                <a:solidFill>
                  <a:schemeClr val="tx2"/>
                </a:solidFill>
              </a:rPr>
              <a:t> vs. </a:t>
            </a:r>
            <a:r>
              <a:rPr lang="nl-BE" dirty="0" err="1" smtClean="0">
                <a:solidFill>
                  <a:schemeClr val="tx2"/>
                </a:solidFill>
              </a:rPr>
              <a:t>syntactic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attribute</a:t>
            </a:r>
            <a:r>
              <a:rPr lang="nl-BE" dirty="0" smtClean="0">
                <a:solidFill>
                  <a:schemeClr val="tx2"/>
                </a:solidFill>
              </a:rPr>
              <a:t> vs. </a:t>
            </a:r>
            <a:r>
              <a:rPr lang="nl-BE" dirty="0" err="1" smtClean="0">
                <a:solidFill>
                  <a:schemeClr val="tx2"/>
                </a:solidFill>
              </a:rPr>
              <a:t>relation</a:t>
            </a:r>
            <a:r>
              <a:rPr lang="nl-BE" dirty="0" smtClean="0">
                <a:solidFill>
                  <a:schemeClr val="tx2"/>
                </a:solidFill>
              </a:rPr>
              <a:t> vs.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referential</a:t>
            </a:r>
            <a:r>
              <a:rPr lang="nl-BE" dirty="0" smtClean="0">
                <a:solidFill>
                  <a:schemeClr val="tx2"/>
                </a:solidFill>
              </a:rPr>
              <a:t> data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2002" y="4322109"/>
            <a:ext cx="229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consistency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496" y="4843320"/>
            <a:ext cx="737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refers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the </a:t>
            </a:r>
            <a:r>
              <a:rPr lang="nl-BE" sz="2000" dirty="0" err="1" smtClean="0">
                <a:solidFill>
                  <a:schemeClr val="tx2"/>
                </a:solidFill>
              </a:rPr>
              <a:t>extent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which</a:t>
            </a:r>
            <a:r>
              <a:rPr lang="nl-BE" sz="2000" dirty="0" smtClean="0">
                <a:solidFill>
                  <a:schemeClr val="tx2"/>
                </a:solidFill>
              </a:rPr>
              <a:t> a </a:t>
            </a:r>
            <a:r>
              <a:rPr lang="nl-BE" sz="2000" dirty="0" err="1" smtClean="0">
                <a:solidFill>
                  <a:schemeClr val="tx2"/>
                </a:solidFill>
              </a:rPr>
              <a:t>number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semantic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rules</a:t>
            </a:r>
            <a:r>
              <a:rPr lang="nl-BE" sz="2000" dirty="0" smtClean="0">
                <a:solidFill>
                  <a:schemeClr val="tx2"/>
                </a:solidFill>
              </a:rPr>
              <a:t> are </a:t>
            </a:r>
            <a:r>
              <a:rPr lang="nl-BE" sz="2000" dirty="0" err="1" smtClean="0">
                <a:solidFill>
                  <a:schemeClr val="tx2"/>
                </a:solidFill>
              </a:rPr>
              <a:t>satisfied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2161" y="5302976"/>
            <a:ext cx="2786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keys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inclusion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dependencies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functional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dependencies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‘</a:t>
            </a:r>
            <a:r>
              <a:rPr lang="nl-BE" dirty="0" err="1" smtClean="0">
                <a:solidFill>
                  <a:schemeClr val="tx2"/>
                </a:solidFill>
              </a:rPr>
              <a:t>edit-imputation</a:t>
            </a:r>
            <a:r>
              <a:rPr lang="nl-BE" dirty="0" smtClean="0">
                <a:solidFill>
                  <a:schemeClr val="tx2"/>
                </a:solidFill>
              </a:rPr>
              <a:t>’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10257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01905" y="2628261"/>
            <a:ext cx="4460318" cy="1549594"/>
          </a:xfrm>
          <a:prstGeom prst="rect">
            <a:avLst/>
          </a:prstGeom>
          <a:solidFill>
            <a:srgbClr val="C9DDDD"/>
          </a:solidFill>
          <a:ln>
            <a:solidFill>
              <a:srgbClr val="B0C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1414152" y="1198268"/>
            <a:ext cx="6704975" cy="961784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D</a:t>
            </a:r>
            <a:r>
              <a:rPr lang="nl-BE" sz="2400" b="1" dirty="0" err="1">
                <a:solidFill>
                  <a:schemeClr val="bg1"/>
                </a:solidFill>
              </a:rPr>
              <a:t>ependencies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31353" y="2741012"/>
            <a:ext cx="1368152" cy="479084"/>
          </a:xfrm>
          <a:prstGeom prst="roundRect">
            <a:avLst/>
          </a:prstGeom>
          <a:solidFill>
            <a:srgbClr val="7D9D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 err="1" smtClean="0">
                <a:solidFill>
                  <a:srgbClr val="FCFCFC"/>
                </a:solidFill>
              </a:rPr>
              <a:t>Functional</a:t>
            </a:r>
            <a:endParaRPr lang="nl-BE" sz="1400" dirty="0" smtClean="0">
              <a:solidFill>
                <a:srgbClr val="FCFCFC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066887" y="2169287"/>
            <a:ext cx="720080" cy="57606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Down Arrow 12"/>
          <p:cNvSpPr/>
          <p:nvPr/>
        </p:nvSpPr>
        <p:spPr>
          <a:xfrm>
            <a:off x="4554730" y="2160052"/>
            <a:ext cx="720080" cy="57606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Down Arrow 13"/>
          <p:cNvSpPr/>
          <p:nvPr/>
        </p:nvSpPr>
        <p:spPr>
          <a:xfrm>
            <a:off x="6934561" y="2172404"/>
            <a:ext cx="720080" cy="57606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ounded Rectangle 14"/>
          <p:cNvSpPr/>
          <p:nvPr/>
        </p:nvSpPr>
        <p:spPr>
          <a:xfrm>
            <a:off x="1760058" y="2754586"/>
            <a:ext cx="1368152" cy="479084"/>
          </a:xfrm>
          <a:prstGeom prst="roundRect">
            <a:avLst/>
          </a:prstGeom>
          <a:solidFill>
            <a:srgbClr val="7D9D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 err="1" smtClean="0">
                <a:solidFill>
                  <a:srgbClr val="FCFCFC"/>
                </a:solidFill>
              </a:rPr>
              <a:t>Key</a:t>
            </a:r>
            <a:endParaRPr lang="nl-BE" sz="1400" dirty="0" smtClean="0">
              <a:solidFill>
                <a:srgbClr val="FCFCF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26722" y="2738547"/>
            <a:ext cx="1368152" cy="479084"/>
          </a:xfrm>
          <a:prstGeom prst="roundRect">
            <a:avLst/>
          </a:prstGeom>
          <a:solidFill>
            <a:srgbClr val="7D9D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 err="1" smtClean="0">
                <a:solidFill>
                  <a:srgbClr val="FCFCFC"/>
                </a:solidFill>
              </a:rPr>
              <a:t>Inclusion</a:t>
            </a:r>
            <a:endParaRPr lang="nl-BE" sz="1400" dirty="0" smtClean="0">
              <a:solidFill>
                <a:srgbClr val="FCFCF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90822" y="3365010"/>
            <a:ext cx="1800200" cy="720080"/>
            <a:chOff x="755576" y="4366216"/>
            <a:chExt cx="1800200" cy="720080"/>
          </a:xfrm>
        </p:grpSpPr>
        <p:sp>
          <p:nvSpPr>
            <p:cNvPr id="19" name="Rectangle 18"/>
            <p:cNvSpPr/>
            <p:nvPr/>
          </p:nvSpPr>
          <p:spPr>
            <a:xfrm>
              <a:off x="755576" y="4366216"/>
              <a:ext cx="180020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5576" y="4459178"/>
              <a:ext cx="18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Values of attributes functionally determine those of other attributes</a:t>
              </a:r>
              <a:endParaRPr lang="en-US" sz="1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19527" y="3378584"/>
            <a:ext cx="1800200" cy="720080"/>
            <a:chOff x="2738913" y="4221088"/>
            <a:chExt cx="1800200" cy="720080"/>
          </a:xfrm>
        </p:grpSpPr>
        <p:sp>
          <p:nvSpPr>
            <p:cNvPr id="22" name="Rectangle 21"/>
            <p:cNvSpPr/>
            <p:nvPr/>
          </p:nvSpPr>
          <p:spPr>
            <a:xfrm>
              <a:off x="2738913" y="4221088"/>
              <a:ext cx="180020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8913" y="4381073"/>
              <a:ext cx="18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 group of attributes that functionally determines all other attributes.</a:t>
              </a:r>
              <a:endParaRPr lang="en-US" sz="1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53754" y="3365010"/>
            <a:ext cx="1872208" cy="720080"/>
            <a:chOff x="2666905" y="4221088"/>
            <a:chExt cx="1872208" cy="720080"/>
          </a:xfrm>
        </p:grpSpPr>
        <p:sp>
          <p:nvSpPr>
            <p:cNvPr id="25" name="Rectangle 24"/>
            <p:cNvSpPr/>
            <p:nvPr/>
          </p:nvSpPr>
          <p:spPr>
            <a:xfrm>
              <a:off x="2666905" y="4221088"/>
              <a:ext cx="1872208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6905" y="4327967"/>
              <a:ext cx="18722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Attribute values are included in the values of other attributes (e.g. foreign keys)</a:t>
              </a:r>
              <a:endParaRPr lang="en-US" sz="1000" dirty="0"/>
            </a:p>
          </p:txBody>
        </p:sp>
      </p:grpSp>
      <p:graphicFrame>
        <p:nvGraphicFramePr>
          <p:cNvPr id="2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46648"/>
              </p:ext>
            </p:extLst>
          </p:nvPr>
        </p:nvGraphicFramePr>
        <p:xfrm>
          <a:off x="2278395" y="4547027"/>
          <a:ext cx="2506438" cy="1389888"/>
        </p:xfrm>
        <a:graphic>
          <a:graphicData uri="http://schemas.openxmlformats.org/drawingml/2006/table">
            <a:tbl>
              <a:tblPr/>
              <a:tblGrid>
                <a:gridCol w="833162"/>
                <a:gridCol w="931034"/>
                <a:gridCol w="742242"/>
              </a:tblGrid>
              <a:tr h="333277"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77"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77"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77"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Antwerp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70183" y="4619035"/>
            <a:ext cx="1584176" cy="33855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latin typeface="+mj-lt"/>
              </a:rPr>
              <a:t>R[ZIP] → R[City] </a:t>
            </a:r>
            <a:endParaRPr lang="nl-BE" sz="16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183" y="5243183"/>
            <a:ext cx="1584176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latin typeface="+mj-lt"/>
              </a:rPr>
              <a:t>R[ID] → R[City] </a:t>
            </a:r>
          </a:p>
          <a:p>
            <a:pPr algn="ctr"/>
            <a:r>
              <a:rPr lang="nl-BE" sz="1600" dirty="0" smtClean="0">
                <a:latin typeface="+mj-lt"/>
              </a:rPr>
              <a:t>R[ID</a:t>
            </a:r>
            <a:r>
              <a:rPr lang="nl-BE" sz="1600" dirty="0">
                <a:latin typeface="+mj-lt"/>
              </a:rPr>
              <a:t>] → </a:t>
            </a:r>
            <a:r>
              <a:rPr lang="nl-BE" sz="1600" dirty="0" smtClean="0">
                <a:latin typeface="+mj-lt"/>
              </a:rPr>
              <a:t>R[ZIP]</a:t>
            </a:r>
            <a:r>
              <a:rPr lang="nl-BE" sz="1600" dirty="0" smtClean="0"/>
              <a:t> </a:t>
            </a:r>
            <a:endParaRPr lang="nl-BE" sz="1600" dirty="0"/>
          </a:p>
        </p:txBody>
      </p:sp>
      <p:graphicFrame>
        <p:nvGraphicFramePr>
          <p:cNvPr id="3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44159"/>
              </p:ext>
            </p:extLst>
          </p:nvPr>
        </p:nvGraphicFramePr>
        <p:xfrm>
          <a:off x="5176123" y="4547027"/>
          <a:ext cx="2200413" cy="1389888"/>
        </p:xfrm>
        <a:graphic>
          <a:graphicData uri="http://schemas.openxmlformats.org/drawingml/2006/table">
            <a:tbl>
              <a:tblPr/>
              <a:tblGrid>
                <a:gridCol w="468630"/>
                <a:gridCol w="767842"/>
                <a:gridCol w="963941"/>
              </a:tblGrid>
              <a:tr h="333277"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77"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77"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77"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Richard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8577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155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57325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defTabSz="97155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defTabSz="97155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7155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86607" y="6081569"/>
                <a:ext cx="1904645" cy="338554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600" dirty="0" smtClean="0">
                    <a:latin typeface="+mj-lt"/>
                  </a:rPr>
                  <a:t>S[</a:t>
                </a:r>
                <a:r>
                  <a:rPr lang="nl-BE" sz="1600" dirty="0" err="1" smtClean="0">
                    <a:latin typeface="+mj-lt"/>
                  </a:rPr>
                  <a:t>Residence</a:t>
                </a:r>
                <a:r>
                  <a:rPr lang="nl-BE" sz="1600" dirty="0" smtClean="0">
                    <a:latin typeface="+mj-lt"/>
                  </a:rPr>
                  <a:t>] </a:t>
                </a:r>
                <a14:m>
                  <m:oMath xmlns:m="http://schemas.openxmlformats.org/officeDocument/2006/math">
                    <m:r>
                      <a:rPr lang="nl-B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nl-BE" sz="1600" dirty="0" smtClean="0">
                    <a:latin typeface="+mj-lt"/>
                  </a:rPr>
                  <a:t> R[ID]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607" y="6081569"/>
                <a:ext cx="1904645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629" b="-16393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953518" y="4132766"/>
            <a:ext cx="2739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err="1" smtClean="0">
                <a:solidFill>
                  <a:schemeClr val="accent6">
                    <a:lumMod val="75000"/>
                  </a:schemeClr>
                </a:solidFill>
              </a:rPr>
              <a:t>conditional</a:t>
            </a:r>
            <a:r>
              <a:rPr lang="nl-BE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b="1" dirty="0" err="1" smtClean="0">
                <a:solidFill>
                  <a:schemeClr val="accent6">
                    <a:lumMod val="75000"/>
                  </a:schemeClr>
                </a:solidFill>
              </a:rPr>
              <a:t>unconditional</a:t>
            </a:r>
            <a:endParaRPr lang="nl-B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6209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4547" y="1436449"/>
            <a:ext cx="25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completeness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887" y="1968293"/>
            <a:ext cx="855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refers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the </a:t>
            </a:r>
            <a:r>
              <a:rPr lang="nl-BE" sz="2000" dirty="0" err="1" smtClean="0">
                <a:solidFill>
                  <a:schemeClr val="tx2"/>
                </a:solidFill>
              </a:rPr>
              <a:t>extent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which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enough</a:t>
            </a:r>
            <a:r>
              <a:rPr lang="nl-BE" sz="2000" dirty="0" smtClean="0">
                <a:solidFill>
                  <a:schemeClr val="tx2"/>
                </a:solidFill>
              </a:rPr>
              <a:t> data are </a:t>
            </a:r>
            <a:r>
              <a:rPr lang="nl-BE" sz="2000" dirty="0" err="1" smtClean="0">
                <a:solidFill>
                  <a:schemeClr val="tx2"/>
                </a:solidFill>
              </a:rPr>
              <a:t>available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perform</a:t>
            </a:r>
            <a:r>
              <a:rPr lang="nl-BE" sz="2000" dirty="0" smtClean="0">
                <a:solidFill>
                  <a:schemeClr val="tx2"/>
                </a:solidFill>
              </a:rPr>
              <a:t> a </a:t>
            </a:r>
            <a:r>
              <a:rPr lang="nl-BE" sz="2000" dirty="0" err="1" smtClean="0">
                <a:solidFill>
                  <a:schemeClr val="tx2"/>
                </a:solidFill>
              </a:rPr>
              <a:t>given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task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161" y="2438582"/>
            <a:ext cx="3207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schema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data: </a:t>
            </a:r>
            <a:r>
              <a:rPr lang="nl-BE" dirty="0" err="1" smtClean="0">
                <a:solidFill>
                  <a:schemeClr val="tx2"/>
                </a:solidFill>
              </a:rPr>
              <a:t>attribute</a:t>
            </a:r>
            <a:r>
              <a:rPr lang="nl-BE" dirty="0" smtClean="0">
                <a:solidFill>
                  <a:schemeClr val="tx2"/>
                </a:solidFill>
              </a:rPr>
              <a:t> vs. </a:t>
            </a:r>
            <a:r>
              <a:rPr lang="nl-BE" dirty="0" err="1" smtClean="0">
                <a:solidFill>
                  <a:schemeClr val="tx2"/>
                </a:solidFill>
              </a:rPr>
              <a:t>population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missing data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0495" y="3679935"/>
            <a:ext cx="28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time-</a:t>
            </a:r>
            <a:r>
              <a:rPr lang="nl-BE" sz="2400" b="1" dirty="0" err="1" smtClean="0">
                <a:solidFill>
                  <a:schemeClr val="tx2"/>
                </a:solidFill>
              </a:rPr>
              <a:t>related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aspects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2161" y="4141600"/>
            <a:ext cx="5930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volatility</a:t>
            </a:r>
            <a:r>
              <a:rPr lang="nl-BE" dirty="0" smtClean="0">
                <a:solidFill>
                  <a:schemeClr val="tx2"/>
                </a:solidFill>
              </a:rPr>
              <a:t>: speed of data changes; </a:t>
            </a:r>
            <a:r>
              <a:rPr lang="nl-BE" dirty="0" err="1" smtClean="0">
                <a:solidFill>
                  <a:schemeClr val="tx2"/>
                </a:solidFill>
              </a:rPr>
              <a:t>how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actual</a:t>
            </a:r>
            <a:r>
              <a:rPr lang="nl-BE" dirty="0" smtClean="0">
                <a:solidFill>
                  <a:schemeClr val="tx2"/>
                </a:solidFill>
              </a:rPr>
              <a:t> are the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currency</a:t>
            </a:r>
            <a:r>
              <a:rPr lang="nl-BE" dirty="0" smtClean="0">
                <a:solidFill>
                  <a:schemeClr val="tx2"/>
                </a:solidFill>
              </a:rPr>
              <a:t>: speed of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timeliness</a:t>
            </a:r>
            <a:r>
              <a:rPr lang="nl-BE" dirty="0" smtClean="0">
                <a:solidFill>
                  <a:schemeClr val="tx2"/>
                </a:solidFill>
              </a:rPr>
              <a:t>: are the data </a:t>
            </a:r>
            <a:r>
              <a:rPr lang="nl-BE" dirty="0" err="1" smtClean="0">
                <a:solidFill>
                  <a:schemeClr val="tx2"/>
                </a:solidFill>
              </a:rPr>
              <a:t>available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when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needed</a:t>
            </a:r>
            <a:r>
              <a:rPr lang="nl-BE" dirty="0" smtClean="0">
                <a:solidFill>
                  <a:schemeClr val="tx2"/>
                </a:solidFill>
              </a:rPr>
              <a:t>?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1648" y="5844618"/>
            <a:ext cx="4792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quality</a:t>
            </a:r>
            <a:r>
              <a:rPr lang="nl-BE" sz="2400" b="1" dirty="0" smtClean="0">
                <a:solidFill>
                  <a:schemeClr val="tx2"/>
                </a:solidFill>
              </a:rPr>
              <a:t> of data vs. </a:t>
            </a:r>
            <a:r>
              <a:rPr lang="nl-BE" sz="2400" b="1" dirty="0" err="1" smtClean="0">
                <a:solidFill>
                  <a:schemeClr val="tx2"/>
                </a:solidFill>
              </a:rPr>
              <a:t>quality</a:t>
            </a:r>
            <a:r>
              <a:rPr lang="nl-BE" sz="2400" b="1" dirty="0" smtClean="0">
                <a:solidFill>
                  <a:schemeClr val="tx2"/>
                </a:solidFill>
              </a:rPr>
              <a:t> of schema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086944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07674" y="1059049"/>
            <a:ext cx="552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u="sng" dirty="0" err="1" smtClean="0">
                <a:latin typeface="+mj-lt"/>
              </a:rPr>
              <a:t>Something</a:t>
            </a:r>
            <a:r>
              <a:rPr lang="nl-BE" sz="1200" u="sng" dirty="0" smtClean="0">
                <a:latin typeface="+mj-lt"/>
              </a:rPr>
              <a:t> </a:t>
            </a:r>
            <a:r>
              <a:rPr lang="nl-BE" sz="1200" u="sng" dirty="0" err="1" smtClean="0">
                <a:latin typeface="+mj-lt"/>
              </a:rPr>
              <a:t>to</a:t>
            </a:r>
            <a:r>
              <a:rPr lang="nl-BE" sz="1200" u="sng" dirty="0" smtClean="0">
                <a:latin typeface="+mj-lt"/>
              </a:rPr>
              <a:t> </a:t>
            </a:r>
            <a:r>
              <a:rPr lang="nl-BE" sz="1200" u="sng" dirty="0" err="1" smtClean="0">
                <a:latin typeface="+mj-lt"/>
              </a:rPr>
              <a:t>read</a:t>
            </a:r>
            <a:r>
              <a:rPr lang="nl-BE" sz="1200" dirty="0" smtClean="0">
                <a:latin typeface="+mj-lt"/>
              </a:rPr>
              <a:t>…</a:t>
            </a:r>
          </a:p>
          <a:p>
            <a:r>
              <a:rPr lang="nl-BE" sz="1200" dirty="0" smtClean="0">
                <a:latin typeface="+mj-lt"/>
              </a:rPr>
              <a:t>C.W. Fisher </a:t>
            </a:r>
            <a:r>
              <a:rPr lang="nl-BE" sz="1200" dirty="0" err="1" smtClean="0">
                <a:latin typeface="+mj-lt"/>
              </a:rPr>
              <a:t>and</a:t>
            </a:r>
            <a:r>
              <a:rPr lang="nl-BE" sz="1200" dirty="0" smtClean="0">
                <a:latin typeface="+mj-lt"/>
              </a:rPr>
              <a:t> B.R. </a:t>
            </a:r>
            <a:r>
              <a:rPr lang="nl-BE" sz="1200" dirty="0" err="1" smtClean="0">
                <a:latin typeface="+mj-lt"/>
              </a:rPr>
              <a:t>Kingma</a:t>
            </a:r>
            <a:r>
              <a:rPr lang="nl-BE" sz="1200" dirty="0" smtClean="0">
                <a:latin typeface="+mj-lt"/>
              </a:rPr>
              <a:t>, </a:t>
            </a:r>
            <a:r>
              <a:rPr lang="nl-BE" sz="1200" dirty="0" err="1" smtClean="0">
                <a:latin typeface="+mj-lt"/>
              </a:rPr>
              <a:t>Criticality</a:t>
            </a:r>
            <a:r>
              <a:rPr lang="nl-BE" sz="1200" dirty="0" smtClean="0">
                <a:latin typeface="+mj-lt"/>
              </a:rPr>
              <a:t> of data </a:t>
            </a:r>
            <a:r>
              <a:rPr lang="nl-BE" sz="1200" dirty="0" err="1" smtClean="0">
                <a:latin typeface="+mj-lt"/>
              </a:rPr>
              <a:t>quality</a:t>
            </a:r>
            <a:r>
              <a:rPr lang="nl-BE" sz="1200" dirty="0" smtClean="0">
                <a:latin typeface="+mj-lt"/>
              </a:rPr>
              <a:t> as </a:t>
            </a:r>
            <a:r>
              <a:rPr lang="nl-BE" sz="1200" dirty="0" err="1" smtClean="0">
                <a:latin typeface="+mj-lt"/>
              </a:rPr>
              <a:t>exemplified</a:t>
            </a:r>
            <a:r>
              <a:rPr lang="nl-BE" sz="1200" dirty="0" smtClean="0">
                <a:latin typeface="+mj-lt"/>
              </a:rPr>
              <a:t> in </a:t>
            </a:r>
            <a:r>
              <a:rPr lang="nl-BE" sz="1200" dirty="0" err="1" smtClean="0">
                <a:latin typeface="+mj-lt"/>
              </a:rPr>
              <a:t>two</a:t>
            </a:r>
            <a:r>
              <a:rPr lang="nl-BE" sz="1200" dirty="0" smtClean="0">
                <a:latin typeface="+mj-lt"/>
              </a:rPr>
              <a:t> disasters.</a:t>
            </a:r>
            <a:br>
              <a:rPr lang="nl-BE" sz="1200" dirty="0" smtClean="0">
                <a:latin typeface="+mj-lt"/>
              </a:rPr>
            </a:br>
            <a:r>
              <a:rPr lang="nl-BE" sz="1200" dirty="0" smtClean="0">
                <a:latin typeface="+mj-lt"/>
              </a:rPr>
              <a:t> </a:t>
            </a:r>
            <a:r>
              <a:rPr lang="nl-BE" sz="1200" i="1" dirty="0" smtClean="0">
                <a:latin typeface="+mj-lt"/>
              </a:rPr>
              <a:t>Information &amp; Management,</a:t>
            </a:r>
            <a:r>
              <a:rPr lang="nl-BE" sz="1200" dirty="0" smtClean="0">
                <a:latin typeface="+mj-lt"/>
              </a:rPr>
              <a:t> </a:t>
            </a:r>
            <a:r>
              <a:rPr lang="nl-BE" sz="1200" b="1" dirty="0" smtClean="0">
                <a:latin typeface="+mj-lt"/>
              </a:rPr>
              <a:t>39</a:t>
            </a:r>
            <a:r>
              <a:rPr lang="nl-BE" sz="1200" dirty="0" smtClean="0">
                <a:latin typeface="+mj-lt"/>
              </a:rPr>
              <a:t>, p. 109-116, 2001</a:t>
            </a:r>
            <a:endParaRPr lang="nl-BE" sz="1200" dirty="0">
              <a:latin typeface="+mj-lt"/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5321581" y="2810807"/>
            <a:ext cx="3672408" cy="360040"/>
          </a:xfrm>
          <a:prstGeom prst="roundRect">
            <a:avLst/>
          </a:prstGeom>
          <a:noFill/>
          <a:ln w="28575">
            <a:solidFill>
              <a:srgbClr val="7D9D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27063" algn="l"/>
              </a:tabLst>
            </a:pPr>
            <a:r>
              <a:rPr lang="en-US" sz="1400" u="sng" dirty="0" smtClean="0">
                <a:solidFill>
                  <a:schemeClr val="tx2"/>
                </a:solidFill>
              </a:rPr>
              <a:t>28 January 1986</a:t>
            </a:r>
            <a:r>
              <a:rPr lang="en-US" sz="1400" dirty="0" smtClean="0">
                <a:solidFill>
                  <a:schemeClr val="tx2"/>
                </a:solidFill>
              </a:rPr>
              <a:t>: explosion Challenger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5501601" y="3721769"/>
            <a:ext cx="3312368" cy="638110"/>
          </a:xfrm>
          <a:prstGeom prst="foldedCorner">
            <a:avLst/>
          </a:prstGeom>
          <a:noFill/>
          <a:ln w="28575">
            <a:solidFill>
              <a:srgbClr val="7D9D9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Rubber O-rings could not resist low temperatures, resulting in gas leaks.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>
            <a:spLocks noChangeAspect="1"/>
          </p:cNvSpPr>
          <p:nvPr/>
        </p:nvSpPr>
        <p:spPr>
          <a:xfrm>
            <a:off x="343543" y="4577917"/>
            <a:ext cx="4464496" cy="856092"/>
          </a:xfrm>
          <a:prstGeom prst="roundRect">
            <a:avLst/>
          </a:prstGeom>
          <a:noFill/>
          <a:ln w="28575">
            <a:solidFill>
              <a:srgbClr val="7D9D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tabLst>
                <a:tab pos="627063" algn="l"/>
              </a:tabLst>
            </a:pPr>
            <a:r>
              <a:rPr lang="en-US" sz="1400" u="sng" dirty="0" smtClean="0">
                <a:solidFill>
                  <a:schemeClr val="tx2"/>
                </a:solidFill>
              </a:rPr>
              <a:t>July 1985</a:t>
            </a:r>
            <a:r>
              <a:rPr lang="en-US" sz="1400" dirty="0" smtClean="0">
                <a:solidFill>
                  <a:schemeClr val="tx2"/>
                </a:solidFill>
              </a:rPr>
              <a:t>: Problems with O-rings are reported as possibly catastrophic. Additional testing showed that problems with O-rings are not solved.</a:t>
            </a:r>
          </a:p>
        </p:txBody>
      </p:sp>
      <p:cxnSp>
        <p:nvCxnSpPr>
          <p:cNvPr id="14" name="Straight Arrow Connector 13"/>
          <p:cNvCxnSpPr>
            <a:stCxn id="11" idx="2"/>
            <a:endCxn id="12" idx="0"/>
          </p:cNvCxnSpPr>
          <p:nvPr/>
        </p:nvCxnSpPr>
        <p:spPr>
          <a:xfrm>
            <a:off x="7157785" y="3170847"/>
            <a:ext cx="0" cy="550922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808039" y="4395013"/>
            <a:ext cx="2349746" cy="683791"/>
          </a:xfrm>
          <a:custGeom>
            <a:avLst/>
            <a:gdLst>
              <a:gd name="connsiteX0" fmla="*/ 2505456 w 2505456"/>
              <a:gd name="connsiteY0" fmla="*/ 0 h 1353312"/>
              <a:gd name="connsiteX1" fmla="*/ 2334768 w 2505456"/>
              <a:gd name="connsiteY1" fmla="*/ 755904 h 1353312"/>
              <a:gd name="connsiteX2" fmla="*/ 1578864 w 2505456"/>
              <a:gd name="connsiteY2" fmla="*/ 1115568 h 1353312"/>
              <a:gd name="connsiteX3" fmla="*/ 0 w 2505456"/>
              <a:gd name="connsiteY3" fmla="*/ 1353312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456" h="1353312">
                <a:moveTo>
                  <a:pt x="2505456" y="0"/>
                </a:moveTo>
                <a:cubicBezTo>
                  <a:pt x="2497328" y="284988"/>
                  <a:pt x="2489200" y="569976"/>
                  <a:pt x="2334768" y="755904"/>
                </a:cubicBezTo>
                <a:cubicBezTo>
                  <a:pt x="2180336" y="941832"/>
                  <a:pt x="1967992" y="1016000"/>
                  <a:pt x="1578864" y="1115568"/>
                </a:cubicBezTo>
                <a:cubicBezTo>
                  <a:pt x="1189736" y="1215136"/>
                  <a:pt x="256032" y="1330960"/>
                  <a:pt x="0" y="1353312"/>
                </a:cubicBezTo>
              </a:path>
            </a:pathLst>
          </a:custGeom>
          <a:ln w="190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343543" y="5616913"/>
            <a:ext cx="5088904" cy="850242"/>
          </a:xfrm>
          <a:prstGeom prst="roundRect">
            <a:avLst/>
          </a:prstGeom>
          <a:noFill/>
          <a:ln w="28575">
            <a:solidFill>
              <a:srgbClr val="7D9D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tabLst>
                <a:tab pos="627063" algn="l"/>
              </a:tabLst>
            </a:pPr>
            <a:r>
              <a:rPr lang="en-US" sz="1400" u="sng" dirty="0" smtClean="0">
                <a:solidFill>
                  <a:schemeClr val="tx2"/>
                </a:solidFill>
              </a:rPr>
              <a:t>27 January 1986</a:t>
            </a:r>
            <a:r>
              <a:rPr lang="en-US" sz="1400" dirty="0" smtClean="0">
                <a:solidFill>
                  <a:schemeClr val="tx2"/>
                </a:solidFill>
              </a:rPr>
              <a:t>: Subcontractor Thiokol objects against launch because of O-rings. A six hour discussion with the NASA level III manager leads to the approval of Thiokol.</a:t>
            </a:r>
          </a:p>
        </p:txBody>
      </p:sp>
      <p:sp>
        <p:nvSpPr>
          <p:cNvPr id="18" name="Freeform 17"/>
          <p:cNvSpPr/>
          <p:nvPr/>
        </p:nvSpPr>
        <p:spPr>
          <a:xfrm>
            <a:off x="5428520" y="4359878"/>
            <a:ext cx="2420936" cy="1619943"/>
          </a:xfrm>
          <a:custGeom>
            <a:avLst/>
            <a:gdLst>
              <a:gd name="connsiteX0" fmla="*/ 1615440 w 2095510"/>
              <a:gd name="connsiteY0" fmla="*/ 0 h 3425952"/>
              <a:gd name="connsiteX1" fmla="*/ 1975104 w 2095510"/>
              <a:gd name="connsiteY1" fmla="*/ 762000 h 3425952"/>
              <a:gd name="connsiteX2" fmla="*/ 2036064 w 2095510"/>
              <a:gd name="connsiteY2" fmla="*/ 2359152 h 3425952"/>
              <a:gd name="connsiteX3" fmla="*/ 1170432 w 2095510"/>
              <a:gd name="connsiteY3" fmla="*/ 3145536 h 3425952"/>
              <a:gd name="connsiteX4" fmla="*/ 0 w 2095510"/>
              <a:gd name="connsiteY4" fmla="*/ 3425952 h 342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10" h="3425952">
                <a:moveTo>
                  <a:pt x="1615440" y="0"/>
                </a:moveTo>
                <a:cubicBezTo>
                  <a:pt x="1760220" y="184404"/>
                  <a:pt x="1905000" y="368808"/>
                  <a:pt x="1975104" y="762000"/>
                </a:cubicBezTo>
                <a:cubicBezTo>
                  <a:pt x="2045208" y="1155192"/>
                  <a:pt x="2170176" y="1961896"/>
                  <a:pt x="2036064" y="2359152"/>
                </a:cubicBezTo>
                <a:cubicBezTo>
                  <a:pt x="1901952" y="2756408"/>
                  <a:pt x="1509776" y="2967736"/>
                  <a:pt x="1170432" y="3145536"/>
                </a:cubicBezTo>
                <a:cubicBezTo>
                  <a:pt x="831088" y="3323336"/>
                  <a:pt x="188976" y="3389376"/>
                  <a:pt x="0" y="3425952"/>
                </a:cubicBezTo>
              </a:path>
            </a:pathLst>
          </a:custGeom>
          <a:ln w="190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Picture 2" descr="http://cdn.inquisitr.com/wp-content/uploads/2012/03/1986-Challenger-Explosion-e133150893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99" y="1975062"/>
            <a:ext cx="3714101" cy="21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91785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126850" y="1569563"/>
            <a:ext cx="4890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are big data the next hype or </a:t>
            </a:r>
            <a:r>
              <a:rPr lang="nl-BE" sz="2400" b="1" dirty="0" err="1" smtClean="0">
                <a:solidFill>
                  <a:schemeClr val="tx2"/>
                </a:solidFill>
              </a:rPr>
              <a:t>reality</a:t>
            </a:r>
            <a:r>
              <a:rPr lang="nl-BE" sz="2400" b="1" dirty="0" smtClean="0">
                <a:solidFill>
                  <a:schemeClr val="tx2"/>
                </a:solidFill>
              </a:rPr>
              <a:t>?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65" name="Picture 6" descr="http://siliconangle.com/files/2014/02/Big_Data_Market_Forec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80" y="2268116"/>
            <a:ext cx="6192688" cy="422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Arrow Connector 66"/>
          <p:cNvCxnSpPr/>
          <p:nvPr/>
        </p:nvCxnSpPr>
        <p:spPr>
          <a:xfrm flipV="1">
            <a:off x="4868540" y="4716388"/>
            <a:ext cx="0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0427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pic>
        <p:nvPicPr>
          <p:cNvPr id="1026" name="Picture 2" descr="http://cdn.inquisitr.com/wp-content/uploads/2012/03/1986-Challenger-Explosion-e133150893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24" y="4270801"/>
            <a:ext cx="3714101" cy="21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>
            <a:spLocks noChangeAspect="1"/>
          </p:cNvSpPr>
          <p:nvPr/>
        </p:nvSpPr>
        <p:spPr>
          <a:xfrm>
            <a:off x="755576" y="1340768"/>
            <a:ext cx="1659557" cy="749477"/>
          </a:xfrm>
          <a:prstGeom prst="roundRect">
            <a:avLst/>
          </a:prstGeom>
          <a:noFill/>
          <a:ln w="28575">
            <a:solidFill>
              <a:srgbClr val="7D9D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27063" algn="l"/>
              </a:tabLst>
            </a:pPr>
            <a:r>
              <a:rPr lang="nl-BE" dirty="0" smtClean="0">
                <a:solidFill>
                  <a:srgbClr val="14486B"/>
                </a:solidFill>
              </a:rPr>
              <a:t>Database NASA MIS</a:t>
            </a:r>
            <a:endParaRPr lang="nl-BE" dirty="0">
              <a:solidFill>
                <a:srgbClr val="14486B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4572000" y="1399769"/>
            <a:ext cx="3538937" cy="623298"/>
          </a:xfrm>
          <a:prstGeom prst="foldedCorner">
            <a:avLst/>
          </a:prstGeom>
          <a:noFill/>
          <a:ln w="28575">
            <a:solidFill>
              <a:srgbClr val="7D9D9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Rubber O-rings were in some cases classified as </a:t>
            </a:r>
            <a:r>
              <a:rPr lang="en-US" sz="1400" u="sng" dirty="0" smtClean="0">
                <a:solidFill>
                  <a:schemeClr val="accent6">
                    <a:lumMod val="75000"/>
                  </a:schemeClr>
                </a:solidFill>
              </a:rPr>
              <a:t>redundant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, in other cases as </a:t>
            </a:r>
            <a:r>
              <a:rPr lang="en-US" sz="1400" u="sng" dirty="0" smtClean="0">
                <a:solidFill>
                  <a:schemeClr val="accent6">
                    <a:lumMod val="75000"/>
                  </a:schemeClr>
                </a:solidFill>
              </a:rPr>
              <a:t>critical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16" idx="3"/>
          </p:cNvCxnSpPr>
          <p:nvPr/>
        </p:nvCxnSpPr>
        <p:spPr>
          <a:xfrm flipV="1">
            <a:off x="2415133" y="1711418"/>
            <a:ext cx="2156867" cy="4089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04160" y="1419675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cap="small" dirty="0" err="1" smtClean="0">
                <a:solidFill>
                  <a:schemeClr val="accent1"/>
                </a:solidFill>
              </a:rPr>
              <a:t>Consistency</a:t>
            </a:r>
            <a:endParaRPr lang="nl-BE" sz="1600" b="1" cap="small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4160" y="1645074"/>
            <a:ext cx="155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cap="small" dirty="0" err="1" smtClean="0">
                <a:solidFill>
                  <a:schemeClr val="accent1"/>
                </a:solidFill>
              </a:rPr>
              <a:t>Correctness</a:t>
            </a:r>
            <a:endParaRPr lang="nl-BE" sz="1600" b="1" cap="small" dirty="0">
              <a:solidFill>
                <a:schemeClr val="accent1"/>
              </a:solidFill>
            </a:endParaRPr>
          </a:p>
        </p:txBody>
      </p:sp>
      <p:sp>
        <p:nvSpPr>
          <p:cNvPr id="23" name="Folded Corner 22"/>
          <p:cNvSpPr/>
          <p:nvPr/>
        </p:nvSpPr>
        <p:spPr>
          <a:xfrm>
            <a:off x="2695968" y="3003158"/>
            <a:ext cx="3460527" cy="649882"/>
          </a:xfrm>
          <a:prstGeom prst="foldedCorner">
            <a:avLst/>
          </a:prstGeom>
          <a:noFill/>
          <a:ln w="28575">
            <a:solidFill>
              <a:srgbClr val="7D9D9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Cross references between critical components and test planning was </a:t>
            </a:r>
            <a:r>
              <a:rPr lang="en-US" sz="1400" u="sng" dirty="0" smtClean="0">
                <a:solidFill>
                  <a:schemeClr val="accent6">
                    <a:lumMod val="75000"/>
                  </a:schemeClr>
                </a:solidFill>
              </a:rPr>
              <a:t>missing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637893" y="2090798"/>
            <a:ext cx="1058075" cy="1217794"/>
          </a:xfrm>
          <a:custGeom>
            <a:avLst/>
            <a:gdLst>
              <a:gd name="connsiteX0" fmla="*/ 0 w 1554480"/>
              <a:gd name="connsiteY0" fmla="*/ 0 h 1621536"/>
              <a:gd name="connsiteX1" fmla="*/ 73152 w 1554480"/>
              <a:gd name="connsiteY1" fmla="*/ 499872 h 1621536"/>
              <a:gd name="connsiteX2" fmla="*/ 414528 w 1554480"/>
              <a:gd name="connsiteY2" fmla="*/ 1133856 h 1621536"/>
              <a:gd name="connsiteX3" fmla="*/ 957072 w 1554480"/>
              <a:gd name="connsiteY3" fmla="*/ 1511808 h 1621536"/>
              <a:gd name="connsiteX4" fmla="*/ 1554480 w 1554480"/>
              <a:gd name="connsiteY4" fmla="*/ 1621536 h 162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621536">
                <a:moveTo>
                  <a:pt x="0" y="0"/>
                </a:moveTo>
                <a:cubicBezTo>
                  <a:pt x="2032" y="155448"/>
                  <a:pt x="4064" y="310896"/>
                  <a:pt x="73152" y="499872"/>
                </a:cubicBezTo>
                <a:cubicBezTo>
                  <a:pt x="142240" y="688848"/>
                  <a:pt x="267208" y="965200"/>
                  <a:pt x="414528" y="1133856"/>
                </a:cubicBezTo>
                <a:cubicBezTo>
                  <a:pt x="561848" y="1302512"/>
                  <a:pt x="767080" y="1430528"/>
                  <a:pt x="957072" y="1511808"/>
                </a:cubicBezTo>
                <a:cubicBezTo>
                  <a:pt x="1147064" y="1593088"/>
                  <a:pt x="1554480" y="1621536"/>
                  <a:pt x="1554480" y="1621536"/>
                </a:cubicBezTo>
              </a:path>
            </a:pathLst>
          </a:custGeom>
          <a:ln w="19050">
            <a:solidFill>
              <a:schemeClr val="tx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1850192" y="26952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cap="small" dirty="0" smtClean="0">
                <a:solidFill>
                  <a:schemeClr val="accent1"/>
                </a:solidFill>
              </a:rPr>
              <a:t>Schema </a:t>
            </a:r>
            <a:r>
              <a:rPr lang="nl-BE" sz="1600" b="1" cap="small" dirty="0" err="1" smtClean="0">
                <a:solidFill>
                  <a:schemeClr val="accent1"/>
                </a:solidFill>
              </a:rPr>
              <a:t>completeness</a:t>
            </a:r>
            <a:endParaRPr lang="nl-BE" sz="1600" b="1" cap="small" dirty="0">
              <a:solidFill>
                <a:schemeClr val="accent1"/>
              </a:solidFill>
            </a:endParaRPr>
          </a:p>
        </p:txBody>
      </p:sp>
      <p:sp>
        <p:nvSpPr>
          <p:cNvPr id="26" name="Folded Corner 25"/>
          <p:cNvSpPr/>
          <p:nvPr/>
        </p:nvSpPr>
        <p:spPr>
          <a:xfrm>
            <a:off x="1971657" y="3828662"/>
            <a:ext cx="3140174" cy="633295"/>
          </a:xfrm>
          <a:prstGeom prst="foldedCorner">
            <a:avLst/>
          </a:prstGeom>
          <a:noFill/>
          <a:ln w="28575">
            <a:solidFill>
              <a:srgbClr val="7D9D9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Thiokol used </a:t>
            </a:r>
            <a:r>
              <a:rPr lang="en-US" sz="1400" u="sng" dirty="0" smtClean="0">
                <a:solidFill>
                  <a:schemeClr val="accent6">
                    <a:lumMod val="75000"/>
                  </a:schemeClr>
                </a:solidFill>
              </a:rPr>
              <a:t>incomplete data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in their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temperature analysis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for O-rings.</a:t>
            </a:r>
            <a:endParaRPr lang="en-US" sz="1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214967" y="2094350"/>
            <a:ext cx="756690" cy="2051861"/>
          </a:xfrm>
          <a:custGeom>
            <a:avLst/>
            <a:gdLst>
              <a:gd name="connsiteX0" fmla="*/ 0 w 1530096"/>
              <a:gd name="connsiteY0" fmla="*/ 0 h 3468624"/>
              <a:gd name="connsiteX1" fmla="*/ 103632 w 1530096"/>
              <a:gd name="connsiteY1" fmla="*/ 1877568 h 3468624"/>
              <a:gd name="connsiteX2" fmla="*/ 512064 w 1530096"/>
              <a:gd name="connsiteY2" fmla="*/ 3054096 h 3468624"/>
              <a:gd name="connsiteX3" fmla="*/ 1530096 w 1530096"/>
              <a:gd name="connsiteY3" fmla="*/ 3468624 h 346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096" h="3468624">
                <a:moveTo>
                  <a:pt x="0" y="0"/>
                </a:moveTo>
                <a:cubicBezTo>
                  <a:pt x="9144" y="684276"/>
                  <a:pt x="18288" y="1368552"/>
                  <a:pt x="103632" y="1877568"/>
                </a:cubicBezTo>
                <a:cubicBezTo>
                  <a:pt x="188976" y="2386584"/>
                  <a:pt x="274320" y="2788920"/>
                  <a:pt x="512064" y="3054096"/>
                </a:cubicBezTo>
                <a:cubicBezTo>
                  <a:pt x="749808" y="3319272"/>
                  <a:pt x="1139952" y="3393948"/>
                  <a:pt x="1530096" y="3468624"/>
                </a:cubicBezTo>
              </a:path>
            </a:pathLst>
          </a:custGeom>
          <a:ln w="19050">
            <a:solidFill>
              <a:schemeClr val="tx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/>
          <p:cNvSpPr txBox="1"/>
          <p:nvPr/>
        </p:nvSpPr>
        <p:spPr>
          <a:xfrm>
            <a:off x="1354276" y="3562203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cap="small" dirty="0" smtClean="0">
                <a:solidFill>
                  <a:schemeClr val="accent1"/>
                </a:solidFill>
              </a:rPr>
              <a:t>Data </a:t>
            </a:r>
            <a:r>
              <a:rPr lang="nl-BE" sz="1600" b="1" cap="small" dirty="0" err="1" smtClean="0">
                <a:solidFill>
                  <a:schemeClr val="accent1"/>
                </a:solidFill>
              </a:rPr>
              <a:t>completeness</a:t>
            </a:r>
            <a:endParaRPr lang="nl-BE" sz="1600" b="1" cap="small" dirty="0">
              <a:solidFill>
                <a:schemeClr val="accent1"/>
              </a:solidFill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4572000" y="2206797"/>
            <a:ext cx="3538937" cy="614910"/>
          </a:xfrm>
          <a:prstGeom prst="foldedCorner">
            <a:avLst/>
          </a:prstGeom>
          <a:noFill/>
          <a:ln w="28575">
            <a:solidFill>
              <a:srgbClr val="7D9D9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O-ring issue was </a:t>
            </a:r>
            <a:r>
              <a:rPr lang="en-US" sz="1400" u="sng" dirty="0" smtClean="0">
                <a:solidFill>
                  <a:schemeClr val="accent6">
                    <a:lumMod val="75000"/>
                  </a:schemeClr>
                </a:solidFill>
              </a:rPr>
              <a:t>closed without an authorizing signature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by one manager.</a:t>
            </a:r>
            <a:endParaRPr lang="en-US" sz="1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918380" y="2089412"/>
            <a:ext cx="2653620" cy="431288"/>
          </a:xfrm>
          <a:custGeom>
            <a:avLst/>
            <a:gdLst>
              <a:gd name="connsiteX0" fmla="*/ 0 w 1554480"/>
              <a:gd name="connsiteY0" fmla="*/ 0 h 1621536"/>
              <a:gd name="connsiteX1" fmla="*/ 73152 w 1554480"/>
              <a:gd name="connsiteY1" fmla="*/ 499872 h 1621536"/>
              <a:gd name="connsiteX2" fmla="*/ 414528 w 1554480"/>
              <a:gd name="connsiteY2" fmla="*/ 1133856 h 1621536"/>
              <a:gd name="connsiteX3" fmla="*/ 957072 w 1554480"/>
              <a:gd name="connsiteY3" fmla="*/ 1511808 h 1621536"/>
              <a:gd name="connsiteX4" fmla="*/ 1554480 w 1554480"/>
              <a:gd name="connsiteY4" fmla="*/ 1621536 h 162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621536">
                <a:moveTo>
                  <a:pt x="0" y="0"/>
                </a:moveTo>
                <a:cubicBezTo>
                  <a:pt x="2032" y="155448"/>
                  <a:pt x="4064" y="310896"/>
                  <a:pt x="73152" y="499872"/>
                </a:cubicBezTo>
                <a:cubicBezTo>
                  <a:pt x="142240" y="688848"/>
                  <a:pt x="267208" y="965200"/>
                  <a:pt x="414528" y="1133856"/>
                </a:cubicBezTo>
                <a:cubicBezTo>
                  <a:pt x="561848" y="1302512"/>
                  <a:pt x="767080" y="1430528"/>
                  <a:pt x="957072" y="1511808"/>
                </a:cubicBezTo>
                <a:cubicBezTo>
                  <a:pt x="1147064" y="1593088"/>
                  <a:pt x="1554480" y="1621536"/>
                  <a:pt x="1554480" y="1621536"/>
                </a:cubicBezTo>
              </a:path>
            </a:pathLst>
          </a:custGeom>
          <a:ln w="19050">
            <a:solidFill>
              <a:schemeClr val="tx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TextBox 31"/>
          <p:cNvSpPr txBox="1"/>
          <p:nvPr/>
        </p:nvSpPr>
        <p:spPr>
          <a:xfrm>
            <a:off x="3378540" y="2213139"/>
            <a:ext cx="155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cap="small" dirty="0" err="1" smtClean="0">
                <a:solidFill>
                  <a:schemeClr val="accent1"/>
                </a:solidFill>
              </a:rPr>
              <a:t>Correctness</a:t>
            </a:r>
            <a:endParaRPr lang="nl-BE" sz="1600" b="1" cap="small" dirty="0">
              <a:solidFill>
                <a:schemeClr val="accent1"/>
              </a:solidFill>
            </a:endParaRPr>
          </a:p>
        </p:txBody>
      </p:sp>
      <p:pic>
        <p:nvPicPr>
          <p:cNvPr id="2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84018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1271231" y="4067441"/>
            <a:ext cx="6728672" cy="1151454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Data </a:t>
            </a:r>
            <a:r>
              <a:rPr lang="nl-BE" sz="2400" b="1" dirty="0" err="1">
                <a:solidFill>
                  <a:schemeClr val="bg1"/>
                </a:solidFill>
              </a:rPr>
              <a:t>profiling</a:t>
            </a:r>
            <a:r>
              <a:rPr lang="nl-BE" sz="2400" b="1" dirty="0">
                <a:solidFill>
                  <a:schemeClr val="bg1"/>
                </a:solidFill>
              </a:rPr>
              <a:t> is the </a:t>
            </a:r>
            <a:r>
              <a:rPr lang="nl-BE" sz="2400" b="1" dirty="0" err="1">
                <a:solidFill>
                  <a:schemeClr val="bg1"/>
                </a:solidFill>
              </a:rPr>
              <a:t>process</a:t>
            </a:r>
            <a:r>
              <a:rPr lang="nl-BE" sz="2400" b="1" dirty="0">
                <a:solidFill>
                  <a:schemeClr val="bg1"/>
                </a:solidFill>
              </a:rPr>
              <a:t> of data </a:t>
            </a:r>
            <a:r>
              <a:rPr lang="nl-BE" sz="2400" b="1" dirty="0" err="1">
                <a:solidFill>
                  <a:schemeClr val="bg1"/>
                </a:solidFill>
              </a:rPr>
              <a:t>inspection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with</a:t>
            </a:r>
            <a:r>
              <a:rPr lang="nl-BE" sz="2400" b="1" dirty="0">
                <a:solidFill>
                  <a:schemeClr val="bg1"/>
                </a:solidFill>
              </a:rPr>
              <a:t> the </a:t>
            </a:r>
            <a:r>
              <a:rPr lang="nl-BE" sz="2400" b="1" dirty="0" err="1">
                <a:solidFill>
                  <a:schemeClr val="bg1"/>
                </a:solidFill>
              </a:rPr>
              <a:t>purpose</a:t>
            </a:r>
            <a:r>
              <a:rPr lang="nl-BE" sz="2400" b="1" dirty="0">
                <a:solidFill>
                  <a:schemeClr val="bg1"/>
                </a:solidFill>
              </a:rPr>
              <a:t> of </a:t>
            </a:r>
            <a:r>
              <a:rPr lang="nl-BE" sz="2400" b="1" dirty="0" err="1">
                <a:solidFill>
                  <a:schemeClr val="bg1"/>
                </a:solidFill>
              </a:rPr>
              <a:t>gathering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statistics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and</a:t>
            </a:r>
            <a:r>
              <a:rPr lang="nl-BE" sz="2400" b="1" dirty="0">
                <a:solidFill>
                  <a:schemeClr val="bg1"/>
                </a:solidFill>
              </a:rPr>
              <a:t> information </a:t>
            </a:r>
            <a:r>
              <a:rPr lang="nl-BE" sz="2400" b="1" dirty="0" err="1">
                <a:solidFill>
                  <a:schemeClr val="bg1"/>
                </a:solidFill>
              </a:rPr>
              <a:t>about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those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smtClean="0">
                <a:solidFill>
                  <a:schemeClr val="bg1"/>
                </a:solidFill>
              </a:rPr>
              <a:t>data</a:t>
            </a:r>
            <a:endParaRPr lang="nl-BE" sz="2400" b="1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2591" y="2770537"/>
            <a:ext cx="2186928" cy="1296904"/>
            <a:chOff x="659904" y="1988840"/>
            <a:chExt cx="2186928" cy="1296904"/>
          </a:xfrm>
        </p:grpSpPr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659904" y="1988840"/>
              <a:ext cx="2039888" cy="648072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627063" algn="l"/>
                </a:tabLst>
              </a:pPr>
              <a:r>
                <a:rPr lang="nl-BE" sz="1600" dirty="0" smtClean="0">
                  <a:solidFill>
                    <a:srgbClr val="14486B"/>
                  </a:solidFill>
                </a:rPr>
                <a:t>query </a:t>
              </a:r>
              <a:r>
                <a:rPr lang="nl-BE" sz="1600" dirty="0" err="1" smtClean="0">
                  <a:solidFill>
                    <a:srgbClr val="14486B"/>
                  </a:solidFill>
                </a:rPr>
                <a:t>optimization</a:t>
              </a:r>
              <a:endParaRPr lang="nl-BE" sz="1600" dirty="0">
                <a:solidFill>
                  <a:srgbClr val="14486B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950720" y="2645664"/>
              <a:ext cx="896112" cy="640080"/>
            </a:xfrm>
            <a:custGeom>
              <a:avLst/>
              <a:gdLst>
                <a:gd name="connsiteX0" fmla="*/ 896112 w 896112"/>
                <a:gd name="connsiteY0" fmla="*/ 640080 h 640080"/>
                <a:gd name="connsiteX1" fmla="*/ 573024 w 896112"/>
                <a:gd name="connsiteY1" fmla="*/ 341376 h 640080"/>
                <a:gd name="connsiteX2" fmla="*/ 536448 w 896112"/>
                <a:gd name="connsiteY2" fmla="*/ 518160 h 640080"/>
                <a:gd name="connsiteX3" fmla="*/ 0 w 896112"/>
                <a:gd name="connsiteY3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112" h="640080">
                  <a:moveTo>
                    <a:pt x="896112" y="640080"/>
                  </a:moveTo>
                  <a:cubicBezTo>
                    <a:pt x="764540" y="500888"/>
                    <a:pt x="632968" y="361696"/>
                    <a:pt x="573024" y="341376"/>
                  </a:cubicBezTo>
                  <a:cubicBezTo>
                    <a:pt x="513080" y="321056"/>
                    <a:pt x="631952" y="575056"/>
                    <a:pt x="536448" y="518160"/>
                  </a:cubicBezTo>
                  <a:cubicBezTo>
                    <a:pt x="440944" y="461264"/>
                    <a:pt x="220472" y="230632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84240" y="2149380"/>
            <a:ext cx="1728192" cy="1890386"/>
            <a:chOff x="3635896" y="1383166"/>
            <a:chExt cx="1728192" cy="1890386"/>
          </a:xfrm>
        </p:grpSpPr>
        <p:sp>
          <p:nvSpPr>
            <p:cNvPr id="37" name="Rounded Rectangle 36"/>
            <p:cNvSpPr>
              <a:spLocks noChangeAspect="1"/>
            </p:cNvSpPr>
            <p:nvPr/>
          </p:nvSpPr>
          <p:spPr>
            <a:xfrm>
              <a:off x="3635896" y="1383166"/>
              <a:ext cx="1728192" cy="648072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627063" algn="l"/>
                </a:tabLst>
              </a:pPr>
              <a:r>
                <a:rPr lang="nl-BE" sz="1600" dirty="0" smtClean="0">
                  <a:solidFill>
                    <a:srgbClr val="14486B"/>
                  </a:solidFill>
                </a:rPr>
                <a:t>data </a:t>
              </a:r>
              <a:r>
                <a:rPr lang="nl-BE" sz="1600" dirty="0" err="1" smtClean="0">
                  <a:solidFill>
                    <a:srgbClr val="14486B"/>
                  </a:solidFill>
                </a:rPr>
                <a:t>cleansing</a:t>
              </a:r>
              <a:endParaRPr lang="nl-BE" sz="1600" dirty="0">
                <a:solidFill>
                  <a:srgbClr val="14486B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357642" y="2042160"/>
              <a:ext cx="251051" cy="1231392"/>
            </a:xfrm>
            <a:custGeom>
              <a:avLst/>
              <a:gdLst>
                <a:gd name="connsiteX0" fmla="*/ 250934 w 251051"/>
                <a:gd name="connsiteY0" fmla="*/ 1231392 h 1231392"/>
                <a:gd name="connsiteX1" fmla="*/ 214358 w 251051"/>
                <a:gd name="connsiteY1" fmla="*/ 670560 h 1231392"/>
                <a:gd name="connsiteX2" fmla="*/ 25382 w 251051"/>
                <a:gd name="connsiteY2" fmla="*/ 908304 h 1231392"/>
                <a:gd name="connsiteX3" fmla="*/ 7094 w 251051"/>
                <a:gd name="connsiteY3" fmla="*/ 0 h 123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051" h="1231392">
                  <a:moveTo>
                    <a:pt x="250934" y="1231392"/>
                  </a:moveTo>
                  <a:cubicBezTo>
                    <a:pt x="251442" y="977900"/>
                    <a:pt x="251950" y="724408"/>
                    <a:pt x="214358" y="670560"/>
                  </a:cubicBezTo>
                  <a:cubicBezTo>
                    <a:pt x="176766" y="616712"/>
                    <a:pt x="59926" y="1020064"/>
                    <a:pt x="25382" y="908304"/>
                  </a:cubicBezTo>
                  <a:cubicBezTo>
                    <a:pt x="-9162" y="796544"/>
                    <a:pt x="-1034" y="398272"/>
                    <a:pt x="7094" y="0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99888" y="2795039"/>
            <a:ext cx="3020136" cy="1247140"/>
            <a:chOff x="5224272" y="2038604"/>
            <a:chExt cx="3020136" cy="1247140"/>
          </a:xfrm>
        </p:grpSpPr>
        <p:sp>
          <p:nvSpPr>
            <p:cNvPr id="40" name="Rounded Rectangle 39"/>
            <p:cNvSpPr>
              <a:spLocks noChangeAspect="1"/>
            </p:cNvSpPr>
            <p:nvPr/>
          </p:nvSpPr>
          <p:spPr>
            <a:xfrm>
              <a:off x="6516216" y="2038604"/>
              <a:ext cx="1728192" cy="648072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627063" algn="l"/>
                </a:tabLst>
              </a:pPr>
              <a:r>
                <a:rPr lang="nl-BE" sz="1600" dirty="0" smtClean="0">
                  <a:solidFill>
                    <a:srgbClr val="14486B"/>
                  </a:solidFill>
                </a:rPr>
                <a:t>data </a:t>
              </a:r>
              <a:r>
                <a:rPr lang="nl-BE" sz="1600" dirty="0" err="1" smtClean="0">
                  <a:solidFill>
                    <a:srgbClr val="14486B"/>
                  </a:solidFill>
                </a:rPr>
                <a:t>integration</a:t>
              </a:r>
              <a:endParaRPr lang="nl-BE" sz="1600" dirty="0">
                <a:solidFill>
                  <a:srgbClr val="14486B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224272" y="2401824"/>
              <a:ext cx="1286256" cy="883920"/>
            </a:xfrm>
            <a:custGeom>
              <a:avLst/>
              <a:gdLst>
                <a:gd name="connsiteX0" fmla="*/ 0 w 1286256"/>
                <a:gd name="connsiteY0" fmla="*/ 883920 h 883920"/>
                <a:gd name="connsiteX1" fmla="*/ 463296 w 1286256"/>
                <a:gd name="connsiteY1" fmla="*/ 432816 h 883920"/>
                <a:gd name="connsiteX2" fmla="*/ 573024 w 1286256"/>
                <a:gd name="connsiteY2" fmla="*/ 633984 h 883920"/>
                <a:gd name="connsiteX3" fmla="*/ 1286256 w 1286256"/>
                <a:gd name="connsiteY3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256" h="883920">
                  <a:moveTo>
                    <a:pt x="0" y="883920"/>
                  </a:moveTo>
                  <a:cubicBezTo>
                    <a:pt x="183896" y="679196"/>
                    <a:pt x="367792" y="474472"/>
                    <a:pt x="463296" y="432816"/>
                  </a:cubicBezTo>
                  <a:cubicBezTo>
                    <a:pt x="558800" y="391160"/>
                    <a:pt x="435864" y="706120"/>
                    <a:pt x="573024" y="633984"/>
                  </a:cubicBezTo>
                  <a:cubicBezTo>
                    <a:pt x="710184" y="561848"/>
                    <a:pt x="1195832" y="98552"/>
                    <a:pt x="1286256" y="0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24399" y="5214108"/>
            <a:ext cx="2332824" cy="1225283"/>
            <a:chOff x="5047488" y="4785360"/>
            <a:chExt cx="2332824" cy="1667976"/>
          </a:xfrm>
        </p:grpSpPr>
        <p:sp>
          <p:nvSpPr>
            <p:cNvPr id="43" name="Rounded Rectangle 42"/>
            <p:cNvSpPr>
              <a:spLocks noChangeAspect="1"/>
            </p:cNvSpPr>
            <p:nvPr/>
          </p:nvSpPr>
          <p:spPr>
            <a:xfrm>
              <a:off x="5436096" y="5805264"/>
              <a:ext cx="1944216" cy="648072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627063" algn="l"/>
                </a:tabLst>
              </a:pPr>
              <a:r>
                <a:rPr lang="nl-BE" sz="1600" dirty="0" err="1" smtClean="0">
                  <a:solidFill>
                    <a:srgbClr val="14486B"/>
                  </a:solidFill>
                </a:rPr>
                <a:t>analytics</a:t>
              </a:r>
              <a:endParaRPr lang="nl-BE" sz="1600" dirty="0">
                <a:solidFill>
                  <a:srgbClr val="14486B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47488" y="4785360"/>
              <a:ext cx="749808" cy="1011936"/>
            </a:xfrm>
            <a:custGeom>
              <a:avLst/>
              <a:gdLst>
                <a:gd name="connsiteX0" fmla="*/ 0 w 749808"/>
                <a:gd name="connsiteY0" fmla="*/ 0 h 1011936"/>
                <a:gd name="connsiteX1" fmla="*/ 243840 w 749808"/>
                <a:gd name="connsiteY1" fmla="*/ 499872 h 1011936"/>
                <a:gd name="connsiteX2" fmla="*/ 377952 w 749808"/>
                <a:gd name="connsiteY2" fmla="*/ 310896 h 1011936"/>
                <a:gd name="connsiteX3" fmla="*/ 749808 w 749808"/>
                <a:gd name="connsiteY3" fmla="*/ 1011936 h 101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808" h="1011936">
                  <a:moveTo>
                    <a:pt x="0" y="0"/>
                  </a:moveTo>
                  <a:cubicBezTo>
                    <a:pt x="90424" y="224028"/>
                    <a:pt x="180848" y="448056"/>
                    <a:pt x="243840" y="499872"/>
                  </a:cubicBezTo>
                  <a:cubicBezTo>
                    <a:pt x="306832" y="551688"/>
                    <a:pt x="293624" y="225552"/>
                    <a:pt x="377952" y="310896"/>
                  </a:cubicBezTo>
                  <a:cubicBezTo>
                    <a:pt x="462280" y="396240"/>
                    <a:pt x="606044" y="704088"/>
                    <a:pt x="749808" y="1011936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490602" y="1436449"/>
            <a:ext cx="189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profiling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331640" y="5218894"/>
            <a:ext cx="2592288" cy="1234441"/>
            <a:chOff x="1331640" y="4791456"/>
            <a:chExt cx="2592288" cy="1661880"/>
          </a:xfrm>
        </p:grpSpPr>
        <p:sp>
          <p:nvSpPr>
            <p:cNvPr id="47" name="Rounded Rectangle 46"/>
            <p:cNvSpPr>
              <a:spLocks noChangeAspect="1"/>
            </p:cNvSpPr>
            <p:nvPr/>
          </p:nvSpPr>
          <p:spPr>
            <a:xfrm>
              <a:off x="1331640" y="5805264"/>
              <a:ext cx="2592288" cy="648072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627063" algn="l"/>
                </a:tabLst>
              </a:pPr>
              <a:r>
                <a:rPr lang="nl-BE" sz="1600" dirty="0" smtClean="0">
                  <a:solidFill>
                    <a:srgbClr val="14486B"/>
                  </a:solidFill>
                </a:rPr>
                <a:t>management of </a:t>
              </a:r>
              <a:br>
                <a:rPr lang="nl-BE" sz="1600" dirty="0" smtClean="0">
                  <a:solidFill>
                    <a:srgbClr val="14486B"/>
                  </a:solidFill>
                </a:rPr>
              </a:br>
              <a:r>
                <a:rPr lang="nl-BE" sz="1600" dirty="0" err="1" smtClean="0">
                  <a:solidFill>
                    <a:srgbClr val="14486B"/>
                  </a:solidFill>
                </a:rPr>
                <a:t>scientific</a:t>
              </a:r>
              <a:r>
                <a:rPr lang="nl-BE" sz="1600" dirty="0" smtClean="0">
                  <a:solidFill>
                    <a:srgbClr val="14486B"/>
                  </a:solidFill>
                </a:rPr>
                <a:t> data</a:t>
              </a:r>
              <a:endParaRPr lang="nl-BE" sz="1600" dirty="0">
                <a:solidFill>
                  <a:srgbClr val="14486B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3212592" y="4791456"/>
              <a:ext cx="310896" cy="1011936"/>
            </a:xfrm>
            <a:custGeom>
              <a:avLst/>
              <a:gdLst>
                <a:gd name="connsiteX0" fmla="*/ 310896 w 310896"/>
                <a:gd name="connsiteY0" fmla="*/ 0 h 1011936"/>
                <a:gd name="connsiteX1" fmla="*/ 36576 w 310896"/>
                <a:gd name="connsiteY1" fmla="*/ 420624 h 1011936"/>
                <a:gd name="connsiteX2" fmla="*/ 274320 w 310896"/>
                <a:gd name="connsiteY2" fmla="*/ 390144 h 1011936"/>
                <a:gd name="connsiteX3" fmla="*/ 0 w 310896"/>
                <a:gd name="connsiteY3" fmla="*/ 1011936 h 101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896" h="1011936">
                  <a:moveTo>
                    <a:pt x="310896" y="0"/>
                  </a:moveTo>
                  <a:cubicBezTo>
                    <a:pt x="176784" y="177800"/>
                    <a:pt x="42672" y="355600"/>
                    <a:pt x="36576" y="420624"/>
                  </a:cubicBezTo>
                  <a:cubicBezTo>
                    <a:pt x="30480" y="485648"/>
                    <a:pt x="280416" y="291592"/>
                    <a:pt x="274320" y="390144"/>
                  </a:cubicBezTo>
                  <a:cubicBezTo>
                    <a:pt x="268224" y="488696"/>
                    <a:pt x="134112" y="750316"/>
                    <a:pt x="0" y="1011936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pic>
        <p:nvPicPr>
          <p:cNvPr id="2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28687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86" y="1042864"/>
            <a:ext cx="4095750" cy="5498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547909" y="1285253"/>
            <a:ext cx="189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profiling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25698" y="1828218"/>
            <a:ext cx="4248472" cy="792088"/>
            <a:chOff x="4139952" y="1988840"/>
            <a:chExt cx="4248472" cy="792088"/>
          </a:xfrm>
        </p:grpSpPr>
        <p:sp>
          <p:nvSpPr>
            <p:cNvPr id="23" name="Rectangle 22"/>
            <p:cNvSpPr/>
            <p:nvPr/>
          </p:nvSpPr>
          <p:spPr>
            <a:xfrm>
              <a:off x="4139952" y="1988840"/>
              <a:ext cx="1287438" cy="792088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56176" y="219557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rgbClr val="14486B"/>
                  </a:solidFill>
                </a:rPr>
                <a:t>query </a:t>
              </a:r>
              <a:r>
                <a:rPr lang="nl-BE" dirty="0" err="1" smtClean="0">
                  <a:solidFill>
                    <a:srgbClr val="14486B"/>
                  </a:solidFill>
                </a:rPr>
                <a:t>optimization</a:t>
              </a:r>
              <a:endParaRPr lang="nl-BE" dirty="0">
                <a:solidFill>
                  <a:srgbClr val="14486B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3" idx="3"/>
              <a:endCxn id="24" idx="1"/>
            </p:cNvCxnSpPr>
            <p:nvPr/>
          </p:nvCxnSpPr>
          <p:spPr>
            <a:xfrm flipV="1">
              <a:off x="5427390" y="2380238"/>
              <a:ext cx="728786" cy="464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525698" y="2620306"/>
            <a:ext cx="4248472" cy="1584176"/>
            <a:chOff x="4139952" y="2780928"/>
            <a:chExt cx="4248472" cy="1584176"/>
          </a:xfrm>
        </p:grpSpPr>
        <p:sp>
          <p:nvSpPr>
            <p:cNvPr id="27" name="Rectangle 26"/>
            <p:cNvSpPr/>
            <p:nvPr/>
          </p:nvSpPr>
          <p:spPr>
            <a:xfrm>
              <a:off x="4139952" y="2780928"/>
              <a:ext cx="1287438" cy="1584176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56176" y="335699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rgbClr val="14486B"/>
                  </a:solidFill>
                </a:rPr>
                <a:t>data </a:t>
              </a:r>
              <a:r>
                <a:rPr lang="nl-BE" dirty="0" err="1" smtClean="0">
                  <a:solidFill>
                    <a:srgbClr val="14486B"/>
                  </a:solidFill>
                </a:rPr>
                <a:t>integrity</a:t>
              </a:r>
              <a:endParaRPr lang="nl-BE" dirty="0">
                <a:solidFill>
                  <a:srgbClr val="14486B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7" idx="3"/>
              <a:endCxn id="28" idx="1"/>
            </p:cNvCxnSpPr>
            <p:nvPr/>
          </p:nvCxnSpPr>
          <p:spPr>
            <a:xfrm flipV="1">
              <a:off x="5427390" y="3572843"/>
              <a:ext cx="728786" cy="17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534834" y="4924562"/>
            <a:ext cx="4239336" cy="1584176"/>
            <a:chOff x="4149088" y="5085184"/>
            <a:chExt cx="4239336" cy="1584176"/>
          </a:xfrm>
        </p:grpSpPr>
        <p:sp>
          <p:nvSpPr>
            <p:cNvPr id="32" name="Rectangle 31"/>
            <p:cNvSpPr/>
            <p:nvPr/>
          </p:nvSpPr>
          <p:spPr>
            <a:xfrm>
              <a:off x="4149088" y="5085184"/>
              <a:ext cx="1287438" cy="1584176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56176" y="5554106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err="1" smtClean="0">
                  <a:solidFill>
                    <a:srgbClr val="14486B"/>
                  </a:solidFill>
                </a:rPr>
                <a:t>deduplication</a:t>
              </a:r>
              <a:r>
                <a:rPr lang="nl-BE" dirty="0" smtClean="0">
                  <a:solidFill>
                    <a:srgbClr val="14486B"/>
                  </a:solidFill>
                </a:rPr>
                <a:t>/ </a:t>
              </a:r>
              <a:r>
                <a:rPr lang="nl-BE" dirty="0" err="1" smtClean="0">
                  <a:solidFill>
                    <a:srgbClr val="14486B"/>
                  </a:solidFill>
                </a:rPr>
                <a:t>coreference</a:t>
              </a:r>
              <a:r>
                <a:rPr lang="nl-BE" dirty="0" smtClean="0">
                  <a:solidFill>
                    <a:srgbClr val="14486B"/>
                  </a:solidFill>
                </a:rPr>
                <a:t> </a:t>
              </a:r>
              <a:r>
                <a:rPr lang="nl-BE" dirty="0" err="1" smtClean="0">
                  <a:solidFill>
                    <a:srgbClr val="14486B"/>
                  </a:solidFill>
                </a:rPr>
                <a:t>detection</a:t>
              </a:r>
              <a:endParaRPr lang="nl-BE" dirty="0">
                <a:solidFill>
                  <a:srgbClr val="14486B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32" idx="3"/>
              <a:endCxn id="49" idx="1"/>
            </p:cNvCxnSpPr>
            <p:nvPr/>
          </p:nvCxnSpPr>
          <p:spPr>
            <a:xfrm>
              <a:off x="5436526" y="5877272"/>
              <a:ext cx="71965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11374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366638" y="1711120"/>
            <a:ext cx="2410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schema matching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396644"/>
              </p:ext>
            </p:extLst>
          </p:nvPr>
        </p:nvGraphicFramePr>
        <p:xfrm>
          <a:off x="899592" y="2903344"/>
          <a:ext cx="7128793" cy="741680"/>
        </p:xfrm>
        <a:graphic>
          <a:graphicData uri="http://schemas.openxmlformats.org/drawingml/2006/table">
            <a:tbl>
              <a:tblPr firstRow="1" bandRow="1"/>
              <a:tblGrid>
                <a:gridCol w="1425759"/>
                <a:gridCol w="1425759"/>
                <a:gridCol w="1425759"/>
                <a:gridCol w="1701470"/>
                <a:gridCol w="1150046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Name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Surname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Gender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Telephone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Residence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Suzie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Klain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Female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358-243.63.21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Ghent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77963"/>
              </p:ext>
            </p:extLst>
          </p:nvPr>
        </p:nvGraphicFramePr>
        <p:xfrm>
          <a:off x="899593" y="4775552"/>
          <a:ext cx="7634904" cy="741680"/>
        </p:xfrm>
        <a:graphic>
          <a:graphicData uri="http://schemas.openxmlformats.org/drawingml/2006/table">
            <a:tbl>
              <a:tblPr firstRow="1" bandRow="1"/>
              <a:tblGrid>
                <a:gridCol w="1368155"/>
                <a:gridCol w="1440160"/>
                <a:gridCol w="1586230"/>
                <a:gridCol w="3240359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Firstname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Lastname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Phone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Email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Suzy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Klein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(358) 2436321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err="1" smtClean="0"/>
                        <a:t>suzy.klein</a:t>
                      </a:r>
                      <a:r>
                        <a:rPr lang="nl-BE" dirty="0" smtClean="0"/>
                        <a:t>@</a:t>
                      </a:r>
                      <a:r>
                        <a:rPr lang="nl-BE" dirty="0" err="1" smtClean="0"/>
                        <a:t>gmail.com</a:t>
                      </a:r>
                      <a:endParaRPr lang="nl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99593" y="2903344"/>
            <a:ext cx="1440160" cy="2232248"/>
            <a:chOff x="1187624" y="3284984"/>
            <a:chExt cx="1440160" cy="2232248"/>
          </a:xfrm>
        </p:grpSpPr>
        <p:sp>
          <p:nvSpPr>
            <p:cNvPr id="47" name="Rounded Rectangle 46"/>
            <p:cNvSpPr/>
            <p:nvPr/>
          </p:nvSpPr>
          <p:spPr>
            <a:xfrm>
              <a:off x="1187624" y="3284984"/>
              <a:ext cx="1440160" cy="360040"/>
            </a:xfrm>
            <a:prstGeom prst="roundRect">
              <a:avLst/>
            </a:prstGeom>
            <a:noFill/>
            <a:ln w="25400" cap="flat" cmpd="sng" algn="ctr">
              <a:solidFill>
                <a:srgbClr val="0E497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189680" y="5157192"/>
              <a:ext cx="1368152" cy="360040"/>
            </a:xfrm>
            <a:prstGeom prst="roundRect">
              <a:avLst/>
            </a:prstGeom>
            <a:noFill/>
            <a:ln w="25400" cap="flat" cmpd="sng" algn="ctr">
              <a:solidFill>
                <a:srgbClr val="0E497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>
              <a:stCxn id="47" idx="2"/>
              <a:endCxn id="48" idx="0"/>
            </p:cNvCxnSpPr>
            <p:nvPr/>
          </p:nvCxnSpPr>
          <p:spPr>
            <a:xfrm flipH="1">
              <a:off x="1873756" y="3645024"/>
              <a:ext cx="33948" cy="151216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2269801" y="2903344"/>
            <a:ext cx="1510112" cy="2232248"/>
            <a:chOff x="2557832" y="3284984"/>
            <a:chExt cx="1510112" cy="2232248"/>
          </a:xfrm>
        </p:grpSpPr>
        <p:sp>
          <p:nvSpPr>
            <p:cNvPr id="53" name="Rounded Rectangle 52"/>
            <p:cNvSpPr/>
            <p:nvPr/>
          </p:nvSpPr>
          <p:spPr>
            <a:xfrm>
              <a:off x="2627784" y="3284984"/>
              <a:ext cx="1440160" cy="360040"/>
            </a:xfrm>
            <a:prstGeom prst="roundRect">
              <a:avLst/>
            </a:prstGeom>
            <a:noFill/>
            <a:ln w="25400" cap="flat" cmpd="sng" algn="ctr">
              <a:solidFill>
                <a:srgbClr val="FE863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557832" y="5157192"/>
              <a:ext cx="1440160" cy="360040"/>
            </a:xfrm>
            <a:prstGeom prst="roundRect">
              <a:avLst/>
            </a:prstGeom>
            <a:noFill/>
            <a:ln w="25400" cap="flat" cmpd="sng" algn="ctr">
              <a:solidFill>
                <a:srgbClr val="FE863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>
              <a:stCxn id="53" idx="2"/>
              <a:endCxn id="54" idx="0"/>
            </p:cNvCxnSpPr>
            <p:nvPr/>
          </p:nvCxnSpPr>
          <p:spPr>
            <a:xfrm flipH="1">
              <a:off x="3277912" y="3645024"/>
              <a:ext cx="69952" cy="151216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3707905" y="2903344"/>
            <a:ext cx="3168352" cy="2232248"/>
            <a:chOff x="3995936" y="3284984"/>
            <a:chExt cx="3168352" cy="2232248"/>
          </a:xfrm>
        </p:grpSpPr>
        <p:sp>
          <p:nvSpPr>
            <p:cNvPr id="57" name="Rounded Rectangle 56"/>
            <p:cNvSpPr/>
            <p:nvPr/>
          </p:nvSpPr>
          <p:spPr>
            <a:xfrm>
              <a:off x="5438152" y="3284984"/>
              <a:ext cx="1726136" cy="360040"/>
            </a:xfrm>
            <a:prstGeom prst="roundRect">
              <a:avLst/>
            </a:prstGeom>
            <a:noFill/>
            <a:ln w="25400" cap="flat" cmpd="sng" algn="ctr">
              <a:solidFill>
                <a:srgbClr val="F5CD2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995936" y="5157192"/>
              <a:ext cx="1584176" cy="360040"/>
            </a:xfrm>
            <a:prstGeom prst="roundRect">
              <a:avLst/>
            </a:prstGeom>
            <a:noFill/>
            <a:ln w="25400" cap="flat" cmpd="sng" algn="ctr">
              <a:solidFill>
                <a:srgbClr val="F5CD2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9" name="Straight Arrow Connector 58"/>
            <p:cNvCxnSpPr>
              <a:stCxn id="57" idx="2"/>
              <a:endCxn id="58" idx="0"/>
            </p:cNvCxnSpPr>
            <p:nvPr/>
          </p:nvCxnSpPr>
          <p:spPr>
            <a:xfrm flipH="1">
              <a:off x="4788024" y="3645024"/>
              <a:ext cx="1513196" cy="151216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</p:grpSp>
      <p:pic>
        <p:nvPicPr>
          <p:cNvPr id="1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043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366638" y="1358194"/>
            <a:ext cx="2410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schema matching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4" y="1941952"/>
            <a:ext cx="8145012" cy="4610744"/>
          </a:xfrm>
          <a:prstGeom prst="rect">
            <a:avLst/>
          </a:prstGeom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17637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468" y="1996923"/>
            <a:ext cx="837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finding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objects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that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describe</a:t>
            </a:r>
            <a:r>
              <a:rPr lang="nl-BE" sz="2000" dirty="0" smtClean="0">
                <a:solidFill>
                  <a:schemeClr val="tx2"/>
                </a:solidFill>
              </a:rPr>
              <a:t> the </a:t>
            </a:r>
            <a:r>
              <a:rPr lang="nl-BE" sz="2000" dirty="0" err="1" smtClean="0">
                <a:solidFill>
                  <a:schemeClr val="tx2"/>
                </a:solidFill>
              </a:rPr>
              <a:t>same</a:t>
            </a:r>
            <a:r>
              <a:rPr lang="nl-BE" sz="2000" dirty="0" smtClean="0">
                <a:solidFill>
                  <a:schemeClr val="tx2"/>
                </a:solidFill>
              </a:rPr>
              <a:t> real </a:t>
            </a:r>
            <a:r>
              <a:rPr lang="nl-BE" sz="2000" dirty="0" err="1" smtClean="0">
                <a:solidFill>
                  <a:schemeClr val="tx2"/>
                </a:solidFill>
              </a:rPr>
              <a:t>world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entity</a:t>
            </a:r>
            <a:r>
              <a:rPr lang="nl-BE" sz="2000" dirty="0" smtClean="0">
                <a:solidFill>
                  <a:schemeClr val="tx2"/>
                </a:solidFill>
              </a:rPr>
              <a:t>: </a:t>
            </a:r>
            <a:r>
              <a:rPr lang="nl-BE" sz="2000" dirty="0" err="1" smtClean="0">
                <a:solidFill>
                  <a:schemeClr val="tx2"/>
                </a:solidFill>
              </a:rPr>
              <a:t>coreference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detection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bluemoonnambour.com/Property%20for%20Sale%20Sunshine%20Co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8" y="2798691"/>
            <a:ext cx="2135869" cy="14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vlf.it/storm_monitor/aud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62" y="3234791"/>
            <a:ext cx="2224202" cy="10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b="58492"/>
          <a:stretch>
            <a:fillRect/>
          </a:stretch>
        </p:blipFill>
        <p:spPr bwMode="auto">
          <a:xfrm>
            <a:off x="5773464" y="2995659"/>
            <a:ext cx="3034807" cy="8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2967"/>
          <a:stretch>
            <a:fillRect/>
          </a:stretch>
        </p:blipFill>
        <p:spPr bwMode="auto">
          <a:xfrm>
            <a:off x="2433298" y="4629008"/>
            <a:ext cx="1475728" cy="1672491"/>
          </a:xfrm>
          <a:prstGeom prst="rect">
            <a:avLst/>
          </a:prstGeom>
          <a:noFill/>
          <a:ln w="25400">
            <a:solidFill>
              <a:srgbClr val="999999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r="42640"/>
          <a:stretch>
            <a:fillRect/>
          </a:stretch>
        </p:blipFill>
        <p:spPr bwMode="auto">
          <a:xfrm>
            <a:off x="5648558" y="4411617"/>
            <a:ext cx="1209442" cy="18449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69736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27784" y="3702080"/>
            <a:ext cx="3888432" cy="2088232"/>
            <a:chOff x="5220072" y="2204864"/>
            <a:chExt cx="3528392" cy="2088232"/>
          </a:xfrm>
        </p:grpSpPr>
        <p:grpSp>
          <p:nvGrpSpPr>
            <p:cNvPr id="13" name="Group 178"/>
            <p:cNvGrpSpPr/>
            <p:nvPr/>
          </p:nvGrpSpPr>
          <p:grpSpPr>
            <a:xfrm>
              <a:off x="5220072" y="2204864"/>
              <a:ext cx="3528392" cy="2088232"/>
              <a:chOff x="5256584" y="2780928"/>
              <a:chExt cx="3707904" cy="207266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256584" y="2780928"/>
                <a:ext cx="3707904" cy="20726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4000" sy="104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256584" y="2780928"/>
                <a:ext cx="3707904" cy="36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1687AF"/>
                    </a:solidFill>
                  </a:rPr>
                  <a:t>Differences may occur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508104" y="26369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80975">
                <a:buFont typeface="Arial" pitchFamily="34" charset="0"/>
                <a:buChar char="•"/>
              </a:pPr>
              <a:r>
                <a:rPr lang="en-US" sz="1400" dirty="0" smtClean="0"/>
                <a:t>missing data</a:t>
              </a:r>
            </a:p>
            <a:p>
              <a:pPr indent="180975">
                <a:buFont typeface="Arial" pitchFamily="34" charset="0"/>
                <a:buChar char="•"/>
              </a:pPr>
              <a:r>
                <a:rPr lang="en-US" sz="1400" dirty="0" smtClean="0"/>
                <a:t>noise/errors</a:t>
              </a:r>
            </a:p>
            <a:p>
              <a:pPr indent="180975">
                <a:buFont typeface="Arial" pitchFamily="34" charset="0"/>
                <a:buChar char="•"/>
              </a:pPr>
              <a:r>
                <a:rPr lang="en-US" sz="1400" dirty="0" smtClean="0"/>
                <a:t>semantical differences</a:t>
              </a:r>
            </a:p>
            <a:p>
              <a:pPr indent="180975">
                <a:buFont typeface="Arial" pitchFamily="34" charset="0"/>
                <a:buChar char="•"/>
              </a:pPr>
              <a:r>
                <a:rPr lang="en-US" sz="1400" dirty="0" smtClean="0"/>
                <a:t>abbreviations</a:t>
              </a:r>
            </a:p>
            <a:p>
              <a:pPr indent="180975">
                <a:buFont typeface="Arial" pitchFamily="34" charset="0"/>
                <a:buChar char="•"/>
              </a:pPr>
              <a:r>
                <a:rPr lang="en-US" sz="1400" dirty="0" smtClean="0"/>
                <a:t>lack of standardization</a:t>
              </a:r>
            </a:p>
            <a:p>
              <a:pPr indent="180975">
                <a:buFont typeface="Arial" pitchFamily="34" charset="0"/>
                <a:buChar char="•"/>
              </a:pPr>
              <a:r>
                <a:rPr lang="en-US" sz="1400" dirty="0" smtClean="0"/>
                <a:t>subjective data</a:t>
              </a:r>
            </a:p>
            <a:p>
              <a:pPr indent="180975">
                <a:buFont typeface="Arial" pitchFamily="34" charset="0"/>
                <a:buChar char="•"/>
              </a:pPr>
              <a:r>
                <a:rPr lang="nl-BE" sz="1200" dirty="0" smtClean="0"/>
                <a:t>…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268379" y="2137681"/>
            <a:ext cx="6704975" cy="1068181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assumption </a:t>
            </a:r>
            <a:r>
              <a:rPr lang="en-GB" sz="2400" b="1" dirty="0">
                <a:solidFill>
                  <a:schemeClr val="bg1"/>
                </a:solidFill>
              </a:rPr>
              <a:t>1: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duplicate </a:t>
            </a:r>
            <a:r>
              <a:rPr lang="en-GB" sz="2400" b="1" dirty="0">
                <a:solidFill>
                  <a:schemeClr val="bg1"/>
                </a:solidFill>
              </a:rPr>
              <a:t>is beyond equal</a:t>
            </a:r>
          </a:p>
        </p:txBody>
      </p:sp>
      <p:pic>
        <p:nvPicPr>
          <p:cNvPr id="1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23460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512" y="2150462"/>
            <a:ext cx="6704975" cy="1068181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assumption 2:</a:t>
            </a:r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 suitable object representation is available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media.tumblr.com/tumblr_lts3aeq0sN1r1mt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43" y="3580038"/>
            <a:ext cx="2603667" cy="26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yfreddiemercury.files.wordpress.com/2012/11/freddie-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94" y="3580038"/>
            <a:ext cx="2542674" cy="26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919208" y="6174104"/>
            <a:ext cx="186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feature </a:t>
            </a:r>
            <a:r>
              <a:rPr lang="nl-BE" dirty="0" err="1" smtClean="0">
                <a:solidFill>
                  <a:schemeClr val="tx2"/>
                </a:solidFill>
              </a:rPr>
              <a:t>extraction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67440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512" y="2150462"/>
            <a:ext cx="6704975" cy="1068181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assumption 3:</a:t>
            </a:r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duplicates can be objectively recognized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3203849" y="3717577"/>
            <a:ext cx="2232248" cy="936104"/>
          </a:xfrm>
          <a:prstGeom prst="foldedCorner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14486B"/>
                </a:solidFill>
              </a:rPr>
              <a:t>Ma </a:t>
            </a:r>
            <a:r>
              <a:rPr lang="nl-BE" dirty="0" err="1" smtClean="0">
                <a:solidFill>
                  <a:srgbClr val="14486B"/>
                </a:solidFill>
              </a:rPr>
              <a:t>vie</a:t>
            </a:r>
            <a:r>
              <a:rPr lang="nl-BE" dirty="0" smtClean="0">
                <a:solidFill>
                  <a:srgbClr val="14486B"/>
                </a:solidFill>
              </a:rPr>
              <a:t> fout </a:t>
            </a:r>
            <a:r>
              <a:rPr lang="nl-BE" dirty="0" err="1" smtClean="0">
                <a:solidFill>
                  <a:srgbClr val="14486B"/>
                </a:solidFill>
              </a:rPr>
              <a:t>le</a:t>
            </a:r>
            <a:r>
              <a:rPr lang="nl-BE" dirty="0" smtClean="0">
                <a:solidFill>
                  <a:srgbClr val="14486B"/>
                </a:solidFill>
              </a:rPr>
              <a:t> camp</a:t>
            </a:r>
          </a:p>
          <a:p>
            <a:pPr algn="ctr"/>
            <a:r>
              <a:rPr lang="nl-BE" dirty="0" smtClean="0">
                <a:solidFill>
                  <a:srgbClr val="14486B"/>
                </a:solidFill>
              </a:rPr>
              <a:t>(S. </a:t>
            </a:r>
            <a:r>
              <a:rPr lang="nl-BE" dirty="0" err="1" smtClean="0">
                <a:solidFill>
                  <a:srgbClr val="14486B"/>
                </a:solidFill>
              </a:rPr>
              <a:t>Acquaviva</a:t>
            </a:r>
            <a:r>
              <a:rPr lang="nl-BE" dirty="0" smtClean="0">
                <a:solidFill>
                  <a:srgbClr val="14486B"/>
                </a:solidFill>
              </a:rPr>
              <a:t>, 1993)</a:t>
            </a:r>
            <a:endParaRPr lang="nl-BE" dirty="0">
              <a:solidFill>
                <a:srgbClr val="14486B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5815281" y="3704780"/>
            <a:ext cx="2213104" cy="936104"/>
          </a:xfrm>
          <a:prstGeom prst="foldedCorner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rgbClr val="14486B"/>
                </a:solidFill>
              </a:rPr>
              <a:t>Bloodnight</a:t>
            </a:r>
            <a:endParaRPr lang="nl-BE" dirty="0" smtClean="0">
              <a:solidFill>
                <a:srgbClr val="14486B"/>
              </a:solidFill>
            </a:endParaRPr>
          </a:p>
          <a:p>
            <a:pPr algn="ctr"/>
            <a:r>
              <a:rPr lang="nl-BE" dirty="0" smtClean="0">
                <a:solidFill>
                  <a:srgbClr val="14486B"/>
                </a:solidFill>
              </a:rPr>
              <a:t>(S. Di </a:t>
            </a:r>
            <a:r>
              <a:rPr lang="nl-BE" dirty="0" err="1" smtClean="0">
                <a:solidFill>
                  <a:srgbClr val="14486B"/>
                </a:solidFill>
              </a:rPr>
              <a:t>Suoccio</a:t>
            </a:r>
            <a:r>
              <a:rPr lang="nl-BE" dirty="0" smtClean="0">
                <a:solidFill>
                  <a:srgbClr val="14486B"/>
                </a:solidFill>
              </a:rPr>
              <a:t>, 1983)</a:t>
            </a:r>
            <a:endParaRPr lang="nl-BE" dirty="0">
              <a:solidFill>
                <a:srgbClr val="14486B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755577" y="3707785"/>
            <a:ext cx="2016224" cy="936104"/>
          </a:xfrm>
          <a:prstGeom prst="foldedCorner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rgbClr val="14486B"/>
                </a:solidFill>
              </a:rPr>
              <a:t>Frozen</a:t>
            </a:r>
            <a:endParaRPr lang="nl-BE" dirty="0" smtClean="0">
              <a:solidFill>
                <a:srgbClr val="14486B"/>
              </a:solidFill>
            </a:endParaRPr>
          </a:p>
          <a:p>
            <a:pPr algn="ctr"/>
            <a:r>
              <a:rPr lang="nl-BE" dirty="0" smtClean="0">
                <a:solidFill>
                  <a:srgbClr val="14486B"/>
                </a:solidFill>
              </a:rPr>
              <a:t>(Madonna, 1998)</a:t>
            </a:r>
            <a:endParaRPr lang="nl-BE" dirty="0">
              <a:solidFill>
                <a:srgbClr val="14486B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67943" y="5445769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?</a:t>
            </a:r>
            <a:endParaRPr lang="nl-BE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9" idx="2"/>
            <a:endCxn id="12" idx="0"/>
          </p:cNvCxnSpPr>
          <p:nvPr/>
        </p:nvCxnSpPr>
        <p:spPr>
          <a:xfrm flipH="1">
            <a:off x="4319971" y="4653681"/>
            <a:ext cx="2" cy="7920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1" idx="2"/>
            <a:endCxn id="12" idx="2"/>
          </p:cNvCxnSpPr>
          <p:nvPr/>
        </p:nvCxnSpPr>
        <p:spPr>
          <a:xfrm rot="16200000" flipH="1">
            <a:off x="2388862" y="4018716"/>
            <a:ext cx="1053908" cy="2304254"/>
          </a:xfrm>
          <a:prstGeom prst="bentConnector2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2"/>
            <a:endCxn id="12" idx="6"/>
          </p:cNvCxnSpPr>
          <p:nvPr/>
        </p:nvCxnSpPr>
        <p:spPr>
          <a:xfrm rot="5400000">
            <a:off x="5218460" y="3994423"/>
            <a:ext cx="1056913" cy="2349834"/>
          </a:xfrm>
          <a:prstGeom prst="bentConnector2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404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512" y="2150462"/>
            <a:ext cx="6704975" cy="1068181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assumption 4:</a:t>
            </a:r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schema matching is done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36702"/>
              </p:ext>
            </p:extLst>
          </p:nvPr>
        </p:nvGraphicFramePr>
        <p:xfrm>
          <a:off x="2303748" y="3766065"/>
          <a:ext cx="4552988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5759"/>
                <a:gridCol w="1425759"/>
                <a:gridCol w="17014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Name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Surname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Telephone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Suzie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Klain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358-243.63.21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92610"/>
              </p:ext>
            </p:extLst>
          </p:nvPr>
        </p:nvGraphicFramePr>
        <p:xfrm>
          <a:off x="2303748" y="5206225"/>
          <a:ext cx="4536504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2351"/>
                <a:gridCol w="1486682"/>
                <a:gridCol w="1637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Firstname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Lastname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Phone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Suzy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Klein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(358) 2436321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023828" y="4486145"/>
            <a:ext cx="0" cy="72008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63988" y="4486145"/>
            <a:ext cx="0" cy="72008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76156" y="4486145"/>
            <a:ext cx="0" cy="72008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16726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126850" y="1356203"/>
            <a:ext cx="4890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are big data the next hype or </a:t>
            </a:r>
            <a:r>
              <a:rPr lang="nl-BE" sz="2400" b="1" dirty="0" err="1" smtClean="0">
                <a:solidFill>
                  <a:schemeClr val="tx2"/>
                </a:solidFill>
              </a:rPr>
              <a:t>reality</a:t>
            </a:r>
            <a:r>
              <a:rPr lang="nl-BE" sz="2400" b="1" dirty="0" smtClean="0">
                <a:solidFill>
                  <a:schemeClr val="tx2"/>
                </a:solidFill>
              </a:rPr>
              <a:t>?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http://wikibon.org/w/images/c/c7/BigDataMarketForecastBySubType2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12" y="1817868"/>
            <a:ext cx="4968552" cy="46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3392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6684" y="278473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Objects</a:t>
            </a:r>
            <a:r>
              <a:rPr lang="nl-BE" dirty="0" smtClean="0"/>
              <a:t>: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51402" y="3951170"/>
                <a:ext cx="576064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algn="ctr">
                  <a:spcAft>
                    <a:spcPts val="600"/>
                  </a:spcAft>
                  <a:defRPr b="1">
                    <a:solidFill>
                      <a:srgbClr val="0E497F"/>
                    </a:solidFill>
                  </a:defRPr>
                </a:lvl1pPr>
              </a:lstStyle>
              <a:p>
                <a:r>
                  <a:rPr lang="nl-BE" b="0" dirty="0" smtClean="0">
                    <a:solidFill>
                      <a:schemeClr val="tx1"/>
                    </a:solidFill>
                  </a:rPr>
                  <a:t>goal: construct </a:t>
                </a:r>
                <a:r>
                  <a:rPr lang="nl-BE" b="0" dirty="0" err="1">
                    <a:solidFill>
                      <a:schemeClr val="tx1"/>
                    </a:solidFill>
                  </a:rPr>
                  <a:t>an</a:t>
                </a:r>
                <a:r>
                  <a:rPr lang="nl-BE" b="0" dirty="0">
                    <a:solidFill>
                      <a:schemeClr val="tx1"/>
                    </a:solidFill>
                  </a:rPr>
                  <a:t> </a:t>
                </a:r>
                <a:r>
                  <a:rPr lang="nl-BE" dirty="0" err="1"/>
                  <a:t>equivalence</a:t>
                </a:r>
                <a:r>
                  <a:rPr lang="nl-BE" dirty="0"/>
                  <a:t> </a:t>
                </a:r>
                <a:r>
                  <a:rPr lang="nl-BE" dirty="0" err="1"/>
                  <a:t>relation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nl-BE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b="0" dirty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nl-BE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02" y="3951170"/>
                <a:ext cx="576064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H="1">
            <a:off x="4636168" y="2828672"/>
            <a:ext cx="3920" cy="703907"/>
          </a:xfrm>
          <a:prstGeom prst="line">
            <a:avLst/>
          </a:prstGeom>
          <a:ln w="22225">
            <a:solidFill>
              <a:srgbClr val="144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45976" y="279391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Entities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26" name="TextBox 25"/>
          <p:cNvSpPr txBox="1"/>
          <p:nvPr/>
        </p:nvSpPr>
        <p:spPr>
          <a:xfrm>
            <a:off x="1551402" y="6064888"/>
            <a:ext cx="57606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b="1" dirty="0" smtClean="0">
                <a:solidFill>
                  <a:srgbClr val="0E497F"/>
                </a:solidFill>
              </a:rPr>
              <a:t>equivalent</a:t>
            </a:r>
            <a:r>
              <a:rPr lang="nl-BE" dirty="0" smtClean="0">
                <a:solidFill>
                  <a:srgbClr val="0E497F"/>
                </a:solidFill>
              </a:rPr>
              <a:t> </a:t>
            </a:r>
            <a:r>
              <a:rPr lang="nl-BE" dirty="0" err="1" smtClean="0"/>
              <a:t>objects</a:t>
            </a:r>
            <a:r>
              <a:rPr lang="nl-BE" dirty="0" smtClean="0"/>
              <a:t> </a:t>
            </a:r>
            <a:r>
              <a:rPr lang="nl-BE" dirty="0" err="1" smtClean="0"/>
              <a:t>describe</a:t>
            </a:r>
            <a:r>
              <a:rPr lang="nl-BE" dirty="0" smtClean="0"/>
              <a:t> </a:t>
            </a:r>
            <a:r>
              <a:rPr lang="nl-BE" b="1" dirty="0" smtClean="0">
                <a:solidFill>
                  <a:srgbClr val="0E497F"/>
                </a:solidFill>
              </a:rPr>
              <a:t>the </a:t>
            </a:r>
            <a:r>
              <a:rPr lang="nl-BE" b="1" dirty="0" err="1" smtClean="0">
                <a:solidFill>
                  <a:srgbClr val="0E497F"/>
                </a:solidFill>
              </a:rPr>
              <a:t>same</a:t>
            </a:r>
            <a:r>
              <a:rPr lang="nl-BE" b="1" dirty="0" smtClean="0">
                <a:solidFill>
                  <a:srgbClr val="0E497F"/>
                </a:solidFill>
              </a:rPr>
              <a:t> </a:t>
            </a:r>
            <a:r>
              <a:rPr lang="nl-BE" dirty="0" err="1" smtClean="0"/>
              <a:t>entity</a:t>
            </a:r>
            <a:endParaRPr lang="nl-BE" dirty="0"/>
          </a:p>
        </p:txBody>
      </p:sp>
      <p:sp>
        <p:nvSpPr>
          <p:cNvPr id="27" name="TextBox 26"/>
          <p:cNvSpPr txBox="1"/>
          <p:nvPr/>
        </p:nvSpPr>
        <p:spPr>
          <a:xfrm>
            <a:off x="3535307" y="1973747"/>
            <a:ext cx="206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an</a:t>
            </a:r>
            <a:r>
              <a:rPr lang="nl-BE" sz="2000" dirty="0" smtClean="0">
                <a:solidFill>
                  <a:schemeClr val="tx2"/>
                </a:solidFill>
              </a:rPr>
              <a:t> abstract model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13158" y="316324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158" y="3163247"/>
                <a:ext cx="39087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90562" y="3154067"/>
                <a:ext cx="1932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562" y="3154067"/>
                <a:ext cx="193245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0" y="4369761"/>
                <a:ext cx="6151812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sz="1600" dirty="0" smtClean="0"/>
                  <a:t>reflexive (</a:t>
                </a:r>
                <a:r>
                  <a:rPr lang="nl-BE" sz="1600" dirty="0" err="1" smtClean="0"/>
                  <a:t>each</a:t>
                </a:r>
                <a:r>
                  <a:rPr lang="nl-BE" sz="1600" dirty="0" smtClean="0"/>
                  <a:t> object is </a:t>
                </a:r>
                <a:r>
                  <a:rPr lang="nl-BE" sz="1600" dirty="0" err="1" smtClean="0"/>
                  <a:t>duplicate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with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itself</a:t>
                </a:r>
                <a:r>
                  <a:rPr lang="nl-BE" sz="16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sz="1600" dirty="0" err="1" smtClean="0"/>
                  <a:t>symmetric</a:t>
                </a:r>
                <a:r>
                  <a:rPr lang="nl-BE" sz="1600" dirty="0"/>
                  <a:t> </a:t>
                </a:r>
                <a:r>
                  <a:rPr lang="nl-BE" sz="1600" dirty="0" smtClean="0"/>
                  <a:t>(</a:t>
                </a:r>
                <a:r>
                  <a:rPr lang="nl-BE" sz="1600" dirty="0" err="1" smtClean="0"/>
                  <a:t>if</a:t>
                </a:r>
                <a:r>
                  <a:rPr lang="nl-BE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1600" dirty="0" smtClean="0"/>
                  <a:t> </a:t>
                </a:r>
                <a:r>
                  <a:rPr lang="nl-BE" sz="1600" dirty="0" err="1" smtClean="0"/>
                  <a:t>and</a:t>
                </a:r>
                <a:r>
                  <a:rPr lang="nl-BE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1600" dirty="0" smtClean="0"/>
                  <a:t> are </a:t>
                </a:r>
                <a:r>
                  <a:rPr lang="nl-BE" sz="1600" dirty="0" err="1" smtClean="0"/>
                  <a:t>duplicate</a:t>
                </a:r>
                <a:r>
                  <a:rPr lang="nl-BE" sz="1600" dirty="0" smtClean="0"/>
                  <a:t>, </a:t>
                </a:r>
                <a:r>
                  <a:rPr lang="nl-BE" sz="1600" dirty="0" err="1" smtClean="0"/>
                  <a:t>then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so</a:t>
                </a:r>
                <a:r>
                  <a:rPr lang="nl-BE" sz="1600" dirty="0" smtClean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1600" dirty="0"/>
                  <a:t> </a:t>
                </a:r>
                <a:r>
                  <a:rPr lang="nl-BE" sz="1600" dirty="0" err="1"/>
                  <a:t>and</a:t>
                </a:r>
                <a:r>
                  <a:rPr lang="nl-B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16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sz="1600" dirty="0" smtClean="0"/>
                  <a:t>(</a:t>
                </a:r>
                <a:r>
                  <a:rPr lang="nl-BE" sz="1600" dirty="0" err="1" smtClean="0"/>
                  <a:t>transitive</a:t>
                </a:r>
                <a:r>
                  <a:rPr lang="nl-BE" sz="1600" dirty="0" smtClean="0"/>
                  <a:t>) </a:t>
                </a:r>
                <a:r>
                  <a:rPr lang="nl-BE" sz="1600" dirty="0"/>
                  <a:t>(</a:t>
                </a:r>
                <a:r>
                  <a:rPr lang="nl-BE" sz="1600" dirty="0" err="1"/>
                  <a:t>if</a:t>
                </a:r>
                <a:r>
                  <a:rPr lang="nl-B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1600" dirty="0"/>
                  <a:t> </a:t>
                </a:r>
                <a:r>
                  <a:rPr lang="nl-BE" sz="1600" dirty="0" err="1"/>
                  <a:t>and</a:t>
                </a:r>
                <a:r>
                  <a:rPr lang="nl-B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1600" dirty="0"/>
                  <a:t> are </a:t>
                </a:r>
                <a:r>
                  <a:rPr lang="nl-BE" sz="1600" dirty="0" err="1" smtClean="0"/>
                  <a:t>duplicate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and</a:t>
                </a:r>
                <a:r>
                  <a:rPr lang="nl-BE" sz="1600" dirty="0" smtClean="0"/>
                  <a:t> </a:t>
                </a:r>
                <a:r>
                  <a:rPr lang="nl-BE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1600" dirty="0"/>
                  <a:t> </a:t>
                </a:r>
                <a:r>
                  <a:rPr lang="nl-BE" sz="1600" dirty="0" err="1"/>
                  <a:t>and</a:t>
                </a:r>
                <a:r>
                  <a:rPr lang="nl-B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BE" sz="1600" dirty="0"/>
                  <a:t> are </a:t>
                </a:r>
                <a:r>
                  <a:rPr lang="nl-BE" sz="1600" dirty="0" err="1"/>
                  <a:t>duplicate</a:t>
                </a:r>
                <a:r>
                  <a:rPr lang="nl-BE" sz="1600" dirty="0" smtClean="0"/>
                  <a:t>, </a:t>
                </a:r>
                <a:br>
                  <a:rPr lang="nl-BE" sz="1600" dirty="0" smtClean="0"/>
                </a:br>
                <a:r>
                  <a:rPr lang="nl-BE" sz="1600" dirty="0" err="1" smtClean="0"/>
                  <a:t>then</a:t>
                </a:r>
                <a:r>
                  <a:rPr lang="nl-BE" sz="1600" dirty="0" smtClean="0"/>
                  <a:t> </a:t>
                </a:r>
                <a:r>
                  <a:rPr lang="nl-BE" sz="1600" dirty="0" err="1"/>
                  <a:t>so</a:t>
                </a:r>
                <a:r>
                  <a:rPr lang="nl-BE" sz="1600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1600" dirty="0"/>
                  <a:t> </a:t>
                </a:r>
                <a:r>
                  <a:rPr lang="nl-BE" sz="1600" dirty="0" err="1"/>
                  <a:t>and</a:t>
                </a:r>
                <a:r>
                  <a:rPr lang="nl-B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BE" sz="16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B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369761"/>
                <a:ext cx="6151812" cy="1354217"/>
              </a:xfrm>
              <a:prstGeom prst="rect">
                <a:avLst/>
              </a:prstGeom>
              <a:blipFill rotWithShape="0">
                <a:blip r:embed="rId5"/>
                <a:stretch>
                  <a:fillRect l="-396" t="-13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631250" y="5497705"/>
            <a:ext cx="2461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link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clustering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13652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45218" y="1952399"/>
                <a:ext cx="64535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</a:rPr>
                  <a:t>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size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equivalence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class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typically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Zipf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distributed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18" y="1952399"/>
                <a:ext cx="64535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662" t="-7576" r="-567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83568" y="2659889"/>
            <a:ext cx="3816424" cy="2016224"/>
            <a:chOff x="683568" y="3068960"/>
            <a:chExt cx="3816424" cy="2016224"/>
          </a:xfrm>
        </p:grpSpPr>
        <p:sp>
          <p:nvSpPr>
            <p:cNvPr id="30" name="Rounded Rectangle 29"/>
            <p:cNvSpPr/>
            <p:nvPr/>
          </p:nvSpPr>
          <p:spPr>
            <a:xfrm>
              <a:off x="683568" y="3068960"/>
              <a:ext cx="3816424" cy="201622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3284984"/>
              <a:ext cx="3168352" cy="333737"/>
            </a:xfrm>
            <a:prstGeom prst="rect">
              <a:avLst/>
            </a:prstGeom>
            <a:noFill/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9361" y="3645024"/>
              <a:ext cx="3020591" cy="867420"/>
            </a:xfrm>
            <a:prstGeom prst="rect">
              <a:avLst/>
            </a:prstGeom>
            <a:noFill/>
          </p:spPr>
        </p:pic>
      </p:grp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941275867"/>
              </p:ext>
            </p:extLst>
          </p:nvPr>
        </p:nvGraphicFramePr>
        <p:xfrm>
          <a:off x="4932040" y="2848929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56673" y="4597797"/>
            <a:ext cx="2659143" cy="729372"/>
            <a:chOff x="256673" y="5006868"/>
            <a:chExt cx="2659143" cy="72937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267744" y="5013176"/>
              <a:ext cx="648072" cy="0"/>
            </a:xfrm>
            <a:prstGeom prst="line">
              <a:avLst/>
            </a:prstGeom>
            <a:ln w="28575">
              <a:solidFill>
                <a:srgbClr val="1687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256673" y="5006868"/>
              <a:ext cx="2403195" cy="729372"/>
              <a:chOff x="256673" y="5006868"/>
              <a:chExt cx="2403195" cy="72937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56673" y="5366908"/>
                <a:ext cx="17726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BE" dirty="0" err="1" smtClean="0"/>
                  <a:t>shape</a:t>
                </a:r>
                <a:r>
                  <a:rPr lang="nl-BE" dirty="0" smtClean="0"/>
                  <a:t> parameter</a:t>
                </a:r>
                <a:endParaRPr lang="nl-BE" dirty="0"/>
              </a:p>
            </p:txBody>
          </p:sp>
          <p:cxnSp>
            <p:nvCxnSpPr>
              <p:cNvPr id="40" name="Elbow Connector 39"/>
              <p:cNvCxnSpPr>
                <a:endCxn id="39" idx="3"/>
              </p:cNvCxnSpPr>
              <p:nvPr/>
            </p:nvCxnSpPr>
            <p:spPr>
              <a:xfrm rot="10800000" flipV="1">
                <a:off x="2029326" y="5006868"/>
                <a:ext cx="630542" cy="54470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2267744" y="4604105"/>
            <a:ext cx="2736304" cy="1434790"/>
            <a:chOff x="2267744" y="5013176"/>
            <a:chExt cx="2736304" cy="143479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3347864" y="5013176"/>
              <a:ext cx="648072" cy="0"/>
            </a:xfrm>
            <a:prstGeom prst="line">
              <a:avLst/>
            </a:prstGeom>
            <a:ln w="28575">
              <a:solidFill>
                <a:srgbClr val="1687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2267744" y="5013176"/>
              <a:ext cx="2736304" cy="1434790"/>
              <a:chOff x="2267744" y="5013176"/>
              <a:chExt cx="2736304" cy="143479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267744" y="5801635"/>
                <a:ext cx="2736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 err="1" smtClean="0"/>
                  <a:t>maximal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number</a:t>
                </a:r>
                <a:r>
                  <a:rPr lang="nl-BE" dirty="0" smtClean="0"/>
                  <a:t> of </a:t>
                </a:r>
                <a:r>
                  <a:rPr lang="nl-BE" dirty="0" err="1" smtClean="0"/>
                  <a:t>elements</a:t>
                </a:r>
                <a:r>
                  <a:rPr lang="nl-BE" dirty="0" smtClean="0"/>
                  <a:t> in a cluster </a:t>
                </a:r>
                <a:endParaRPr lang="nl-BE" dirty="0"/>
              </a:p>
            </p:txBody>
          </p:sp>
          <p:cxnSp>
            <p:nvCxnSpPr>
              <p:cNvPr id="46" name="Straight Arrow Connector 45"/>
              <p:cNvCxnSpPr>
                <a:endCxn id="44" idx="0"/>
              </p:cNvCxnSpPr>
              <p:nvPr/>
            </p:nvCxnSpPr>
            <p:spPr>
              <a:xfrm>
                <a:off x="3635896" y="5013176"/>
                <a:ext cx="0" cy="7884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1967" y="4246118"/>
                <a:ext cx="2427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/>
                  <a:t>with </a:t>
                </a: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and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nl-B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967" y="4246118"/>
                <a:ext cx="24279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05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1204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14614"/>
              </p:ext>
            </p:extLst>
          </p:nvPr>
        </p:nvGraphicFramePr>
        <p:xfrm>
          <a:off x="276210" y="3021221"/>
          <a:ext cx="4098575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8293"/>
                <a:gridCol w="1800200"/>
                <a:gridCol w="7200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aseline="0" dirty="0" smtClean="0"/>
                        <a:t>O</a:t>
                      </a:r>
                      <a:r>
                        <a:rPr lang="nl-BE" baseline="-25000" dirty="0" smtClean="0"/>
                        <a:t>1</a:t>
                      </a:r>
                      <a:endParaRPr lang="nl-B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O</a:t>
                      </a:r>
                      <a:r>
                        <a:rPr lang="nl-BE" baseline="-25000" dirty="0" smtClean="0"/>
                        <a:t>2</a:t>
                      </a:r>
                      <a:endParaRPr lang="nl-B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Score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Suzie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Suzy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0.7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Klain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Klein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0.8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358-243.63.21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(358) 2436321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0.95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4968869" y="2842343"/>
            <a:ext cx="3888432" cy="2448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91345" y="2882507"/>
                <a:ext cx="3888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 algn="ctr"/>
                <a:r>
                  <a:rPr lang="nl-BE" sz="1600" dirty="0" smtClean="0"/>
                  <a:t>Similarity </a:t>
                </a:r>
                <a:r>
                  <a:rPr lang="nl-BE" sz="1600" dirty="0" err="1" smtClean="0"/>
                  <a:t>measure</a:t>
                </a:r>
                <a:r>
                  <a:rPr lang="nl-BE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BE" sz="1600" baseline="-25000" dirty="0" smtClean="0"/>
                  <a:t> </a:t>
                </a:r>
                <a:r>
                  <a:rPr lang="nl-BE" sz="1600" dirty="0" err="1" smtClean="0"/>
                  <a:t>for</a:t>
                </a:r>
                <a:r>
                  <a:rPr lang="nl-BE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nl-BE" sz="1600" baseline="-250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345" y="2882507"/>
                <a:ext cx="3888432" cy="338554"/>
              </a:xfrm>
              <a:prstGeom prst="rect">
                <a:avLst/>
              </a:prstGeom>
              <a:blipFill rotWithShape="0">
                <a:blip r:embed="rId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968869" y="4848209"/>
            <a:ext cx="391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/>
            <a:r>
              <a:rPr lang="nl-BE" sz="1600" dirty="0" smtClean="0"/>
              <a:t>Map score vector </a:t>
            </a:r>
            <a:r>
              <a:rPr lang="nl-BE" sz="1600" dirty="0" err="1" smtClean="0"/>
              <a:t>to</a:t>
            </a:r>
            <a:r>
              <a:rPr lang="nl-BE" sz="1600" dirty="0" smtClean="0"/>
              <a:t> {</a:t>
            </a:r>
            <a:r>
              <a:rPr lang="nl-BE" sz="1600" dirty="0" err="1" smtClean="0"/>
              <a:t>match,no</a:t>
            </a:r>
            <a:r>
              <a:rPr lang="nl-BE" sz="1600" dirty="0" smtClean="0"/>
              <a:t>-match}</a:t>
            </a:r>
            <a:endParaRPr lang="nl-BE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4973757" y="3912105"/>
            <a:ext cx="391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/>
            <a:r>
              <a:rPr lang="nl-BE" sz="1600" dirty="0" err="1" smtClean="0"/>
              <a:t>Calculate</a:t>
            </a:r>
            <a:r>
              <a:rPr lang="nl-BE" sz="1600" dirty="0" smtClean="0"/>
              <a:t> score vector</a:t>
            </a:r>
            <a:endParaRPr lang="nl-BE" sz="1600" dirty="0"/>
          </a:p>
        </p:txBody>
      </p:sp>
      <p:sp>
        <p:nvSpPr>
          <p:cNvPr id="48" name="Rounded Rectangle 47"/>
          <p:cNvSpPr/>
          <p:nvPr/>
        </p:nvSpPr>
        <p:spPr>
          <a:xfrm>
            <a:off x="3714767" y="3375384"/>
            <a:ext cx="674306" cy="11521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Oval 48"/>
          <p:cNvSpPr/>
          <p:nvPr/>
        </p:nvSpPr>
        <p:spPr>
          <a:xfrm>
            <a:off x="3884674" y="5267048"/>
            <a:ext cx="360040" cy="360040"/>
          </a:xfrm>
          <a:prstGeom prst="ellipse">
            <a:avLst/>
          </a:prstGeom>
          <a:noFill/>
          <a:ln>
            <a:solidFill>
              <a:srgbClr val="144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14486B"/>
                </a:solidFill>
              </a:rPr>
              <a:t>?</a:t>
            </a:r>
            <a:endParaRPr lang="nl-BE" dirty="0">
              <a:solidFill>
                <a:srgbClr val="14486B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39859" y="61374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nl-BE" dirty="0" smtClean="0"/>
              <a:t>match</a:t>
            </a:r>
            <a:endParaRPr lang="nl-BE" dirty="0"/>
          </a:p>
        </p:txBody>
      </p:sp>
      <p:sp>
        <p:nvSpPr>
          <p:cNvPr id="52" name="TextBox 51"/>
          <p:cNvSpPr txBox="1"/>
          <p:nvPr/>
        </p:nvSpPr>
        <p:spPr>
          <a:xfrm>
            <a:off x="4051920" y="611391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nl-BE" dirty="0" smtClean="0"/>
              <a:t>no-match</a:t>
            </a:r>
            <a:endParaRPr lang="nl-BE" dirty="0"/>
          </a:p>
        </p:txBody>
      </p:sp>
      <p:cxnSp>
        <p:nvCxnSpPr>
          <p:cNvPr id="53" name="Straight Arrow Connector 52"/>
          <p:cNvCxnSpPr>
            <a:stCxn id="49" idx="3"/>
          </p:cNvCxnSpPr>
          <p:nvPr/>
        </p:nvCxnSpPr>
        <p:spPr>
          <a:xfrm flipH="1">
            <a:off x="3415925" y="5574361"/>
            <a:ext cx="521476" cy="5381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5"/>
          </p:cNvCxnSpPr>
          <p:nvPr/>
        </p:nvCxnSpPr>
        <p:spPr>
          <a:xfrm>
            <a:off x="4191987" y="5574361"/>
            <a:ext cx="430999" cy="56311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>
            <a:off x="6635519" y="3336041"/>
            <a:ext cx="576836" cy="482570"/>
          </a:xfrm>
          <a:prstGeom prst="downArrow">
            <a:avLst/>
          </a:prstGeom>
          <a:solidFill>
            <a:srgbClr val="7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Down Arrow 56"/>
          <p:cNvSpPr/>
          <p:nvPr/>
        </p:nvSpPr>
        <p:spPr>
          <a:xfrm>
            <a:off x="6635519" y="4344153"/>
            <a:ext cx="576836" cy="482570"/>
          </a:xfrm>
          <a:prstGeom prst="downArrow">
            <a:avLst/>
          </a:prstGeom>
          <a:solidFill>
            <a:srgbClr val="7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TextBox 58"/>
          <p:cNvSpPr txBox="1"/>
          <p:nvPr/>
        </p:nvSpPr>
        <p:spPr>
          <a:xfrm>
            <a:off x="362674" y="5024923"/>
            <a:ext cx="2666052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latin typeface="+mj-lt"/>
              </a:rPr>
              <a:t>the </a:t>
            </a:r>
            <a:r>
              <a:rPr lang="nl-BE" sz="1600" dirty="0" err="1" smtClean="0">
                <a:latin typeface="+mj-lt"/>
              </a:rPr>
              <a:t>typical</a:t>
            </a:r>
            <a:r>
              <a:rPr lang="nl-BE" sz="1600" dirty="0" smtClean="0">
                <a:latin typeface="+mj-lt"/>
              </a:rPr>
              <a:t> </a:t>
            </a:r>
            <a:r>
              <a:rPr lang="nl-BE" sz="1600" dirty="0" err="1" smtClean="0">
                <a:latin typeface="+mj-lt"/>
              </a:rPr>
              <a:t>distribution</a:t>
            </a:r>
            <a:r>
              <a:rPr lang="nl-BE" sz="1600" dirty="0" smtClean="0">
                <a:latin typeface="+mj-lt"/>
              </a:rPr>
              <a:t> of </a:t>
            </a:r>
            <a:r>
              <a:rPr lang="nl-BE" sz="1600" dirty="0" err="1" smtClean="0">
                <a:latin typeface="+mj-lt"/>
              </a:rPr>
              <a:t>equivalence</a:t>
            </a:r>
            <a:r>
              <a:rPr lang="nl-BE" sz="1600" dirty="0" smtClean="0">
                <a:latin typeface="+mj-lt"/>
              </a:rPr>
              <a:t> class </a:t>
            </a:r>
            <a:r>
              <a:rPr lang="nl-BE" sz="1600" dirty="0" err="1" smtClean="0">
                <a:latin typeface="+mj-lt"/>
              </a:rPr>
              <a:t>size</a:t>
            </a:r>
            <a:r>
              <a:rPr lang="nl-BE" sz="1600" dirty="0" smtClean="0">
                <a:latin typeface="+mj-lt"/>
              </a:rPr>
              <a:t> has </a:t>
            </a:r>
            <a:r>
              <a:rPr lang="nl-BE" sz="1600" dirty="0" err="1" smtClean="0">
                <a:latin typeface="+mj-lt"/>
              </a:rPr>
              <a:t>an</a:t>
            </a:r>
            <a:r>
              <a:rPr lang="nl-BE" sz="1600" dirty="0" smtClean="0">
                <a:latin typeface="+mj-lt"/>
              </a:rPr>
              <a:t> important impact </a:t>
            </a:r>
            <a:r>
              <a:rPr lang="nl-BE" sz="1600" dirty="0" err="1" smtClean="0">
                <a:latin typeface="+mj-lt"/>
              </a:rPr>
              <a:t>here</a:t>
            </a:r>
            <a:endParaRPr lang="nl-BE" sz="1600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60840" y="1973747"/>
            <a:ext cx="2414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1: record </a:t>
            </a:r>
            <a:r>
              <a:rPr lang="nl-BE" sz="2000" dirty="0" err="1" smtClean="0">
                <a:solidFill>
                  <a:schemeClr val="tx2"/>
                </a:solidFill>
              </a:rPr>
              <a:t>linkage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62" name="Straight Arrow Connector 61"/>
          <p:cNvCxnSpPr>
            <a:stCxn id="48" idx="2"/>
          </p:cNvCxnSpPr>
          <p:nvPr/>
        </p:nvCxnSpPr>
        <p:spPr>
          <a:xfrm>
            <a:off x="4051920" y="4527512"/>
            <a:ext cx="22888" cy="7242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9" idx="3"/>
            <a:endCxn id="49" idx="2"/>
          </p:cNvCxnSpPr>
          <p:nvPr/>
        </p:nvCxnSpPr>
        <p:spPr>
          <a:xfrm>
            <a:off x="3028726" y="5440422"/>
            <a:ext cx="855948" cy="664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254000" y="5477468"/>
            <a:ext cx="2058666" cy="63509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90575" y="6106955"/>
            <a:ext cx="201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nl-BE" dirty="0" smtClean="0"/>
              <a:t>(manual </a:t>
            </a:r>
            <a:r>
              <a:rPr lang="nl-BE" dirty="0" err="1" smtClean="0"/>
              <a:t>revision</a:t>
            </a:r>
            <a:r>
              <a:rPr lang="nl-BE" dirty="0" smtClean="0"/>
              <a:t>)</a:t>
            </a:r>
            <a:endParaRPr lang="nl-BE" dirty="0"/>
          </a:p>
        </p:txBody>
      </p:sp>
      <p:pic>
        <p:nvPicPr>
          <p:cNvPr id="2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17563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9056" y="2505356"/>
            <a:ext cx="3888432" cy="1700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/>
          <p:cNvSpPr txBox="1"/>
          <p:nvPr/>
        </p:nvSpPr>
        <p:spPr>
          <a:xfrm>
            <a:off x="2501532" y="266205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/>
            <a:r>
              <a:rPr lang="nl-BE" sz="1600" dirty="0" err="1" smtClean="0"/>
              <a:t>Generate</a:t>
            </a:r>
            <a:r>
              <a:rPr lang="nl-BE" sz="1600" dirty="0" smtClean="0"/>
              <a:t> clusters (match, no-match, </a:t>
            </a:r>
            <a:r>
              <a:rPr lang="nl-BE" sz="1600" dirty="0" err="1" smtClean="0"/>
              <a:t>revise</a:t>
            </a:r>
            <a:r>
              <a:rPr lang="nl-BE" sz="1600" dirty="0" smtClean="0"/>
              <a:t>) </a:t>
            </a:r>
            <a:r>
              <a:rPr lang="nl-BE" sz="1600" dirty="0" err="1" smtClean="0"/>
              <a:t>from</a:t>
            </a:r>
            <a:r>
              <a:rPr lang="nl-BE" sz="1600" dirty="0" smtClean="0"/>
              <a:t> the list of object pairs</a:t>
            </a:r>
            <a:endParaRPr lang="nl-BE" sz="1600" baseline="-250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2479056" y="3810231"/>
            <a:ext cx="391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/>
            <a:r>
              <a:rPr lang="nl-BE" sz="1600" dirty="0" err="1" smtClean="0"/>
              <a:t>Restore</a:t>
            </a:r>
            <a:r>
              <a:rPr lang="nl-BE" sz="1600" dirty="0" smtClean="0"/>
              <a:t> </a:t>
            </a:r>
            <a:r>
              <a:rPr lang="nl-BE" sz="1600" dirty="0" err="1" smtClean="0"/>
              <a:t>transitivity</a:t>
            </a:r>
            <a:endParaRPr lang="nl-BE" sz="1600" dirty="0"/>
          </a:p>
        </p:txBody>
      </p:sp>
      <p:sp>
        <p:nvSpPr>
          <p:cNvPr id="56" name="Down Arrow 55"/>
          <p:cNvSpPr/>
          <p:nvPr/>
        </p:nvSpPr>
        <p:spPr>
          <a:xfrm>
            <a:off x="4145706" y="3269830"/>
            <a:ext cx="576836" cy="482570"/>
          </a:xfrm>
          <a:prstGeom prst="downArrow">
            <a:avLst/>
          </a:prstGeom>
          <a:solidFill>
            <a:srgbClr val="7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TextBox 60"/>
          <p:cNvSpPr txBox="1"/>
          <p:nvPr/>
        </p:nvSpPr>
        <p:spPr>
          <a:xfrm>
            <a:off x="3587537" y="1973747"/>
            <a:ext cx="1960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2: clustering</a:t>
            </a:r>
            <a:endParaRPr lang="nl-BE" sz="2000" dirty="0">
              <a:solidFill>
                <a:schemeClr val="tx2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982008"/>
              </p:ext>
            </p:extLst>
          </p:nvPr>
        </p:nvGraphicFramePr>
        <p:xfrm>
          <a:off x="1324577" y="4398198"/>
          <a:ext cx="6096000" cy="2225040"/>
        </p:xfrm>
        <a:graphic>
          <a:graphicData uri="http://schemas.openxmlformats.org/drawingml/2006/table">
            <a:tbl>
              <a:tblPr firstRow="1" bandRow="1"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o</a:t>
                      </a:r>
                      <a:r>
                        <a:rPr lang="nl-BE" baseline="-25000" dirty="0" smtClean="0"/>
                        <a:t>1</a:t>
                      </a:r>
                      <a:endParaRPr lang="nl-BE" baseline="-25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o</a:t>
                      </a:r>
                      <a:r>
                        <a:rPr lang="nl-BE" baseline="-25000" dirty="0" smtClean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o</a:t>
                      </a:r>
                      <a:r>
                        <a:rPr lang="nl-BE" baseline="-25000" dirty="0" smtClean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o</a:t>
                      </a:r>
                      <a:r>
                        <a:rPr lang="nl-BE" baseline="-25000" dirty="0" smtClean="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o</a:t>
                      </a:r>
                      <a:r>
                        <a:rPr lang="nl-BE" baseline="-25000" dirty="0" smtClean="0"/>
                        <a:t>5</a:t>
                      </a:r>
                      <a:endParaRPr lang="nl-BE" baseline="-25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o</a:t>
                      </a:r>
                      <a:r>
                        <a:rPr lang="nl-BE" baseline="-25000" dirty="0" smtClean="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x</a:t>
                      </a:r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x</a:t>
                      </a:r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 dirty="0">
                        <a:solidFill>
                          <a:srgbClr val="FCFCFC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o</a:t>
                      </a:r>
                      <a:r>
                        <a:rPr lang="nl-BE" baseline="-25000" dirty="0" smtClean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x</a:t>
                      </a:r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x</a:t>
                      </a:r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x</a:t>
                      </a:r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o</a:t>
                      </a:r>
                      <a:r>
                        <a:rPr lang="nl-BE" baseline="-25000" dirty="0" smtClean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>
                          <a:solidFill>
                            <a:srgbClr val="FCFCFC"/>
                          </a:solidFill>
                        </a:rPr>
                        <a:t>x</a:t>
                      </a:r>
                      <a:endParaRPr lang="nl-BE" dirty="0">
                        <a:solidFill>
                          <a:srgbClr val="FCFCFC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x</a:t>
                      </a:r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x</a:t>
                      </a:r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o</a:t>
                      </a:r>
                      <a:r>
                        <a:rPr lang="nl-BE" baseline="-25000" dirty="0" smtClean="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x</a:t>
                      </a:r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o</a:t>
                      </a:r>
                      <a:r>
                        <a:rPr lang="nl-BE" baseline="-25000" dirty="0" smtClean="0"/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dirty="0" smtClean="0"/>
                        <a:t>x</a:t>
                      </a:r>
                      <a:endParaRPr lang="nl-B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4420921" y="4830246"/>
            <a:ext cx="936104" cy="360040"/>
          </a:xfrm>
          <a:prstGeom prst="rect">
            <a:avLst/>
          </a:prstGeom>
          <a:solidFill>
            <a:srgbClr val="FE863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04697" y="5550326"/>
            <a:ext cx="936104" cy="360040"/>
          </a:xfrm>
          <a:prstGeom prst="rect">
            <a:avLst/>
          </a:prstGeom>
          <a:solidFill>
            <a:srgbClr val="FE863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0921" y="483024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x</a:t>
            </a:r>
            <a:endParaRPr lang="nl-BE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4697" y="555032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x</a:t>
            </a:r>
            <a:endParaRPr lang="nl-BE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26177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723" y="1996923"/>
            <a:ext cx="598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indexed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based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methods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r>
              <a:rPr lang="nl-BE" sz="2000" dirty="0" smtClean="0">
                <a:solidFill>
                  <a:schemeClr val="tx2"/>
                </a:solidFill>
              </a:rPr>
              <a:t> computing string </a:t>
            </a:r>
            <a:r>
              <a:rPr lang="nl-BE" sz="2000" dirty="0" err="1" smtClean="0">
                <a:solidFill>
                  <a:schemeClr val="tx2"/>
                </a:solidFill>
              </a:rPr>
              <a:t>similarity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7324" y="2795028"/>
            <a:ext cx="625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string is coded with a set of language specific rules such that </a:t>
            </a:r>
            <a:r>
              <a:rPr lang="en-US" u="sng" dirty="0" smtClean="0"/>
              <a:t>similar sounds</a:t>
            </a:r>
            <a:r>
              <a:rPr lang="en-US" dirty="0" smtClean="0"/>
              <a:t> are mapped to the same code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examples:</a:t>
            </a:r>
            <a:r>
              <a:rPr lang="en-US" dirty="0" smtClean="0"/>
              <a:t> </a:t>
            </a:r>
            <a:r>
              <a:rPr lang="en-US" dirty="0" err="1" smtClean="0"/>
              <a:t>Soundex</a:t>
            </a:r>
            <a:r>
              <a:rPr lang="en-US" dirty="0" smtClean="0"/>
              <a:t> coding (</a:t>
            </a:r>
            <a:r>
              <a:rPr lang="en-US" dirty="0" err="1" smtClean="0"/>
              <a:t>Russel</a:t>
            </a:r>
            <a:r>
              <a:rPr lang="en-US" dirty="0" smtClean="0"/>
              <a:t>, 1918!), (Double) </a:t>
            </a:r>
            <a:r>
              <a:rPr lang="en-US" dirty="0" err="1" smtClean="0"/>
              <a:t>Metaphone</a:t>
            </a:r>
            <a:endParaRPr lang="en-US" u="sng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27966"/>
              </p:ext>
            </p:extLst>
          </p:nvPr>
        </p:nvGraphicFramePr>
        <p:xfrm>
          <a:off x="3091754" y="4608642"/>
          <a:ext cx="2952328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76164"/>
                <a:gridCol w="1476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Soundex</a:t>
                      </a:r>
                      <a:r>
                        <a:rPr lang="nl-BE" dirty="0" smtClean="0"/>
                        <a:t>(s)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John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J500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Jon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J500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65757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9566" y="2357452"/>
            <a:ext cx="1844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Soundex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coding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292" y="2855361"/>
            <a:ext cx="89447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Keep </a:t>
            </a:r>
            <a:r>
              <a:rPr lang="en-US" sz="1600" dirty="0"/>
              <a:t>the first letter of the surname as the prefix letter and </a:t>
            </a:r>
            <a:r>
              <a:rPr lang="en-US" sz="1600" dirty="0" smtClean="0"/>
              <a:t>completely ignore </a:t>
            </a:r>
            <a:r>
              <a:rPr lang="en-US" sz="1600" dirty="0"/>
              <a:t>all occurrences of W and H in other positions.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Assign the following codes to the remaining letters: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 smtClean="0"/>
              <a:t>{B, F, P, V } →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 smtClean="0"/>
              <a:t>{C,G, J,K,Q, S,X,Z} →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 smtClean="0"/>
              <a:t>{D, T} →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 smtClean="0"/>
              <a:t>{L} → 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 smtClean="0"/>
              <a:t>{M,N} → 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 smtClean="0"/>
              <a:t>{R} → 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 </a:t>
            </a:r>
            <a:r>
              <a:rPr lang="en-US" sz="1600" dirty="0"/>
              <a:t>A, E, I, O, U, and Y are not coded but serve as separators.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Consolidate </a:t>
            </a:r>
            <a:r>
              <a:rPr lang="en-US" sz="1600" dirty="0"/>
              <a:t>sequences of identical codes by keeping only the first </a:t>
            </a:r>
            <a:r>
              <a:rPr lang="en-US" sz="1600" dirty="0" smtClean="0"/>
              <a:t>occurrence </a:t>
            </a:r>
            <a:r>
              <a:rPr lang="nl-BE" sz="1600" dirty="0" smtClean="0"/>
              <a:t>of </a:t>
            </a:r>
            <a:r>
              <a:rPr lang="nl-BE" sz="1600" dirty="0"/>
              <a:t>the code.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/>
              <a:t>Drop </a:t>
            </a:r>
            <a:r>
              <a:rPr lang="nl-BE" sz="1600" dirty="0"/>
              <a:t>the separators.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Keep </a:t>
            </a:r>
            <a:r>
              <a:rPr lang="en-US" sz="1600" dirty="0"/>
              <a:t>the letter prefix and the three first codes, padding with zeros </a:t>
            </a:r>
            <a:r>
              <a:rPr lang="en-US" sz="1600" dirty="0" smtClean="0"/>
              <a:t>if there </a:t>
            </a:r>
            <a:r>
              <a:rPr lang="en-US" sz="1600" dirty="0"/>
              <a:t>are fewer than three codes.</a:t>
            </a:r>
            <a:endParaRPr lang="nl-BE" sz="16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98411"/>
              </p:ext>
            </p:extLst>
          </p:nvPr>
        </p:nvGraphicFramePr>
        <p:xfrm>
          <a:off x="5611662" y="3711242"/>
          <a:ext cx="2952328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76164"/>
                <a:gridCol w="1476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Soundex</a:t>
                      </a:r>
                      <a:r>
                        <a:rPr lang="nl-BE" dirty="0" smtClean="0"/>
                        <a:t>(s)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John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J500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Jon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J500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81404" y="1917658"/>
            <a:ext cx="598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indexed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based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methods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r>
              <a:rPr lang="nl-BE" sz="2000" dirty="0" smtClean="0">
                <a:solidFill>
                  <a:schemeClr val="tx2"/>
                </a:solidFill>
              </a:rPr>
              <a:t> computing string </a:t>
            </a:r>
            <a:r>
              <a:rPr lang="nl-BE" sz="2000" dirty="0" err="1" smtClean="0">
                <a:solidFill>
                  <a:schemeClr val="tx2"/>
                </a:solidFill>
              </a:rPr>
              <a:t>similarity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4844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91371" y="1996923"/>
            <a:ext cx="602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character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based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methods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r>
              <a:rPr lang="nl-BE" sz="2000" dirty="0" smtClean="0">
                <a:solidFill>
                  <a:schemeClr val="tx2"/>
                </a:solidFill>
              </a:rPr>
              <a:t> computing string </a:t>
            </a:r>
            <a:r>
              <a:rPr lang="nl-BE" sz="2000" dirty="0" err="1" smtClean="0">
                <a:solidFill>
                  <a:schemeClr val="tx2"/>
                </a:solidFill>
              </a:rPr>
              <a:t>similarity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371" y="3146721"/>
            <a:ext cx="6251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similarity between two strings is calculated on a character-by-character comparison basis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examples:</a:t>
            </a:r>
            <a:r>
              <a:rPr lang="en-US" dirty="0" smtClean="0"/>
              <a:t> edit distance (</a:t>
            </a:r>
            <a:r>
              <a:rPr lang="en-US" dirty="0" err="1" smtClean="0"/>
              <a:t>Levenshtein</a:t>
            </a:r>
            <a:r>
              <a:rPr lang="en-US" dirty="0" smtClean="0"/>
              <a:t>, </a:t>
            </a:r>
            <a:r>
              <a:rPr lang="en-US" dirty="0" err="1" smtClean="0"/>
              <a:t>Damerau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                   heuristic method (</a:t>
            </a:r>
            <a:r>
              <a:rPr lang="en-US" dirty="0" err="1" smtClean="0"/>
              <a:t>Jaro</a:t>
            </a:r>
            <a:r>
              <a:rPr lang="en-US" dirty="0" smtClean="0"/>
              <a:t>, Winkler) </a:t>
            </a:r>
            <a:endParaRPr lang="en-US" u="sng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99973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1020" y="2674588"/>
            <a:ext cx="152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edit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distance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4091" y="3359954"/>
                <a:ext cx="8370277" cy="1601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/>
                  <a:t>Keep track of the number of basic operations required to transform one string into the other.</a:t>
                </a:r>
                <a:endParaRPr lang="en-US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/>
                  <a:t>Basic operations are insertion, deletion and substitution of a character. Each basic operation has a cost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600" dirty="0" smtClean="0"/>
                  <a:t>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/>
                  <a:t>The </a:t>
                </a:r>
                <a:r>
                  <a:rPr lang="en-US" sz="1600" dirty="0" err="1" smtClean="0"/>
                  <a:t>Levenshtein</a:t>
                </a:r>
                <a:r>
                  <a:rPr lang="en-US" sz="1600" dirty="0" smtClean="0"/>
                  <a:t> distance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 smtClean="0"/>
                  <a:t> is a metric for which we have that: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d>
                          <m:d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d>
                          <m:d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𝑙𝑒𝑛</m:t>
                        </m:r>
                        <m:d>
                          <m:d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𝑙𝑒𝑛</m:t>
                        </m:r>
                        <m:d>
                          <m:d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1" y="3359954"/>
                <a:ext cx="8370277" cy="1601400"/>
              </a:xfrm>
              <a:prstGeom prst="rect">
                <a:avLst/>
              </a:prstGeom>
              <a:blipFill rotWithShape="0">
                <a:blip r:embed="rId2"/>
                <a:stretch>
                  <a:fillRect l="-437" t="-1141" b="-228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60052" y="1917658"/>
            <a:ext cx="602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character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based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methods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r>
              <a:rPr lang="nl-BE" sz="2000" dirty="0" smtClean="0">
                <a:solidFill>
                  <a:schemeClr val="tx2"/>
                </a:solidFill>
              </a:rPr>
              <a:t> computing string </a:t>
            </a:r>
            <a:r>
              <a:rPr lang="nl-BE" sz="2000" dirty="0" err="1" smtClean="0">
                <a:solidFill>
                  <a:schemeClr val="tx2"/>
                </a:solidFill>
              </a:rPr>
              <a:t>similarity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42493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1024" y="2357452"/>
            <a:ext cx="152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edit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distance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0052" y="1917658"/>
            <a:ext cx="602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character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based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methods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r>
              <a:rPr lang="nl-BE" sz="2000" dirty="0" smtClean="0">
                <a:solidFill>
                  <a:schemeClr val="tx2"/>
                </a:solidFill>
              </a:rPr>
              <a:t> computing string </a:t>
            </a:r>
            <a:r>
              <a:rPr lang="nl-BE" sz="2000" dirty="0" err="1" smtClean="0">
                <a:solidFill>
                  <a:schemeClr val="tx2"/>
                </a:solidFill>
              </a:rPr>
              <a:t>similarity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1322" y="3471550"/>
                <a:ext cx="7704856" cy="229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u="sng" dirty="0" err="1" smtClean="0"/>
                  <a:t>recursive</a:t>
                </a:r>
                <a:r>
                  <a:rPr lang="nl-BE" sz="1600" u="sng" dirty="0" smtClean="0"/>
                  <a:t> </a:t>
                </a:r>
                <a:r>
                  <a:rPr lang="nl-BE" sz="1600" u="sng" dirty="0" err="1" smtClean="0"/>
                  <a:t>algorithm</a:t>
                </a:r>
                <a:r>
                  <a:rPr lang="nl-BE" sz="1600" dirty="0" smtClean="0"/>
                  <a:t>: </a:t>
                </a:r>
                <a:br>
                  <a:rPr lang="nl-BE" sz="1600" dirty="0" smtClean="0"/>
                </a:br>
                <a:r>
                  <a:rPr lang="nl-BE" sz="1600" dirty="0" err="1" smtClean="0"/>
                  <a:t>consider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two</a:t>
                </a:r>
                <a:r>
                  <a:rPr lang="nl-BE" sz="1600" dirty="0" smtClean="0"/>
                  <a:t> strings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BE" sz="1600" dirty="0" smtClean="0"/>
                  <a:t> and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nl-BE" sz="1600" dirty="0" smtClean="0"/>
                  <a:t> </a:t>
                </a:r>
                <a:endParaRPr lang="nl-BE" sz="1600" dirty="0"/>
              </a:p>
              <a:p>
                <a:r>
                  <a:rPr lang="nl-BE" sz="1600" b="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nl-BE" sz="1600" dirty="0" smtClean="0"/>
                  <a:t> </a:t>
                </a:r>
                <a:r>
                  <a:rPr lang="nl-BE" sz="1600" dirty="0" err="1" smtClean="0"/>
                  <a:t>be</a:t>
                </a:r>
                <a:r>
                  <a:rPr lang="nl-BE" sz="1600" dirty="0" smtClean="0"/>
                  <a:t> the </a:t>
                </a:r>
                <a:r>
                  <a:rPr lang="nl-BE" sz="1600" dirty="0" err="1" smtClean="0"/>
                  <a:t>distance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between</a:t>
                </a:r>
                <a:r>
                  <a:rPr lang="nl-BE" sz="1600" dirty="0" smtClean="0"/>
                  <a:t> </a:t>
                </a: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BE" sz="1600" dirty="0"/>
                  <a:t> </a:t>
                </a:r>
                <a:r>
                  <a:rPr lang="nl-BE" sz="1600" dirty="0" smtClean="0"/>
                  <a:t>and </a:t>
                </a: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nl-BE" sz="1600" dirty="0" smtClean="0"/>
              </a:p>
              <a:p>
                <a:endParaRPr lang="nl-BE" sz="1600" dirty="0"/>
              </a:p>
              <a:p>
                <a:r>
                  <a:rPr lang="nl-BE" sz="1600" u="sng" dirty="0" err="1" smtClean="0"/>
                  <a:t>initial</a:t>
                </a:r>
                <a:r>
                  <a:rPr lang="nl-BE" sz="1600" u="sng" dirty="0" smtClean="0"/>
                  <a:t> step</a:t>
                </a:r>
                <a:r>
                  <a:rPr lang="nl-BE" sz="16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BE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nary>
                    <m:r>
                      <a:rPr lang="nl-BE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nl-B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nl-BE" sz="1600" b="0" i="0" smtClean="0">
                        <a:latin typeface="Cambria Math" panose="02040503050406030204" pitchFamily="18" charset="0"/>
                      </a:rPr>
                      <m:t>en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BE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nary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nl-BE" sz="1600" dirty="0" smtClean="0"/>
              </a:p>
              <a:p>
                <a:r>
                  <a:rPr lang="nl-BE" sz="1600" u="sng" dirty="0" err="1" smtClean="0"/>
                  <a:t>recursive</a:t>
                </a:r>
                <a:r>
                  <a:rPr lang="nl-BE" sz="1600" u="sng" dirty="0" smtClean="0"/>
                  <a:t> step</a:t>
                </a:r>
                <a:r>
                  <a:rPr lang="nl-BE" sz="16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l-BE" sz="16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−1,</m:t>
                                            </m:r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  <m: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sub>
                                        </m:sSub>
                                        <m: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−1,</m:t>
                                            </m:r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22" y="3471550"/>
                <a:ext cx="7704856" cy="2293128"/>
              </a:xfrm>
              <a:prstGeom prst="rect">
                <a:avLst/>
              </a:prstGeom>
              <a:blipFill rotWithShape="0">
                <a:blip r:embed="rId2"/>
                <a:stretch>
                  <a:fillRect l="-475" t="-79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8755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34701"/>
              </p:ext>
            </p:extLst>
          </p:nvPr>
        </p:nvGraphicFramePr>
        <p:xfrm>
          <a:off x="738844" y="1779668"/>
          <a:ext cx="324036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60"/>
                <a:gridCol w="540060"/>
                <a:gridCol w="540060"/>
                <a:gridCol w="540060"/>
                <a:gridCol w="540060"/>
                <a:gridCol w="540060"/>
              </a:tblGrid>
              <a:tr h="308606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</a:t>
                      </a:r>
                      <a:endParaRPr lang="nl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</a:t>
                      </a:r>
                      <a:endParaRPr lang="nl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</a:t>
                      </a:r>
                      <a:endParaRPr lang="nl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s</a:t>
                      </a:r>
                      <a:endParaRPr lang="nl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</a:t>
                      </a:r>
                      <a:endParaRPr lang="nl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</a:t>
                      </a:r>
                      <a:endParaRPr lang="nl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</a:t>
                      </a:r>
                      <a:endParaRPr lang="nl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z</a:t>
                      </a:r>
                      <a:endParaRPr lang="nl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e</a:t>
                      </a:r>
                      <a:endParaRPr lang="nl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844" y="13876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initialisation</a:t>
            </a:r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5805240" y="1811924"/>
            <a:ext cx="163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recursion</a:t>
            </a:r>
            <a:endParaRPr lang="nl-BE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06996" y="2741121"/>
            <a:ext cx="0" cy="2390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70892" y="5132076"/>
                <a:ext cx="4634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 smtClean="0"/>
                  <a:t>d → 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1+1, 1+1,0+1</m:t>
                            </m:r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892" y="5132076"/>
                <a:ext cx="463434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053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359024" y="5501408"/>
            <a:ext cx="4680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20014" y="5492384"/>
            <a:ext cx="4680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19164" y="5501408"/>
            <a:ext cx="4680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76" y="593153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Delete d + </a:t>
            </a:r>
            <a:r>
              <a:rPr lang="nl-BE" dirty="0" err="1" smtClean="0"/>
              <a:t>Insert</a:t>
            </a:r>
            <a:r>
              <a:rPr lang="nl-BE" dirty="0" smtClean="0"/>
              <a:t> t</a:t>
            </a:r>
            <a:endParaRPr lang="nl-BE" dirty="0"/>
          </a:p>
        </p:txBody>
      </p:sp>
      <p:sp>
        <p:nvSpPr>
          <p:cNvPr id="20" name="TextBox 19"/>
          <p:cNvSpPr txBox="1"/>
          <p:nvPr/>
        </p:nvSpPr>
        <p:spPr>
          <a:xfrm>
            <a:off x="3055048" y="59241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Delete t + </a:t>
            </a:r>
            <a:r>
              <a:rPr lang="nl-BE" dirty="0" err="1" smtClean="0"/>
              <a:t>Insert</a:t>
            </a:r>
            <a:r>
              <a:rPr lang="nl-BE" dirty="0" smtClean="0"/>
              <a:t> d</a:t>
            </a:r>
            <a:endParaRPr lang="nl-BE" dirty="0"/>
          </a:p>
        </p:txBody>
      </p:sp>
      <p:cxnSp>
        <p:nvCxnSpPr>
          <p:cNvPr id="21" name="Straight Arrow Connector 20"/>
          <p:cNvCxnSpPr>
            <a:endCxn id="19" idx="0"/>
          </p:cNvCxnSpPr>
          <p:nvPr/>
        </p:nvCxnSpPr>
        <p:spPr>
          <a:xfrm flipH="1">
            <a:off x="1684076" y="5492384"/>
            <a:ext cx="908974" cy="43915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0"/>
          </p:cNvCxnSpPr>
          <p:nvPr/>
        </p:nvCxnSpPr>
        <p:spPr>
          <a:xfrm>
            <a:off x="3254040" y="5492384"/>
            <a:ext cx="944008" cy="4317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23230" y="593153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Substitute</a:t>
            </a:r>
            <a:r>
              <a:rPr lang="nl-BE" dirty="0" smtClean="0"/>
              <a:t> d </a:t>
            </a:r>
            <a:r>
              <a:rPr lang="nl-BE" dirty="0" err="1" smtClean="0"/>
              <a:t>by</a:t>
            </a:r>
            <a:r>
              <a:rPr lang="nl-BE" dirty="0" smtClean="0"/>
              <a:t> t</a:t>
            </a:r>
            <a:endParaRPr lang="nl-BE" dirty="0"/>
          </a:p>
        </p:txBody>
      </p:sp>
      <p:cxnSp>
        <p:nvCxnSpPr>
          <p:cNvPr id="24" name="Straight Arrow Connector 23"/>
          <p:cNvCxnSpPr>
            <a:endCxn id="23" idx="0"/>
          </p:cNvCxnSpPr>
          <p:nvPr/>
        </p:nvCxnSpPr>
        <p:spPr>
          <a:xfrm>
            <a:off x="3835188" y="5492384"/>
            <a:ext cx="2631042" cy="43915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396278" y="2212333"/>
            <a:ext cx="2471358" cy="2160241"/>
            <a:chOff x="5196986" y="2165441"/>
            <a:chExt cx="2471358" cy="2160241"/>
          </a:xfrm>
        </p:grpSpPr>
        <p:sp>
          <p:nvSpPr>
            <p:cNvPr id="26" name="Rectangle 25"/>
            <p:cNvSpPr/>
            <p:nvPr/>
          </p:nvSpPr>
          <p:spPr>
            <a:xfrm>
              <a:off x="6421122" y="3245562"/>
              <a:ext cx="1224136" cy="1080120"/>
            </a:xfrm>
            <a:prstGeom prst="rect">
              <a:avLst/>
            </a:prstGeom>
            <a:solidFill>
              <a:srgbClr val="4AABC5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724128" y="3845176"/>
              <a:ext cx="939434" cy="951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24128" y="2691810"/>
              <a:ext cx="1081827" cy="89008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011393" y="2691810"/>
              <a:ext cx="0" cy="89008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236296" y="263691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I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0152" y="393305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D</a:t>
              </a:r>
              <a:endParaRPr lang="nl-BE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40152" y="261199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S</a:t>
              </a:r>
              <a:endParaRPr lang="nl-BE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96986" y="2165441"/>
              <a:ext cx="2448272" cy="216024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4" name="Straight Connector 33"/>
            <p:cNvCxnSpPr>
              <a:stCxn id="33" idx="1"/>
              <a:endCxn id="33" idx="3"/>
            </p:cNvCxnSpPr>
            <p:nvPr/>
          </p:nvCxnSpPr>
          <p:spPr>
            <a:xfrm>
              <a:off x="5196986" y="3245561"/>
              <a:ext cx="2448272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/>
            <p:cNvCxnSpPr>
              <a:stCxn id="33" idx="0"/>
              <a:endCxn id="33" idx="2"/>
            </p:cNvCxnSpPr>
            <p:nvPr/>
          </p:nvCxnSpPr>
          <p:spPr>
            <a:xfrm>
              <a:off x="6421122" y="2165441"/>
              <a:ext cx="0" cy="216024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6660232" y="3573016"/>
              <a:ext cx="697159" cy="620133"/>
              <a:chOff x="6977890" y="3600954"/>
              <a:chExt cx="697159" cy="62013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983054" y="3678742"/>
                <a:ext cx="691995" cy="43279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 smtClean="0"/>
                  <a:t>min</a:t>
                </a:r>
                <a:endParaRPr lang="nl-BE" sz="1400" dirty="0"/>
              </a:p>
            </p:txBody>
          </p:sp>
          <p:sp>
            <p:nvSpPr>
              <p:cNvPr id="38" name="Rectangle 39"/>
              <p:cNvSpPr/>
              <p:nvPr/>
            </p:nvSpPr>
            <p:spPr>
              <a:xfrm>
                <a:off x="6977890" y="3600954"/>
                <a:ext cx="662616" cy="620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pic>
        <p:nvPicPr>
          <p:cNvPr id="3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66823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14096" y="1569563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where</a:t>
            </a:r>
            <a:r>
              <a:rPr lang="nl-BE" sz="2400" b="1" dirty="0" smtClean="0">
                <a:solidFill>
                  <a:schemeClr val="tx2"/>
                </a:solidFill>
              </a:rPr>
              <a:t> are big data?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4" descr="g+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2407816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6400" y="2560216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twit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712616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ifac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00" y="2560216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themarysue.com/wp-content/uploads/2014/06/twitter-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16" y="4568056"/>
            <a:ext cx="1825825" cy="18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ww.oaforum.org/images/logo_oaf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50" y="4755112"/>
            <a:ext cx="1776410" cy="13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globalaudit.unvimo.com/wp-content/uploads/2014/05/BankingCCd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85" y="4755112"/>
            <a:ext cx="2084394" cy="13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8289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219275"/>
              </p:ext>
            </p:extLst>
          </p:nvPr>
        </p:nvGraphicFramePr>
        <p:xfrm>
          <a:off x="1211070" y="2191646"/>
          <a:ext cx="324036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60"/>
                <a:gridCol w="540060"/>
                <a:gridCol w="540060"/>
                <a:gridCol w="540060"/>
                <a:gridCol w="540060"/>
                <a:gridCol w="540060"/>
              </a:tblGrid>
              <a:tr h="308606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s</a:t>
                      </a:r>
                      <a:endParaRPr lang="nl-BE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z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Freeform 39"/>
          <p:cNvSpPr/>
          <p:nvPr/>
        </p:nvSpPr>
        <p:spPr>
          <a:xfrm>
            <a:off x="2009409" y="2725250"/>
            <a:ext cx="2166937" cy="1828800"/>
          </a:xfrm>
          <a:custGeom>
            <a:avLst/>
            <a:gdLst>
              <a:gd name="connsiteX0" fmla="*/ 0 w 2166937"/>
              <a:gd name="connsiteY0" fmla="*/ 0 h 1828800"/>
              <a:gd name="connsiteX1" fmla="*/ 823912 w 2166937"/>
              <a:gd name="connsiteY1" fmla="*/ 557212 h 1828800"/>
              <a:gd name="connsiteX2" fmla="*/ 1362075 w 2166937"/>
              <a:gd name="connsiteY2" fmla="*/ 928687 h 1828800"/>
              <a:gd name="connsiteX3" fmla="*/ 1900237 w 2166937"/>
              <a:gd name="connsiteY3" fmla="*/ 1290637 h 1828800"/>
              <a:gd name="connsiteX4" fmla="*/ 2133600 w 2166937"/>
              <a:gd name="connsiteY4" fmla="*/ 1481137 h 1828800"/>
              <a:gd name="connsiteX5" fmla="*/ 2166937 w 2166937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937" h="1828800">
                <a:moveTo>
                  <a:pt x="0" y="0"/>
                </a:moveTo>
                <a:lnTo>
                  <a:pt x="823912" y="557212"/>
                </a:lnTo>
                <a:lnTo>
                  <a:pt x="1362075" y="928687"/>
                </a:lnTo>
                <a:cubicBezTo>
                  <a:pt x="1541462" y="1050924"/>
                  <a:pt x="1771650" y="1198562"/>
                  <a:pt x="1900237" y="1290637"/>
                </a:cubicBezTo>
                <a:cubicBezTo>
                  <a:pt x="2028824" y="1382712"/>
                  <a:pt x="2089150" y="1391443"/>
                  <a:pt x="2133600" y="1481137"/>
                </a:cubicBezTo>
                <a:cubicBezTo>
                  <a:pt x="2178050" y="1570831"/>
                  <a:pt x="2159793" y="1770856"/>
                  <a:pt x="2166937" y="1828800"/>
                </a:cubicBezTo>
              </a:path>
            </a:pathLst>
          </a:custGeom>
          <a:noFill/>
          <a:ln>
            <a:solidFill>
              <a:srgbClr val="C0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41" name="Group 40"/>
          <p:cNvGrpSpPr/>
          <p:nvPr/>
        </p:nvGrpSpPr>
        <p:grpSpPr>
          <a:xfrm>
            <a:off x="5243518" y="2807750"/>
            <a:ext cx="2088232" cy="1584176"/>
            <a:chOff x="5220072" y="2420888"/>
            <a:chExt cx="2088232" cy="1584176"/>
          </a:xfrm>
        </p:grpSpPr>
        <p:sp>
          <p:nvSpPr>
            <p:cNvPr id="42" name="TextBox 41"/>
            <p:cNvSpPr txBox="1"/>
            <p:nvPr/>
          </p:nvSpPr>
          <p:spPr>
            <a:xfrm>
              <a:off x="5508104" y="2636912"/>
              <a:ext cx="18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nl-BE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a n s</a:t>
              </a:r>
            </a:p>
            <a:p>
              <a:r>
                <a:rPr lang="nl-BE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nl-BE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a n </a:t>
              </a:r>
              <a:r>
                <a:rPr lang="nl-BE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nl-BE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e</a:t>
              </a:r>
            </a:p>
            <a:p>
              <a:endParaRPr lang="nl-BE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nl-BE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 . . S I</a:t>
              </a:r>
              <a:endParaRPr lang="nl-BE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220072" y="3356992"/>
              <a:ext cx="20882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220072" y="2420888"/>
              <a:ext cx="2088232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3" name="Oval 2"/>
          <p:cNvSpPr/>
          <p:nvPr/>
        </p:nvSpPr>
        <p:spPr>
          <a:xfrm>
            <a:off x="3830515" y="4235413"/>
            <a:ext cx="691662" cy="637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97404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89118" y="1996923"/>
            <a:ext cx="562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token </a:t>
            </a:r>
            <a:r>
              <a:rPr lang="nl-BE" sz="2000" dirty="0" err="1" smtClean="0">
                <a:solidFill>
                  <a:schemeClr val="tx2"/>
                </a:solidFill>
              </a:rPr>
              <a:t>based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methods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r>
              <a:rPr lang="nl-BE" sz="2000" dirty="0" smtClean="0">
                <a:solidFill>
                  <a:schemeClr val="tx2"/>
                </a:solidFill>
              </a:rPr>
              <a:t> computing string </a:t>
            </a:r>
            <a:r>
              <a:rPr lang="nl-BE" sz="2000" dirty="0" err="1" smtClean="0">
                <a:solidFill>
                  <a:schemeClr val="tx2"/>
                </a:solidFill>
              </a:rPr>
              <a:t>similarity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1653" y="2607209"/>
            <a:ext cx="517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strings are transformed into a </a:t>
            </a:r>
            <a:r>
              <a:rPr lang="en-US" u="sng" dirty="0" smtClean="0"/>
              <a:t>collection</a:t>
            </a:r>
            <a:r>
              <a:rPr lang="en-US" dirty="0" smtClean="0"/>
              <a:t> of substrings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8" y="3213421"/>
            <a:ext cx="62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  <a:r>
              <a:rPr lang="en-US" dirty="0" smtClean="0"/>
              <a:t> </a:t>
            </a:r>
            <a:r>
              <a:rPr lang="en-US" dirty="0" err="1" smtClean="0"/>
              <a:t>Jaccard</a:t>
            </a:r>
            <a:r>
              <a:rPr lang="en-US" dirty="0" smtClean="0"/>
              <a:t> similarity of </a:t>
            </a:r>
            <a:r>
              <a:rPr lang="en-US" i="1" dirty="0" smtClean="0"/>
              <a:t>n</a:t>
            </a:r>
            <a:r>
              <a:rPr lang="en-US" dirty="0" smtClean="0"/>
              <a:t>-grams</a:t>
            </a:r>
            <a:endParaRPr lang="en-US" u="sng" dirty="0"/>
          </a:p>
        </p:txBody>
      </p:sp>
      <p:grpSp>
        <p:nvGrpSpPr>
          <p:cNvPr id="8" name="Group 7"/>
          <p:cNvGrpSpPr/>
          <p:nvPr/>
        </p:nvGrpSpPr>
        <p:grpSpPr>
          <a:xfrm>
            <a:off x="2410743" y="3838660"/>
            <a:ext cx="4366958" cy="761733"/>
            <a:chOff x="1998405" y="2726978"/>
            <a:chExt cx="4366958" cy="761733"/>
          </a:xfrm>
        </p:grpSpPr>
        <p:sp>
          <p:nvSpPr>
            <p:cNvPr id="9" name="TextBox 8"/>
            <p:cNvSpPr txBox="1"/>
            <p:nvPr/>
          </p:nvSpPr>
          <p:spPr>
            <a:xfrm>
              <a:off x="2269331" y="2726978"/>
              <a:ext cx="8096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 smtClean="0">
                  <a:latin typeface="+mj-lt"/>
                </a:rPr>
                <a:t>n=3</a:t>
              </a:r>
              <a:endParaRPr lang="nl-BE" sz="1400" dirty="0">
                <a:latin typeface="+mj-l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98405" y="3193026"/>
              <a:ext cx="4366958" cy="295685"/>
              <a:chOff x="1998405" y="3193026"/>
              <a:chExt cx="4366958" cy="295685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1998405" y="3193026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269816" y="3193743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n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544505" y="3193026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f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2815916" y="3193743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o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3090605" y="3193026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r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3362016" y="3193743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m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636705" y="3193026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a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908116" y="3193743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t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182805" y="3193026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4454216" y="3193743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728905" y="3193026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n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000316" y="3193743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275005" y="3193026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p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546416" y="3193743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o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5821105" y="3193026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o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092516" y="3193743"/>
                <a:ext cx="272847" cy="2949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BE" sz="1400" dirty="0" smtClean="0">
                    <a:latin typeface="+mj-lt"/>
                  </a:rPr>
                  <a:t>l</a:t>
                </a:r>
                <a:endPara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76475" y="3025775"/>
              <a:ext cx="803275" cy="47625"/>
              <a:chOff x="2276475" y="3025775"/>
              <a:chExt cx="803275" cy="47625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2276475" y="3025775"/>
                <a:ext cx="0" cy="47625"/>
              </a:xfrm>
              <a:prstGeom prst="line">
                <a:avLst/>
              </a:prstGeom>
              <a:solidFill>
                <a:schemeClr val="accent1"/>
              </a:solidFill>
              <a:ln w="952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2276475" y="3025775"/>
                <a:ext cx="803275" cy="0"/>
              </a:xfrm>
              <a:prstGeom prst="line">
                <a:avLst/>
              </a:prstGeom>
              <a:solidFill>
                <a:schemeClr val="accent1"/>
              </a:solidFill>
              <a:ln w="952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3078956" y="3026569"/>
                <a:ext cx="794" cy="40481"/>
              </a:xfrm>
              <a:prstGeom prst="line">
                <a:avLst/>
              </a:prstGeom>
              <a:solidFill>
                <a:schemeClr val="accent1"/>
              </a:solidFill>
              <a:ln w="952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2" name="Rounded Rectangle 31"/>
          <p:cNvSpPr/>
          <p:nvPr/>
        </p:nvSpPr>
        <p:spPr bwMode="auto">
          <a:xfrm>
            <a:off x="2183988" y="3734231"/>
            <a:ext cx="5431720" cy="1544459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4020" y="3744775"/>
            <a:ext cx="318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 smtClean="0">
                <a:latin typeface="+mj-lt"/>
              </a:rPr>
              <a:t>transformation</a:t>
            </a:r>
            <a:r>
              <a:rPr lang="nl-BE" sz="1400" dirty="0" smtClean="0">
                <a:latin typeface="+mj-lt"/>
              </a:rPr>
              <a:t> </a:t>
            </a:r>
            <a:r>
              <a:rPr lang="nl-BE" sz="1400" dirty="0" err="1" smtClean="0">
                <a:latin typeface="+mj-lt"/>
              </a:rPr>
              <a:t>to</a:t>
            </a:r>
            <a:r>
              <a:rPr lang="nl-BE" sz="1400" dirty="0" smtClean="0">
                <a:latin typeface="+mj-lt"/>
              </a:rPr>
              <a:t> a set of n-grams</a:t>
            </a:r>
            <a:endParaRPr lang="nl-BE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7105" y="4755559"/>
                <a:ext cx="51986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𝑛𝑓𝑜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𝑜𝑟𝑚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𝑟𝑚𝑎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𝑚𝑎𝑡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𝑎𝑡𝑖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𝑡𝑖𝑜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𝑖𝑜𝑛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_ 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 _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𝑝𝑜𝑜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𝑜𝑜𝑙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105" y="4755559"/>
                <a:ext cx="5198603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ent-Up Arrow 5"/>
          <p:cNvSpPr/>
          <p:nvPr/>
        </p:nvSpPr>
        <p:spPr>
          <a:xfrm rot="5400000">
            <a:off x="2299260" y="4766604"/>
            <a:ext cx="222966" cy="151426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0717" y="5710545"/>
            <a:ext cx="1578360" cy="612775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/>
        </p:nvSpPr>
        <p:spPr bwMode="auto">
          <a:xfrm>
            <a:off x="2197100" y="5424264"/>
            <a:ext cx="5418608" cy="11176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22975" y="5424264"/>
            <a:ext cx="167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 smtClean="0">
                <a:latin typeface="+mj-lt"/>
              </a:rPr>
              <a:t>Jaccard</a:t>
            </a:r>
            <a:r>
              <a:rPr lang="nl-BE" sz="1400" dirty="0" smtClean="0">
                <a:latin typeface="+mj-lt"/>
              </a:rPr>
              <a:t> </a:t>
            </a:r>
            <a:r>
              <a:rPr lang="nl-BE" sz="1400" dirty="0" err="1" smtClean="0">
                <a:latin typeface="+mj-lt"/>
              </a:rPr>
              <a:t>similarity</a:t>
            </a:r>
            <a:endParaRPr lang="nl-BE" sz="1400" dirty="0">
              <a:latin typeface="+mj-lt"/>
            </a:endParaRPr>
          </a:p>
        </p:txBody>
      </p:sp>
      <p:pic>
        <p:nvPicPr>
          <p:cNvPr id="40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55039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89118" y="1996923"/>
            <a:ext cx="562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smtClean="0">
                <a:solidFill>
                  <a:schemeClr val="tx2"/>
                </a:solidFill>
              </a:rPr>
              <a:t>token </a:t>
            </a:r>
            <a:r>
              <a:rPr lang="nl-BE" sz="2000" dirty="0" err="1" smtClean="0">
                <a:solidFill>
                  <a:schemeClr val="tx2"/>
                </a:solidFill>
              </a:rPr>
              <a:t>based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methods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r>
              <a:rPr lang="nl-BE" sz="2000" dirty="0" smtClean="0">
                <a:solidFill>
                  <a:schemeClr val="tx2"/>
                </a:solidFill>
              </a:rPr>
              <a:t> computing string </a:t>
            </a:r>
            <a:r>
              <a:rPr lang="nl-BE" sz="2000" dirty="0" err="1" smtClean="0">
                <a:solidFill>
                  <a:schemeClr val="tx2"/>
                </a:solidFill>
              </a:rPr>
              <a:t>similarity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99" y="2664355"/>
            <a:ext cx="62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  <a:r>
              <a:rPr lang="en-US" dirty="0" smtClean="0"/>
              <a:t> Cosine similarity of TF-IDF vectors</a:t>
            </a:r>
            <a:endParaRPr lang="en-US" u="sng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650299" y="5178582"/>
            <a:ext cx="7843402" cy="111398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48009" y="5178582"/>
            <a:ext cx="167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 err="1" smtClean="0">
                <a:latin typeface="+mj-lt"/>
              </a:rPr>
              <a:t>Cosine</a:t>
            </a:r>
            <a:r>
              <a:rPr lang="nl-BE" sz="1400" dirty="0" smtClean="0">
                <a:latin typeface="+mj-lt"/>
              </a:rPr>
              <a:t> </a:t>
            </a:r>
            <a:r>
              <a:rPr lang="nl-BE" sz="1400" dirty="0" err="1" smtClean="0">
                <a:latin typeface="+mj-lt"/>
              </a:rPr>
              <a:t>similarity</a:t>
            </a:r>
            <a:endParaRPr lang="nl-BE" sz="1400" dirty="0">
              <a:latin typeface="+mj-lt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5755" y="5537720"/>
            <a:ext cx="1775645" cy="589745"/>
          </a:xfrm>
          <a:prstGeom prst="rect">
            <a:avLst/>
          </a:prstGeom>
          <a:noFill/>
        </p:spPr>
      </p:pic>
      <p:sp>
        <p:nvSpPr>
          <p:cNvPr id="46" name="Rounded Rectangle 45"/>
          <p:cNvSpPr/>
          <p:nvPr/>
        </p:nvSpPr>
        <p:spPr bwMode="auto">
          <a:xfrm>
            <a:off x="637599" y="3140211"/>
            <a:ext cx="7856102" cy="1918436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83914" y="3122510"/>
            <a:ext cx="287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 smtClean="0">
                <a:latin typeface="+mj-lt"/>
              </a:rPr>
              <a:t>produce TF-IDF </a:t>
            </a:r>
            <a:r>
              <a:rPr lang="nl-BE" sz="1400" dirty="0" err="1" smtClean="0">
                <a:latin typeface="+mj-lt"/>
              </a:rPr>
              <a:t>weight</a:t>
            </a:r>
            <a:r>
              <a:rPr lang="nl-BE" sz="1400" dirty="0" smtClean="0">
                <a:latin typeface="+mj-lt"/>
              </a:rPr>
              <a:t> </a:t>
            </a:r>
            <a:r>
              <a:rPr lang="nl-BE" sz="1400" dirty="0" err="1" smtClean="0">
                <a:latin typeface="+mj-lt"/>
              </a:rPr>
              <a:t>vectors</a:t>
            </a:r>
            <a:endParaRPr lang="nl-BE" sz="1400" dirty="0"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754634" y="4209029"/>
            <a:ext cx="2376264" cy="3302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err="1" smtClean="0">
                <a:latin typeface="+mj-lt"/>
              </a:rPr>
              <a:t>TF-IDF</a:t>
            </a:r>
            <a:r>
              <a:rPr lang="nl-BE" sz="1400" dirty="0" smtClean="0">
                <a:latin typeface="+mj-lt"/>
              </a:rPr>
              <a:t> engine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231739" y="3885549"/>
            <a:ext cx="594737" cy="32348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323939" y="3885549"/>
            <a:ext cx="0" cy="32348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914873" y="3885549"/>
            <a:ext cx="0" cy="32348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960328" y="3432757"/>
            <a:ext cx="3820858" cy="295685"/>
            <a:chOff x="2252405" y="3694676"/>
            <a:chExt cx="3820858" cy="295685"/>
          </a:xfrm>
        </p:grpSpPr>
        <p:sp>
          <p:nvSpPr>
            <p:cNvPr id="59" name="Rectangle 58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M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r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J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o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6160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h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8907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1621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44368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L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47082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e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9829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2543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5290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8004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55823" y="3808431"/>
            <a:ext cx="558800" cy="66675"/>
            <a:chOff x="2247900" y="4070350"/>
            <a:chExt cx="558800" cy="66675"/>
          </a:xfrm>
        </p:grpSpPr>
        <p:cxnSp>
          <p:nvCxnSpPr>
            <p:cNvPr id="75" name="Straight Connector 74"/>
            <p:cNvCxnSpPr/>
            <p:nvPr/>
          </p:nvCxnSpPr>
          <p:spPr bwMode="auto">
            <a:xfrm>
              <a:off x="2247900" y="4133850"/>
              <a:ext cx="558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2251075" y="4070350"/>
              <a:ext cx="0" cy="666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2803525" y="4070350"/>
              <a:ext cx="0" cy="666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1765448" y="3802081"/>
            <a:ext cx="1101725" cy="66675"/>
            <a:chOff x="3057525" y="4064000"/>
            <a:chExt cx="1101725" cy="66675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3060700" y="4127500"/>
              <a:ext cx="10985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057525" y="4064000"/>
              <a:ext cx="0" cy="666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4159250" y="4064000"/>
              <a:ext cx="0" cy="666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2" name="Group 81"/>
          <p:cNvGrpSpPr/>
          <p:nvPr/>
        </p:nvGrpSpPr>
        <p:grpSpPr>
          <a:xfrm>
            <a:off x="3146573" y="3792556"/>
            <a:ext cx="1647825" cy="66675"/>
            <a:chOff x="4438650" y="4054475"/>
            <a:chExt cx="1647825" cy="66675"/>
          </a:xfrm>
        </p:grpSpPr>
        <p:cxnSp>
          <p:nvCxnSpPr>
            <p:cNvPr id="83" name="Straight Connector 82"/>
            <p:cNvCxnSpPr/>
            <p:nvPr/>
          </p:nvCxnSpPr>
          <p:spPr bwMode="auto">
            <a:xfrm flipV="1">
              <a:off x="4438650" y="4117975"/>
              <a:ext cx="16478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4438650" y="4054475"/>
              <a:ext cx="0" cy="666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6083300" y="4054475"/>
              <a:ext cx="0" cy="666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15076" y="3453195"/>
                <a:ext cx="14546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76" y="3453195"/>
                <a:ext cx="1454694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6581983" y="3453195"/>
            <a:ext cx="922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where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121250" y="3797583"/>
                <a:ext cx="3204532" cy="603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 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𝑜𝑐𝑐𝑢𝑟𝑒𝑛𝑐𝑒𝑠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𝑠𝑡𝑟𝑖𝑛𝑔</m:t>
                          </m:r>
                        </m:num>
                        <m:den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 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𝑡𝑒𝑟𝑚𝑠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𝑠𝑡𝑟𝑖𝑛𝑔</m:t>
                          </m:r>
                        </m:den>
                      </m:f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50" y="3797583"/>
                <a:ext cx="3204532" cy="6036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022125" y="4374129"/>
                <a:ext cx="3314305" cy="596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𝑠𝑡𝑟𝑖𝑛𝑔𝑠</m:t>
                              </m:r>
                            </m:num>
                            <m:den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𝑠𝑡𝑟𝑖𝑛𝑔𝑠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𝑡h𝑎𝑡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𝑐𝑜𝑛𝑡𝑎𝑖𝑛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125" y="4374129"/>
                <a:ext cx="3314305" cy="5966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10780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05363" y="1987100"/>
            <a:ext cx="1759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soft computing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94742" y="2960855"/>
            <a:ext cx="465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evaluation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function</a:t>
            </a:r>
            <a:r>
              <a:rPr lang="nl-BE" dirty="0" smtClean="0">
                <a:solidFill>
                  <a:schemeClr val="tx2"/>
                </a:solidFill>
              </a:rPr>
              <a:t> (</a:t>
            </a:r>
            <a:r>
              <a:rPr lang="nl-BE" dirty="0" err="1" smtClean="0">
                <a:solidFill>
                  <a:schemeClr val="tx2"/>
                </a:solidFill>
              </a:rPr>
              <a:t>for</a:t>
            </a:r>
            <a:r>
              <a:rPr lang="nl-BE" dirty="0" smtClean="0">
                <a:solidFill>
                  <a:schemeClr val="tx2"/>
                </a:solidFill>
              </a:rPr>
              <a:t> co-</a:t>
            </a:r>
            <a:r>
              <a:rPr lang="nl-BE" dirty="0" err="1" smtClean="0">
                <a:solidFill>
                  <a:schemeClr val="tx2"/>
                </a:solidFill>
              </a:rPr>
              <a:t>reference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detection</a:t>
            </a:r>
            <a:r>
              <a:rPr lang="nl-BE" dirty="0" smtClean="0">
                <a:solidFill>
                  <a:schemeClr val="tx2"/>
                </a:solidFill>
              </a:rPr>
              <a:t>)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3705363" y="3855231"/>
                <a:ext cx="1410066" cy="398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363" y="3855231"/>
                <a:ext cx="1410066" cy="398379"/>
              </a:xfrm>
              <a:prstGeom prst="rect">
                <a:avLst/>
              </a:prstGeom>
              <a:blipFill rotWithShape="0">
                <a:blip r:embed="rId3"/>
                <a:stretch>
                  <a:fillRect t="-7576" r="-2207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>
              <a:xfrm>
                <a:off x="2067542" y="4489391"/>
                <a:ext cx="510607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dirty="0" smtClean="0">
                    <a:solidFill>
                      <a:schemeClr val="tx2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nl-BE" dirty="0">
                    <a:solidFill>
                      <a:schemeClr val="tx2"/>
                    </a:solidFill>
                  </a:rPr>
                  <a:t> is 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a PTV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expressing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endParaRPr lang="nl-BE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the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possibility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are co-referent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>
                    <a:solidFill>
                      <a:schemeClr val="tx2"/>
                    </a:solidFill>
                  </a:rPr>
                  <a:t>the </a:t>
                </a:r>
                <a:r>
                  <a:rPr lang="nl-BE" dirty="0" err="1">
                    <a:solidFill>
                      <a:schemeClr val="tx2"/>
                    </a:solidFill>
                  </a:rPr>
                  <a:t>possibility</a:t>
                </a:r>
                <a:r>
                  <a:rPr lang="nl-BE" dirty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>
                    <a:solidFill>
                      <a:schemeClr val="tx2"/>
                    </a:solidFill>
                  </a:rPr>
                  <a:t>that</a:t>
                </a:r>
                <a:r>
                  <a:rPr lang="nl-BE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dirty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>
                    <a:solidFill>
                      <a:schemeClr val="tx2"/>
                    </a:solidFill>
                  </a:rPr>
                  <a:t>and</a:t>
                </a:r>
                <a:r>
                  <a:rPr lang="nl-BE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dirty="0">
                    <a:solidFill>
                      <a:schemeClr val="tx2"/>
                    </a:solidFill>
                  </a:rPr>
                  <a:t> are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not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co-referent  </a:t>
                </a:r>
                <a:endParaRPr lang="nl-BE" dirty="0"/>
              </a:p>
            </p:txBody>
          </p:sp>
        </mc:Choice>
        <mc:Fallback xmlns="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42" y="4489391"/>
                <a:ext cx="510607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955" t="-3289" b="-921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0313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49116" y="1987100"/>
            <a:ext cx="4072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soft computing: a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-level approach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99" y="2543242"/>
            <a:ext cx="62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inner-level</a:t>
            </a:r>
            <a:r>
              <a:rPr lang="en-US" dirty="0" smtClean="0"/>
              <a:t>: character based</a:t>
            </a:r>
            <a:endParaRPr lang="en-US" u="sng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432816" y="3173980"/>
            <a:ext cx="8278368" cy="3360932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24950" y="3173980"/>
            <a:ext cx="3839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 err="1" smtClean="0">
                <a:latin typeface="+mj-lt"/>
              </a:rPr>
              <a:t>weak</a:t>
            </a:r>
            <a:r>
              <a:rPr lang="nl-BE" sz="1600" dirty="0" smtClean="0">
                <a:latin typeface="+mj-lt"/>
              </a:rPr>
              <a:t> string </a:t>
            </a:r>
            <a:r>
              <a:rPr lang="nl-BE" sz="1600" dirty="0" err="1" smtClean="0">
                <a:latin typeface="+mj-lt"/>
              </a:rPr>
              <a:t>intersection</a:t>
            </a:r>
            <a:r>
              <a:rPr lang="nl-BE" sz="1600" dirty="0" smtClean="0">
                <a:latin typeface="+mj-lt"/>
              </a:rPr>
              <a:t> via </a:t>
            </a:r>
            <a:r>
              <a:rPr lang="nl-BE" sz="1600" dirty="0" err="1" smtClean="0">
                <a:latin typeface="+mj-lt"/>
              </a:rPr>
              <a:t>moving</a:t>
            </a:r>
            <a:r>
              <a:rPr lang="nl-BE" sz="1600" dirty="0" smtClean="0">
                <a:latin typeface="+mj-lt"/>
              </a:rPr>
              <a:t> </a:t>
            </a:r>
            <a:r>
              <a:rPr lang="nl-BE" sz="1600" dirty="0" err="1" smtClean="0">
                <a:latin typeface="+mj-lt"/>
              </a:rPr>
              <a:t>window</a:t>
            </a:r>
            <a:endParaRPr lang="nl-BE" sz="1600" dirty="0">
              <a:latin typeface="+mj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18520" y="3631700"/>
            <a:ext cx="1636458" cy="296402"/>
            <a:chOff x="2252405" y="3693959"/>
            <a:chExt cx="1636458" cy="296402"/>
          </a:xfrm>
        </p:grpSpPr>
        <p:sp>
          <p:nvSpPr>
            <p:cNvPr id="59" name="Rectangle 58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6160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B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h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12424" y="4003556"/>
            <a:ext cx="1365047" cy="296402"/>
            <a:chOff x="2252405" y="3693959"/>
            <a:chExt cx="1365047" cy="296402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B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3019778" y="4003556"/>
            <a:ext cx="33911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57085" y="3631701"/>
            <a:ext cx="188118" cy="76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/>
          <p:cNvSpPr/>
          <p:nvPr/>
        </p:nvSpPr>
        <p:spPr bwMode="auto">
          <a:xfrm>
            <a:off x="1045897" y="4450518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J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548360" y="3649988"/>
            <a:ext cx="1636458" cy="296402"/>
            <a:chOff x="2252405" y="3693959"/>
            <a:chExt cx="1636458" cy="296402"/>
          </a:xfrm>
        </p:grpSpPr>
        <p:sp>
          <p:nvSpPr>
            <p:cNvPr id="90" name="Rectangle 89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6160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B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h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542264" y="4021844"/>
            <a:ext cx="1365047" cy="296402"/>
            <a:chOff x="2252405" y="3693959"/>
            <a:chExt cx="1365047" cy="296402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B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>
            <a:off x="5549618" y="4021844"/>
            <a:ext cx="33911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867341" y="3649989"/>
            <a:ext cx="188118" cy="76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9" name="Rectangle 108"/>
          <p:cNvSpPr/>
          <p:nvPr/>
        </p:nvSpPr>
        <p:spPr bwMode="auto">
          <a:xfrm>
            <a:off x="3575737" y="4450518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J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3850057" y="4450518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212312" y="3643892"/>
            <a:ext cx="1636458" cy="296402"/>
            <a:chOff x="2252405" y="3693959"/>
            <a:chExt cx="1636458" cy="296402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36160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B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h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206216" y="4015748"/>
            <a:ext cx="1365047" cy="296402"/>
            <a:chOff x="2252405" y="3693959"/>
            <a:chExt cx="1365047" cy="296402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B</a:t>
              </a: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6799517" y="3643893"/>
            <a:ext cx="188118" cy="76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7" name="Rectangle 126"/>
          <p:cNvSpPr/>
          <p:nvPr/>
        </p:nvSpPr>
        <p:spPr bwMode="auto">
          <a:xfrm>
            <a:off x="6239689" y="4450518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J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514009" y="4450518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50898" y="5497076"/>
            <a:ext cx="33911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1006328" y="5143508"/>
            <a:ext cx="1636458" cy="296402"/>
            <a:chOff x="2252405" y="3693959"/>
            <a:chExt cx="1636458" cy="296402"/>
          </a:xfrm>
        </p:grpSpPr>
        <p:sp>
          <p:nvSpPr>
            <p:cNvPr id="131" name="Rectangle 130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</a:t>
              </a: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36160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B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h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000232" y="5515364"/>
            <a:ext cx="1365047" cy="296402"/>
            <a:chOff x="2252405" y="3693959"/>
            <a:chExt cx="1365047" cy="296402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B</a:t>
              </a: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>
            <a:off x="3007586" y="5515364"/>
            <a:ext cx="33911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1597628" y="5145220"/>
            <a:ext cx="453716" cy="76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7" name="Rectangle 146"/>
          <p:cNvSpPr/>
          <p:nvPr/>
        </p:nvSpPr>
        <p:spPr bwMode="auto">
          <a:xfrm>
            <a:off x="1033705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J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1308025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574776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3523976" y="5125220"/>
            <a:ext cx="1636458" cy="296402"/>
            <a:chOff x="2252405" y="3693959"/>
            <a:chExt cx="1636458" cy="296402"/>
          </a:xfrm>
        </p:grpSpPr>
        <p:sp>
          <p:nvSpPr>
            <p:cNvPr id="151" name="Rectangle 150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</a:t>
              </a: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36160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B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h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3517880" y="5497076"/>
            <a:ext cx="1365047" cy="296402"/>
            <a:chOff x="2252405" y="3693959"/>
            <a:chExt cx="1365047" cy="296402"/>
          </a:xfrm>
        </p:grpSpPr>
        <p:sp>
          <p:nvSpPr>
            <p:cNvPr id="159" name="Rectangle 158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B</a:t>
              </a: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cxnSp>
        <p:nvCxnSpPr>
          <p:cNvPr id="165" name="Straight Arrow Connector 164"/>
          <p:cNvCxnSpPr/>
          <p:nvPr/>
        </p:nvCxnSpPr>
        <p:spPr>
          <a:xfrm>
            <a:off x="5525234" y="5497076"/>
            <a:ext cx="33911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383600" y="5494734"/>
            <a:ext cx="182920" cy="336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7" name="Rectangle 166"/>
          <p:cNvSpPr/>
          <p:nvPr/>
        </p:nvSpPr>
        <p:spPr bwMode="auto">
          <a:xfrm>
            <a:off x="3551353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J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3825673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4092424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4366744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667274" y="5122878"/>
            <a:ext cx="182920" cy="336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72" name="Group 171"/>
          <p:cNvGrpSpPr/>
          <p:nvPr/>
        </p:nvGrpSpPr>
        <p:grpSpPr>
          <a:xfrm>
            <a:off x="6213030" y="5129643"/>
            <a:ext cx="1636458" cy="296402"/>
            <a:chOff x="2252405" y="3693959"/>
            <a:chExt cx="1636458" cy="296402"/>
          </a:xfrm>
        </p:grpSpPr>
        <p:sp>
          <p:nvSpPr>
            <p:cNvPr id="173" name="Rectangle 172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</a:t>
              </a: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36160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B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h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206934" y="5501499"/>
            <a:ext cx="1365047" cy="296402"/>
            <a:chOff x="2252405" y="3693959"/>
            <a:chExt cx="1365047" cy="296402"/>
          </a:xfrm>
        </p:grpSpPr>
        <p:sp>
          <p:nvSpPr>
            <p:cNvPr id="181" name="Rectangle 180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J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B</a:t>
              </a: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2790153" y="3693959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87" name="Rectangle 186"/>
          <p:cNvSpPr/>
          <p:nvPr/>
        </p:nvSpPr>
        <p:spPr>
          <a:xfrm>
            <a:off x="7340878" y="5499157"/>
            <a:ext cx="182920" cy="336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8" name="Rectangle 187"/>
          <p:cNvSpPr/>
          <p:nvPr/>
        </p:nvSpPr>
        <p:spPr bwMode="auto">
          <a:xfrm>
            <a:off x="6240407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J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514727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781478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048229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615272" y="5132733"/>
            <a:ext cx="182920" cy="336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3" name="Rectangle 192"/>
          <p:cNvSpPr/>
          <p:nvPr/>
        </p:nvSpPr>
        <p:spPr bwMode="auto">
          <a:xfrm>
            <a:off x="7330118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7055798" y="5931846"/>
            <a:ext cx="272847" cy="2949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1648345" y="4331862"/>
                <a:ext cx="1433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l-BE" sz="14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e>
                        <m:sub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45" y="4331862"/>
                <a:ext cx="1433868" cy="523220"/>
              </a:xfrm>
              <a:prstGeom prst="rect">
                <a:avLst/>
              </a:prstGeom>
              <a:blipFill rotWithShape="0"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4334571" y="4338638"/>
                <a:ext cx="1433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nl-BE" sz="14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e>
                        <m:sub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71" y="4338638"/>
                <a:ext cx="143386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6964778" y="4361323"/>
                <a:ext cx="1433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nl-BE" sz="14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e>
                        <m:sub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B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778" y="4361323"/>
                <a:ext cx="143386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/>
              <p:cNvSpPr txBox="1"/>
              <p:nvPr/>
            </p:nvSpPr>
            <p:spPr>
              <a:xfrm>
                <a:off x="2083438" y="5887220"/>
                <a:ext cx="11430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nl-BE" sz="14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e>
                        <m:sub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l-B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0" name="TextBox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38" y="5887220"/>
                <a:ext cx="114307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4853476" y="5868932"/>
                <a:ext cx="11430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nl-BE" sz="14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e>
                        <m:sub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l-B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476" y="5868932"/>
                <a:ext cx="114307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7676268" y="5907498"/>
                <a:ext cx="11430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nl-BE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nl-BE" sz="14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e>
                        <m:sub>
                          <m: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l-B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268" y="5907498"/>
                <a:ext cx="114307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6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9318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10" y="1835401"/>
            <a:ext cx="62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inner-level</a:t>
            </a:r>
            <a:r>
              <a:rPr lang="en-US" dirty="0" smtClean="0"/>
              <a:t>: character based (cont‘d)</a:t>
            </a:r>
            <a:endParaRPr lang="en-US" u="sng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716711" y="2316480"/>
            <a:ext cx="7856102" cy="420624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40480" y="2418916"/>
            <a:ext cx="428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 err="1" smtClean="0">
                <a:latin typeface="+mj-lt"/>
              </a:rPr>
              <a:t>possibility</a:t>
            </a:r>
            <a:r>
              <a:rPr lang="nl-BE" sz="1600" dirty="0" smtClean="0">
                <a:latin typeface="+mj-lt"/>
              </a:rPr>
              <a:t> of co-</a:t>
            </a:r>
            <a:r>
              <a:rPr lang="nl-BE" sz="1600" dirty="0" err="1" smtClean="0">
                <a:latin typeface="+mj-lt"/>
              </a:rPr>
              <a:t>reference</a:t>
            </a:r>
            <a:r>
              <a:rPr lang="nl-BE" sz="1600" dirty="0" smtClean="0">
                <a:latin typeface="+mj-lt"/>
              </a:rPr>
              <a:t> (PTV) of strings </a:t>
            </a:r>
            <a:r>
              <a:rPr lang="nl-BE" sz="1600" i="1" dirty="0" smtClean="0">
                <a:latin typeface="+mj-lt"/>
              </a:rPr>
              <a:t>s</a:t>
            </a:r>
            <a:r>
              <a:rPr lang="nl-BE" sz="1600" dirty="0" smtClean="0">
                <a:latin typeface="+mj-lt"/>
              </a:rPr>
              <a:t> </a:t>
            </a:r>
            <a:r>
              <a:rPr lang="nl-BE" sz="1600" dirty="0" err="1" smtClean="0">
                <a:latin typeface="+mj-lt"/>
              </a:rPr>
              <a:t>and</a:t>
            </a:r>
            <a:r>
              <a:rPr lang="nl-BE" sz="1600" dirty="0" smtClean="0">
                <a:latin typeface="+mj-lt"/>
              </a:rPr>
              <a:t> </a:t>
            </a:r>
            <a:r>
              <a:rPr lang="nl-BE" sz="1600" i="1" dirty="0" smtClean="0">
                <a:latin typeface="+mj-lt"/>
              </a:rPr>
              <a:t>t</a:t>
            </a:r>
            <a:endParaRPr lang="nl-BE" sz="16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66794" y="2808308"/>
                <a:ext cx="1815112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𝑒𝑛𝑔𝑡h</m:t>
                          </m:r>
                        </m:num>
                        <m:den>
                          <m: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94" y="2808308"/>
                <a:ext cx="1815112" cy="5946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66794" y="5558923"/>
                <a:ext cx="516025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94" y="5558923"/>
                <a:ext cx="5160259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93212" y="3468949"/>
                <a:ext cx="2961773" cy="589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𝑔𝑎𝑝</m:t>
                                  </m:r>
                                </m:e>
                                <m:sub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212" y="3468949"/>
                <a:ext cx="2961773" cy="589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0" y="2944139"/>
            <a:ext cx="3830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longer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weak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intersection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, the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better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594560"/>
            <a:ext cx="3926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larger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computation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cost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, the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worser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9639" y="5746987"/>
            <a:ext cx="1331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normalization</a:t>
            </a:r>
            <a:endParaRPr lang="nl-BE" sz="16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07672" y="3958060"/>
            <a:ext cx="0" cy="2428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81906" y="4232592"/>
            <a:ext cx="49099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reflects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heuristics: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the more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gaps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, the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worser</a:t>
            </a:r>
            <a:endParaRPr lang="nl-BE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boundary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gaps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at the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beginning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or end are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less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worse</a:t>
            </a:r>
            <a:endParaRPr lang="nl-BE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77949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281"/>
          <p:cNvSpPr/>
          <p:nvPr/>
        </p:nvSpPr>
        <p:spPr>
          <a:xfrm>
            <a:off x="652473" y="6094324"/>
            <a:ext cx="2462048" cy="1980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tangle 14"/>
          <p:cNvSpPr/>
          <p:nvPr/>
        </p:nvSpPr>
        <p:spPr>
          <a:xfrm>
            <a:off x="3397956" y="5874372"/>
            <a:ext cx="2686755" cy="216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12" y="1760434"/>
            <a:ext cx="62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outer-level</a:t>
            </a:r>
            <a:r>
              <a:rPr lang="en-US" dirty="0" smtClean="0"/>
              <a:t>: tokenization based</a:t>
            </a:r>
            <a:endParaRPr lang="en-US" u="sng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432816" y="2224998"/>
            <a:ext cx="8278368" cy="1790536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246884" y="2202421"/>
            <a:ext cx="428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 err="1" smtClean="0">
                <a:latin typeface="+mj-lt"/>
              </a:rPr>
              <a:t>tokenization</a:t>
            </a:r>
            <a:r>
              <a:rPr lang="nl-BE" sz="1600" dirty="0" smtClean="0">
                <a:latin typeface="+mj-lt"/>
              </a:rPr>
              <a:t> step</a:t>
            </a:r>
            <a:endParaRPr lang="nl-BE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752968" y="2540975"/>
                <a:ext cx="75895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smtClean="0">
                    <a:latin typeface="+mj-lt"/>
                  </a:rPr>
                  <a:t>transform strings </a:t>
                </a:r>
                <a:r>
                  <a:rPr lang="nl-BE" sz="1600" i="1" dirty="0" smtClean="0">
                    <a:latin typeface="+mj-lt"/>
                  </a:rPr>
                  <a:t>s</a:t>
                </a:r>
                <a:r>
                  <a:rPr lang="nl-BE" sz="1600" dirty="0" smtClean="0">
                    <a:latin typeface="+mj-lt"/>
                  </a:rPr>
                  <a:t> </a:t>
                </a:r>
                <a:r>
                  <a:rPr lang="nl-BE" sz="1600" dirty="0" err="1" smtClean="0">
                    <a:latin typeface="+mj-lt"/>
                  </a:rPr>
                  <a:t>and</a:t>
                </a:r>
                <a:r>
                  <a:rPr lang="nl-BE" sz="1600" dirty="0" smtClean="0">
                    <a:latin typeface="+mj-lt"/>
                  </a:rPr>
                  <a:t> </a:t>
                </a:r>
                <a:r>
                  <a:rPr lang="nl-BE" sz="1600" i="1" dirty="0" smtClean="0">
                    <a:latin typeface="+mj-lt"/>
                  </a:rPr>
                  <a:t>t</a:t>
                </a:r>
                <a:r>
                  <a:rPr lang="nl-BE" sz="1600" dirty="0" smtClean="0">
                    <a:latin typeface="+mj-lt"/>
                  </a:rPr>
                  <a:t> </a:t>
                </a:r>
                <a:r>
                  <a:rPr lang="nl-BE" sz="1600" dirty="0" err="1" smtClean="0">
                    <a:latin typeface="+mj-lt"/>
                  </a:rPr>
                  <a:t>into</a:t>
                </a:r>
                <a:r>
                  <a:rPr lang="nl-BE" sz="1600" dirty="0" smtClean="0">
                    <a:latin typeface="+mj-lt"/>
                  </a:rPr>
                  <a:t> </a:t>
                </a:r>
                <a:r>
                  <a:rPr lang="nl-BE" sz="1600" dirty="0" err="1" smtClean="0">
                    <a:latin typeface="+mj-lt"/>
                  </a:rPr>
                  <a:t>multisets</a:t>
                </a:r>
                <a:r>
                  <a:rPr lang="nl-BE" sz="16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nl-BE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nl-BE" sz="1600" dirty="0" smtClean="0">
                    <a:latin typeface="+mj-lt"/>
                  </a:rPr>
                  <a:t> </a:t>
                </a:r>
                <a:r>
                  <a:rPr lang="nl-BE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1600" dirty="0" smtClean="0">
                    <a:latin typeface="+mj-lt"/>
                  </a:rPr>
                  <a:t> (</a:t>
                </a:r>
                <a:r>
                  <a:rPr lang="nl-BE" sz="1600" dirty="0" err="1" smtClean="0">
                    <a:latin typeface="+mj-lt"/>
                  </a:rPr>
                  <a:t>with</a:t>
                </a:r>
                <a:r>
                  <a:rPr lang="nl-BE" sz="1600" dirty="0" smtClean="0">
                    <a:latin typeface="+mj-lt"/>
                  </a:rPr>
                  <a:t> </a:t>
                </a:r>
                <a:r>
                  <a:rPr lang="nl-BE" sz="1600" i="1" dirty="0" smtClean="0">
                    <a:latin typeface="+mj-lt"/>
                  </a:rPr>
                  <a:t>D</a:t>
                </a:r>
                <a:r>
                  <a:rPr lang="nl-BE" sz="1600" dirty="0" smtClean="0">
                    <a:latin typeface="+mj-lt"/>
                  </a:rPr>
                  <a:t> a </a:t>
                </a:r>
                <a:r>
                  <a:rPr lang="nl-BE" sz="1600" dirty="0" err="1" smtClean="0">
                    <a:latin typeface="+mj-lt"/>
                  </a:rPr>
                  <a:t>delimiter</a:t>
                </a:r>
                <a:r>
                  <a:rPr lang="nl-BE" sz="1600" dirty="0" smtClean="0">
                    <a:latin typeface="+mj-lt"/>
                  </a:rPr>
                  <a:t> set) </a:t>
                </a:r>
                <a:endParaRPr lang="nl-B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68" y="2540975"/>
                <a:ext cx="7589521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482" t="-5455" b="-2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TextBox 202"/>
          <p:cNvSpPr txBox="1"/>
          <p:nvPr/>
        </p:nvSpPr>
        <p:spPr>
          <a:xfrm>
            <a:off x="2289166" y="2868530"/>
            <a:ext cx="4331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substrings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are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obliged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in a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specific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order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" name="Rounded Rectangle 204"/>
          <p:cNvSpPr/>
          <p:nvPr/>
        </p:nvSpPr>
        <p:spPr bwMode="auto">
          <a:xfrm>
            <a:off x="432816" y="4241373"/>
            <a:ext cx="8278368" cy="2286992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246884" y="4241373"/>
            <a:ext cx="428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 err="1" smtClean="0">
                <a:latin typeface="+mj-lt"/>
              </a:rPr>
              <a:t>evaluation</a:t>
            </a:r>
            <a:r>
              <a:rPr lang="nl-BE" sz="1600" dirty="0" smtClean="0">
                <a:latin typeface="+mj-lt"/>
              </a:rPr>
              <a:t> step</a:t>
            </a:r>
            <a:endParaRPr lang="nl-BE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752968" y="4444459"/>
                <a:ext cx="77756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u="sng" dirty="0" smtClean="0">
                    <a:latin typeface="+mj-lt"/>
                  </a:rPr>
                  <a:t>step 1</a:t>
                </a:r>
                <a:r>
                  <a:rPr lang="nl-BE" sz="1600" dirty="0" smtClean="0">
                    <a:latin typeface="+mj-lt"/>
                  </a:rPr>
                  <a:t>: </a:t>
                </a:r>
                <a:r>
                  <a:rPr lang="nl-BE" sz="1600" dirty="0" err="1" smtClean="0">
                    <a:latin typeface="+mj-lt"/>
                  </a:rPr>
                  <a:t>injective</a:t>
                </a:r>
                <a:r>
                  <a:rPr lang="nl-BE" sz="1600" dirty="0" smtClean="0">
                    <a:latin typeface="+mj-lt"/>
                  </a:rPr>
                  <a:t> </a:t>
                </a:r>
                <a:r>
                  <a:rPr lang="nl-BE" sz="1600" dirty="0" err="1" smtClean="0">
                    <a:latin typeface="+mj-lt"/>
                  </a:rPr>
                  <a:t>mapping</a:t>
                </a:r>
                <a:r>
                  <a:rPr lang="nl-BE" sz="1600" dirty="0" smtClean="0">
                    <a:latin typeface="+mj-lt"/>
                  </a:rPr>
                  <a:t> </a:t>
                </a:r>
                <a:r>
                  <a:rPr lang="nl-BE" sz="1600" dirty="0" err="1" smtClean="0">
                    <a:latin typeface="+mj-lt"/>
                  </a:rPr>
                  <a:t>between</a:t>
                </a:r>
                <a:r>
                  <a:rPr lang="nl-BE" sz="1600" dirty="0" smtClean="0">
                    <a:latin typeface="+mj-lt"/>
                  </a:rPr>
                  <a:t> </a:t>
                </a:r>
                <a:r>
                  <a:rPr lang="nl-BE" sz="1600" dirty="0" err="1" smtClean="0">
                    <a:latin typeface="+mj-lt"/>
                  </a:rPr>
                  <a:t>multisets</a:t>
                </a:r>
                <a:r>
                  <a:rPr lang="nl-BE" sz="16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nl-BE" sz="1600" dirty="0"/>
                  <a:t> </a:t>
                </a:r>
                <a:r>
                  <a:rPr lang="nl-BE" sz="1600" dirty="0" err="1" smtClean="0"/>
                  <a:t>and</a:t>
                </a:r>
                <a:r>
                  <a:rPr lang="nl-BE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nl-BE" sz="1600" u="sng" dirty="0">
                  <a:latin typeface="+mj-lt"/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68" y="4444459"/>
                <a:ext cx="7775672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471" t="-5357" b="-2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>
            <a:off x="1334347" y="4761015"/>
            <a:ext cx="700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each</a:t>
            </a:r>
            <a:r>
              <a:rPr lang="nl-BE" sz="1600" dirty="0" smtClean="0"/>
              <a:t> element of </a:t>
            </a:r>
            <a:r>
              <a:rPr lang="nl-BE" sz="1600" dirty="0"/>
              <a:t>the </a:t>
            </a:r>
            <a:r>
              <a:rPr lang="nl-BE" sz="1600" dirty="0" err="1" smtClean="0"/>
              <a:t>smallest</a:t>
            </a:r>
            <a:r>
              <a:rPr lang="nl-BE" sz="1600" dirty="0" smtClean="0"/>
              <a:t> </a:t>
            </a:r>
            <a:r>
              <a:rPr lang="nl-BE" sz="1600" dirty="0" err="1"/>
              <a:t>multiset</a:t>
            </a:r>
            <a:r>
              <a:rPr lang="nl-BE" sz="1600" dirty="0"/>
              <a:t> </a:t>
            </a:r>
            <a:r>
              <a:rPr lang="nl-BE" sz="1600" dirty="0" smtClean="0"/>
              <a:t>is </a:t>
            </a:r>
            <a:r>
              <a:rPr lang="nl-BE" sz="1600" dirty="0" err="1" smtClean="0"/>
              <a:t>mapped</a:t>
            </a:r>
            <a:r>
              <a:rPr lang="nl-BE" sz="1600" dirty="0" smtClean="0"/>
              <a:t> </a:t>
            </a:r>
            <a:r>
              <a:rPr lang="nl-BE" sz="1600" dirty="0" err="1" smtClean="0"/>
              <a:t>to</a:t>
            </a:r>
            <a:r>
              <a:rPr lang="nl-BE" sz="1600" dirty="0" smtClean="0"/>
              <a:t> </a:t>
            </a:r>
            <a:r>
              <a:rPr lang="nl-BE" sz="1600" dirty="0" err="1" smtClean="0"/>
              <a:t>an</a:t>
            </a:r>
            <a:r>
              <a:rPr lang="nl-BE" sz="1600" dirty="0" smtClean="0"/>
              <a:t> element of the </a:t>
            </a:r>
            <a:r>
              <a:rPr lang="nl-BE" sz="1600" dirty="0" err="1"/>
              <a:t>largest</a:t>
            </a:r>
            <a:r>
              <a:rPr lang="nl-BE" sz="1600" dirty="0">
                <a:latin typeface="+mj-lt"/>
              </a:rPr>
              <a:t> </a:t>
            </a:r>
            <a:r>
              <a:rPr lang="nl-BE" sz="1600" dirty="0" err="1" smtClean="0">
                <a:latin typeface="+mj-lt"/>
              </a:rPr>
              <a:t>multiset</a:t>
            </a:r>
            <a:r>
              <a:rPr lang="nl-BE" sz="1600" dirty="0" smtClean="0">
                <a:latin typeface="+mj-lt"/>
              </a:rPr>
              <a:t> </a:t>
            </a:r>
            <a:r>
              <a:rPr lang="nl-BE" sz="1600" dirty="0" err="1" smtClean="0">
                <a:latin typeface="+mj-lt"/>
              </a:rPr>
              <a:t>yielding</a:t>
            </a:r>
            <a:r>
              <a:rPr lang="nl-BE" sz="1600" dirty="0" smtClean="0">
                <a:latin typeface="+mj-lt"/>
              </a:rPr>
              <a:t> the </a:t>
            </a:r>
            <a:r>
              <a:rPr lang="nl-BE" sz="1600" dirty="0" err="1" smtClean="0">
                <a:latin typeface="+mj-lt"/>
              </a:rPr>
              <a:t>largest</a:t>
            </a:r>
            <a:r>
              <a:rPr lang="nl-BE" sz="1600" dirty="0" smtClean="0">
                <a:latin typeface="+mj-lt"/>
              </a:rPr>
              <a:t> PTV </a:t>
            </a:r>
            <a:r>
              <a:rPr lang="nl-BE" sz="1600" dirty="0" err="1" smtClean="0">
                <a:latin typeface="+mj-lt"/>
              </a:rPr>
              <a:t>from</a:t>
            </a:r>
            <a:r>
              <a:rPr lang="nl-BE" sz="1600" dirty="0" smtClean="0">
                <a:latin typeface="+mj-lt"/>
              </a:rPr>
              <a:t> the </a:t>
            </a:r>
            <a:r>
              <a:rPr lang="nl-BE" sz="1600" dirty="0" err="1" smtClean="0">
                <a:latin typeface="+mj-lt"/>
              </a:rPr>
              <a:t>inner</a:t>
            </a:r>
            <a:r>
              <a:rPr lang="nl-BE" sz="1600" dirty="0" smtClean="0">
                <a:latin typeface="+mj-lt"/>
              </a:rPr>
              <a:t>-level co-</a:t>
            </a:r>
            <a:r>
              <a:rPr lang="nl-BE" sz="1600" dirty="0" err="1" smtClean="0">
                <a:latin typeface="+mj-lt"/>
              </a:rPr>
              <a:t>reference</a:t>
            </a:r>
            <a:r>
              <a:rPr lang="nl-BE" sz="1600" dirty="0" smtClean="0">
                <a:latin typeface="+mj-lt"/>
              </a:rPr>
              <a:t> </a:t>
            </a:r>
            <a:r>
              <a:rPr lang="nl-BE" sz="1600" dirty="0" err="1" smtClean="0">
                <a:latin typeface="+mj-lt"/>
              </a:rPr>
              <a:t>detection</a:t>
            </a:r>
            <a:endParaRPr lang="nl-BE" sz="1600" u="sng" dirty="0">
              <a:latin typeface="+mj-lt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757473" y="3254085"/>
            <a:ext cx="3820858" cy="295685"/>
            <a:chOff x="2252405" y="3694676"/>
            <a:chExt cx="3820858" cy="295685"/>
          </a:xfrm>
        </p:grpSpPr>
        <p:sp>
          <p:nvSpPr>
            <p:cNvPr id="211" name="Rectangle 210"/>
            <p:cNvSpPr/>
            <p:nvPr/>
          </p:nvSpPr>
          <p:spPr bwMode="auto">
            <a:xfrm>
              <a:off x="22524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M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25238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r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27985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30699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J</a:t>
              </a: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33446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o</a:t>
              </a: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36160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h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38907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41621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44368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L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47082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e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49829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2543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n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5529005" y="3694676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400" dirty="0" smtClean="0">
                  <a:latin typeface="+mj-lt"/>
                </a:rPr>
                <a:t>o</a:t>
              </a:r>
              <a:endPara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5800416" y="3695393"/>
              <a:ext cx="272847" cy="2949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</a:t>
              </a:r>
            </a:p>
          </p:txBody>
        </p:sp>
      </p:grpSp>
      <p:sp>
        <p:nvSpPr>
          <p:cNvPr id="256" name="Rectangle 255"/>
          <p:cNvSpPr/>
          <p:nvPr/>
        </p:nvSpPr>
        <p:spPr bwMode="auto">
          <a:xfrm>
            <a:off x="2701869" y="3640754"/>
            <a:ext cx="272847" cy="2949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</a:t>
            </a:r>
          </a:p>
        </p:txBody>
      </p:sp>
      <p:sp>
        <p:nvSpPr>
          <p:cNvPr id="257" name="Rectangle 256"/>
          <p:cNvSpPr/>
          <p:nvPr/>
        </p:nvSpPr>
        <p:spPr bwMode="auto">
          <a:xfrm>
            <a:off x="2966949" y="3640754"/>
            <a:ext cx="272847" cy="2949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3241638" y="3640754"/>
            <a:ext cx="272847" cy="2949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latin typeface="+mj-lt"/>
              </a:rPr>
              <a:t>n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0" name="Rectangle 259"/>
          <p:cNvSpPr/>
          <p:nvPr/>
        </p:nvSpPr>
        <p:spPr bwMode="auto">
          <a:xfrm>
            <a:off x="2429314" y="3641471"/>
            <a:ext cx="272847" cy="2949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1" name="Rectangle 260"/>
          <p:cNvSpPr/>
          <p:nvPr/>
        </p:nvSpPr>
        <p:spPr bwMode="auto">
          <a:xfrm>
            <a:off x="779360" y="3641471"/>
            <a:ext cx="272847" cy="2949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latin typeface="+mj-lt"/>
              </a:rPr>
              <a:t>L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1050771" y="3642188"/>
            <a:ext cx="272847" cy="2949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latin typeface="+mj-lt"/>
              </a:rPr>
              <a:t>e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1325460" y="3641471"/>
            <a:ext cx="272847" cy="2949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latin typeface="+mj-lt"/>
              </a:rPr>
              <a:t>n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1596871" y="3642188"/>
            <a:ext cx="272847" cy="2949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latin typeface="+mj-lt"/>
              </a:rPr>
              <a:t>n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5" name="Rectangle 264"/>
          <p:cNvSpPr/>
          <p:nvPr/>
        </p:nvSpPr>
        <p:spPr bwMode="auto">
          <a:xfrm>
            <a:off x="1871560" y="3641471"/>
            <a:ext cx="272847" cy="2949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latin typeface="+mj-lt"/>
              </a:rPr>
              <a:t>o</a:t>
            </a:r>
            <a:endParaRPr kumimoji="0" lang="nl-B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6" name="Rectangle 265"/>
          <p:cNvSpPr/>
          <p:nvPr/>
        </p:nvSpPr>
        <p:spPr bwMode="auto">
          <a:xfrm>
            <a:off x="2142971" y="3642188"/>
            <a:ext cx="272847" cy="2949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</a:t>
            </a:r>
          </a:p>
        </p:txBody>
      </p:sp>
      <p:cxnSp>
        <p:nvCxnSpPr>
          <p:cNvPr id="267" name="Straight Arrow Connector 266"/>
          <p:cNvCxnSpPr/>
          <p:nvPr/>
        </p:nvCxnSpPr>
        <p:spPr>
          <a:xfrm>
            <a:off x="4761386" y="3409493"/>
            <a:ext cx="32496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4761386" y="3788238"/>
            <a:ext cx="32496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5142881" y="3237489"/>
            <a:ext cx="1911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latin typeface="+mj-lt"/>
              </a:rPr>
              <a:t>{Mr, John, </a:t>
            </a:r>
            <a:r>
              <a:rPr lang="nl-BE" sz="1600" dirty="0" err="1" smtClean="0">
                <a:latin typeface="+mj-lt"/>
              </a:rPr>
              <a:t>Lennon</a:t>
            </a:r>
            <a:r>
              <a:rPr lang="nl-BE" sz="1600" dirty="0" smtClean="0">
                <a:latin typeface="+mj-lt"/>
              </a:rPr>
              <a:t>}</a:t>
            </a:r>
            <a:endParaRPr lang="nl-BE" sz="1600" dirty="0">
              <a:latin typeface="+mj-lt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5157058" y="3591674"/>
            <a:ext cx="1911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+mj-lt"/>
              </a:rPr>
              <a:t>{</a:t>
            </a:r>
            <a:r>
              <a:rPr lang="nl-BE" sz="1600" dirty="0" err="1" smtClean="0">
                <a:latin typeface="+mj-lt"/>
              </a:rPr>
              <a:t>Lennon</a:t>
            </a:r>
            <a:r>
              <a:rPr lang="nl-BE" sz="1600" dirty="0" smtClean="0">
                <a:latin typeface="+mj-lt"/>
              </a:rPr>
              <a:t>, Jon}</a:t>
            </a:r>
            <a:endParaRPr lang="nl-BE" sz="1600" dirty="0">
              <a:latin typeface="+mj-lt"/>
            </a:endParaRPr>
          </a:p>
        </p:txBody>
      </p:sp>
      <p:cxnSp>
        <p:nvCxnSpPr>
          <p:cNvPr id="271" name="Straight Arrow Connector 270"/>
          <p:cNvCxnSpPr/>
          <p:nvPr/>
        </p:nvCxnSpPr>
        <p:spPr>
          <a:xfrm>
            <a:off x="7205554" y="5659549"/>
            <a:ext cx="585058" cy="3058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 flipH="1">
            <a:off x="7205554" y="5659549"/>
            <a:ext cx="514350" cy="3058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6516195" y="5875603"/>
            <a:ext cx="1911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latin typeface="+mj-lt"/>
              </a:rPr>
              <a:t>{Mr, John, </a:t>
            </a:r>
            <a:r>
              <a:rPr lang="nl-BE" sz="1600" dirty="0" err="1" smtClean="0">
                <a:latin typeface="+mj-lt"/>
              </a:rPr>
              <a:t>Lennon</a:t>
            </a:r>
            <a:r>
              <a:rPr lang="nl-BE" sz="1600" dirty="0" smtClean="0">
                <a:latin typeface="+mj-lt"/>
              </a:rPr>
              <a:t>}</a:t>
            </a:r>
            <a:endParaRPr lang="nl-BE" sz="1600" dirty="0">
              <a:latin typeface="+mj-lt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6750174" y="5356504"/>
            <a:ext cx="1911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+mj-lt"/>
              </a:rPr>
              <a:t>{</a:t>
            </a:r>
            <a:r>
              <a:rPr lang="nl-BE" sz="1600" dirty="0" err="1" smtClean="0">
                <a:latin typeface="+mj-lt"/>
              </a:rPr>
              <a:t>Lennon</a:t>
            </a:r>
            <a:r>
              <a:rPr lang="nl-BE" sz="1600" dirty="0" smtClean="0">
                <a:latin typeface="+mj-lt"/>
              </a:rPr>
              <a:t>, Jon}</a:t>
            </a:r>
            <a:endParaRPr lang="nl-BE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/>
              <p:cNvSpPr txBox="1"/>
              <p:nvPr/>
            </p:nvSpPr>
            <p:spPr>
              <a:xfrm>
                <a:off x="371581" y="5509411"/>
                <a:ext cx="2723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𝐿𝑒𝑛𝑛𝑜𝑛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𝑀𝑟</m:t>
                          </m:r>
                        </m:e>
                      </m:d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75" name="Text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81" y="5509411"/>
                <a:ext cx="2723426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426728" y="5782260"/>
                <a:ext cx="2723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𝐿𝑒𝑛𝑛𝑜𝑛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𝐽𝑜h𝑛</m:t>
                          </m:r>
                        </m:e>
                      </m:d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8" y="5782260"/>
                <a:ext cx="272342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516370" y="6049516"/>
                <a:ext cx="2723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𝐿𝑒𝑛𝑛𝑜𝑛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𝐿𝑒𝑛𝑛𝑜𝑛</m:t>
                          </m:r>
                        </m:e>
                      </m:d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0" y="6049516"/>
                <a:ext cx="2723426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2974716" y="5565698"/>
                <a:ext cx="2723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𝐽𝑜𝑛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𝑀𝑟</m:t>
                          </m:r>
                        </m:e>
                      </m:d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716" y="5565698"/>
                <a:ext cx="2723426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/>
              <p:cNvSpPr txBox="1"/>
              <p:nvPr/>
            </p:nvSpPr>
            <p:spPr>
              <a:xfrm>
                <a:off x="2734193" y="5831547"/>
                <a:ext cx="4057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𝐽𝑜𝑛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𝐽𝑜h𝑛</m:t>
                          </m:r>
                        </m:e>
                      </m:d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,0,2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79" name="TextBox 2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93" y="5831547"/>
                <a:ext cx="4057935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281906" y="5565698"/>
            <a:ext cx="0" cy="7924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6245239" y="5565698"/>
            <a:ext cx="0" cy="7924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45545" y="6179855"/>
                <a:ext cx="22988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BE" sz="1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1200" dirty="0" smtClean="0"/>
                  <a:t>,</a:t>
                </a:r>
                <a:r>
                  <a:rPr lang="nl-BE" sz="11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B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nl-B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,0,2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1200" dirty="0" smtClean="0"/>
                  <a:t>,</a:t>
                </a:r>
                <a:r>
                  <a:rPr lang="nl-BE" sz="11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B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endParaRPr lang="nl-BE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545" y="6179855"/>
                <a:ext cx="2298899" cy="276999"/>
              </a:xfrm>
              <a:prstGeom prst="rect">
                <a:avLst/>
              </a:prstGeom>
              <a:blipFill rotWithShape="0"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Obraz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Obraz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74571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12" y="1892514"/>
            <a:ext cx="62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outer-level</a:t>
            </a:r>
            <a:r>
              <a:rPr lang="en-US" dirty="0" smtClean="0"/>
              <a:t>: </a:t>
            </a:r>
            <a:r>
              <a:rPr lang="en-US" dirty="0"/>
              <a:t>tokenization based (cont‘d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205" name="Rounded Rectangle 204"/>
          <p:cNvSpPr/>
          <p:nvPr/>
        </p:nvSpPr>
        <p:spPr bwMode="auto">
          <a:xfrm>
            <a:off x="432816" y="2334501"/>
            <a:ext cx="8278368" cy="4235632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122705" y="2334501"/>
            <a:ext cx="428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 err="1" smtClean="0">
                <a:latin typeface="+mj-lt"/>
              </a:rPr>
              <a:t>evaluation</a:t>
            </a:r>
            <a:r>
              <a:rPr lang="nl-BE" sz="1600" dirty="0" smtClean="0">
                <a:latin typeface="+mj-lt"/>
              </a:rPr>
              <a:t> step</a:t>
            </a:r>
            <a:endParaRPr lang="nl-BE" sz="1600" dirty="0">
              <a:latin typeface="+mj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52968" y="2605321"/>
            <a:ext cx="777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u="sng" dirty="0" smtClean="0">
                <a:latin typeface="+mj-lt"/>
              </a:rPr>
              <a:t>step 2</a:t>
            </a:r>
            <a:r>
              <a:rPr lang="nl-BE" sz="1600" dirty="0" smtClean="0">
                <a:latin typeface="+mj-lt"/>
              </a:rPr>
              <a:t>: </a:t>
            </a:r>
            <a:r>
              <a:rPr lang="nl-BE" sz="1600" dirty="0" err="1" smtClean="0">
                <a:latin typeface="+mj-lt"/>
              </a:rPr>
              <a:t>aggregation</a:t>
            </a:r>
            <a:r>
              <a:rPr lang="nl-BE" sz="1600" dirty="0" smtClean="0">
                <a:latin typeface="+mj-lt"/>
              </a:rPr>
              <a:t> of the </a:t>
            </a:r>
            <a:r>
              <a:rPr lang="nl-BE" sz="1600" dirty="0" err="1" smtClean="0">
                <a:latin typeface="+mj-lt"/>
              </a:rPr>
              <a:t>PTVs</a:t>
            </a:r>
            <a:r>
              <a:rPr lang="nl-BE" sz="1600" dirty="0" smtClean="0">
                <a:latin typeface="+mj-lt"/>
              </a:rPr>
              <a:t> </a:t>
            </a:r>
            <a:r>
              <a:rPr lang="nl-BE" sz="1600" dirty="0" err="1" smtClean="0">
                <a:latin typeface="+mj-lt"/>
              </a:rPr>
              <a:t>corresponding</a:t>
            </a:r>
            <a:r>
              <a:rPr lang="nl-BE" sz="1600" dirty="0" smtClean="0">
                <a:latin typeface="+mj-lt"/>
              </a:rPr>
              <a:t> </a:t>
            </a:r>
            <a:r>
              <a:rPr lang="nl-BE" sz="1600" dirty="0" err="1" smtClean="0">
                <a:latin typeface="+mj-lt"/>
              </a:rPr>
              <a:t>to</a:t>
            </a:r>
            <a:r>
              <a:rPr lang="nl-BE" sz="1600" dirty="0" smtClean="0">
                <a:latin typeface="+mj-lt"/>
              </a:rPr>
              <a:t> the </a:t>
            </a:r>
            <a:r>
              <a:rPr lang="nl-BE" sz="1600" dirty="0" err="1" smtClean="0">
                <a:latin typeface="+mj-lt"/>
              </a:rPr>
              <a:t>generated</a:t>
            </a:r>
            <a:r>
              <a:rPr lang="nl-BE" sz="1600" dirty="0" smtClean="0">
                <a:latin typeface="+mj-lt"/>
              </a:rPr>
              <a:t> </a:t>
            </a:r>
            <a:r>
              <a:rPr lang="nl-BE" sz="1600" dirty="0" err="1" smtClean="0">
                <a:latin typeface="+mj-lt"/>
              </a:rPr>
              <a:t>mapping</a:t>
            </a:r>
            <a:endParaRPr lang="nl-BE" sz="1600" u="sng" dirty="0"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334347" y="2921877"/>
            <a:ext cx="700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basic </a:t>
            </a:r>
            <a:r>
              <a:rPr lang="nl-BE" sz="1600" dirty="0" err="1" smtClean="0"/>
              <a:t>conjunctive</a:t>
            </a:r>
            <a:r>
              <a:rPr lang="nl-BE" sz="1600" dirty="0" smtClean="0"/>
              <a:t> </a:t>
            </a:r>
            <a:r>
              <a:rPr lang="nl-BE" sz="1600" dirty="0" err="1" smtClean="0"/>
              <a:t>aggregation</a:t>
            </a:r>
            <a:r>
              <a:rPr lang="nl-BE" sz="1600" dirty="0" smtClean="0"/>
              <a:t> </a:t>
            </a:r>
            <a:r>
              <a:rPr lang="nl-BE" sz="1600" dirty="0" err="1" smtClean="0"/>
              <a:t>for</a:t>
            </a:r>
            <a:r>
              <a:rPr lang="nl-BE" sz="1600" dirty="0" smtClean="0"/>
              <a:t> </a:t>
            </a:r>
            <a:r>
              <a:rPr lang="nl-BE" sz="1600" dirty="0" err="1" smtClean="0"/>
              <a:t>PTVs</a:t>
            </a:r>
            <a:endParaRPr lang="nl-BE" sz="1600" u="sng" dirty="0">
              <a:latin typeface="+mj-lt"/>
            </a:endParaRPr>
          </a:p>
        </p:txBody>
      </p:sp>
      <p:cxnSp>
        <p:nvCxnSpPr>
          <p:cNvPr id="272" name="Straight Arrow Connector 271"/>
          <p:cNvCxnSpPr/>
          <p:nvPr/>
        </p:nvCxnSpPr>
        <p:spPr>
          <a:xfrm flipH="1">
            <a:off x="4370402" y="3987646"/>
            <a:ext cx="1" cy="40035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99889" y="3349590"/>
                <a:ext cx="5267917" cy="531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acc>
                        <m:accPr>
                          <m:chr m:val="̃"/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89" y="3349590"/>
                <a:ext cx="5267917" cy="5313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489697" y="3993253"/>
            <a:ext cx="2702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ordered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weighted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conjunction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71001" y="3434574"/>
            <a:ext cx="936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too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strict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6664" y="6087480"/>
                <a:ext cx="5121082" cy="374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⋀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  <m:d>
                        <m:d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nl-BE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nl-BE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⇒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acc>
                        <m:accPr>
                          <m:chr m:val="̃"/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e>
                      </m:acc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acc>
                        <m:accPr>
                          <m:chr m:val="̃"/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e>
                      </m:acc>
                      <m:sSub>
                        <m:sSub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⇒</m:t>
                              </m:r>
                            </m:e>
                          </m:acc>
                        </m:e>
                        <m:sub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4" y="6087480"/>
                <a:ext cx="5121082" cy="374718"/>
              </a:xfrm>
              <a:prstGeom prst="rect">
                <a:avLst/>
              </a:prstGeom>
              <a:blipFill rotWithShape="0">
                <a:blip r:embed="rId4"/>
                <a:stretch>
                  <a:fillRect r="-261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6664" y="4390005"/>
                <a:ext cx="5958708" cy="374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smtClean="0">
                    <a:ea typeface="Cambria Math" panose="02040503050406030204" pitchFamily="18" charset="0"/>
                  </a:rPr>
                  <a:t>ordering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acc>
                      <m:accPr>
                        <m:chr m:val="̃"/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nl-BE" sz="1600" dirty="0" smtClean="0"/>
                  <a:t> yields:</a:t>
                </a:r>
                <a14:m>
                  <m:oMath xmlns:m="http://schemas.openxmlformats.org/officeDocument/2006/math">
                    <m:r>
                      <a:rPr lang="nl-B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nl-BE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nl-BE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nl-B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acc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acc>
                          <m:accPr>
                            <m:chr m:val="̃"/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acc>
                      </m:e>
                    </m:d>
                    <m:r>
                      <m:rPr>
                        <m:nor/>
                      </m:rPr>
                      <a:rPr lang="nl-B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B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nl-B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  <m:r>
                      <a:rPr lang="nl-B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nl-B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nl-B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endParaRPr lang="nl-BE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4" y="4390005"/>
                <a:ext cx="5958708" cy="374718"/>
              </a:xfrm>
              <a:prstGeom prst="rect">
                <a:avLst/>
              </a:prstGeom>
              <a:blipFill rotWithShape="0">
                <a:blip r:embed="rId5"/>
                <a:stretch>
                  <a:fillRect l="-614" b="-161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34283" y="5712599"/>
                <a:ext cx="40041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smtClean="0">
                    <a:ea typeface="Cambria Math" panose="02040503050406030204" pitchFamily="18" charset="0"/>
                  </a:rPr>
                  <a:t>weight vector: </a:t>
                </a:r>
                <a14:m>
                  <m:oMath xmlns:m="http://schemas.openxmlformats.org/officeDocument/2006/math">
                    <m:r>
                      <a:rPr lang="nl-BE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nl-B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l-BE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83" y="5712599"/>
                <a:ext cx="4004135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913" t="-5357" b="-2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20" name="Picture 2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4681538"/>
            <a:ext cx="5791633" cy="17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0" y="4885824"/>
                <a:ext cx="4212500" cy="65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BE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̃"/>
                          <m:ctrlPr>
                            <a:rPr lang="nl-BE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BE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BE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nl-BE" sz="1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sz="1400" b="0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nl-BE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a:rPr lang="nl-BE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nl-BE" sz="1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nl-BE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nor/>
                                  </m:rPr>
                                  <a:rPr lang="nl-BE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nl-BE" sz="1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nl-BE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nl-BE" sz="1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sz="1400" b="0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nl-BE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nl-BE" sz="1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nl-BE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nl-BE" sz="1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4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sz="1400" b="0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nl-BE" sz="1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nl-BE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85824"/>
                <a:ext cx="4212500" cy="6519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055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12" y="1892514"/>
            <a:ext cx="62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outer-level</a:t>
            </a:r>
            <a:r>
              <a:rPr lang="en-US" dirty="0" smtClean="0"/>
              <a:t>: </a:t>
            </a:r>
            <a:r>
              <a:rPr lang="en-US" dirty="0"/>
              <a:t>tokenization based (cont‘d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205" name="Rounded Rectangle 204"/>
          <p:cNvSpPr/>
          <p:nvPr/>
        </p:nvSpPr>
        <p:spPr bwMode="auto">
          <a:xfrm>
            <a:off x="432816" y="2334501"/>
            <a:ext cx="8278368" cy="4235632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060733" y="2334154"/>
            <a:ext cx="428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 err="1" smtClean="0">
                <a:latin typeface="+mj-lt"/>
              </a:rPr>
              <a:t>evaluation</a:t>
            </a:r>
            <a:r>
              <a:rPr lang="nl-BE" sz="1600" dirty="0" smtClean="0">
                <a:latin typeface="+mj-lt"/>
              </a:rPr>
              <a:t> step (</a:t>
            </a:r>
            <a:r>
              <a:rPr lang="nl-BE" sz="1600" dirty="0" err="1" smtClean="0">
                <a:latin typeface="+mj-lt"/>
              </a:rPr>
              <a:t>cont’d</a:t>
            </a:r>
            <a:r>
              <a:rPr lang="nl-BE" sz="1600" dirty="0" smtClean="0">
                <a:latin typeface="+mj-lt"/>
              </a:rPr>
              <a:t>)</a:t>
            </a:r>
            <a:endParaRPr lang="nl-BE" sz="1600" dirty="0"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121760" y="2581051"/>
            <a:ext cx="700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modelling</a:t>
            </a:r>
            <a:r>
              <a:rPr lang="nl-BE" sz="1600" dirty="0" smtClean="0"/>
              <a:t> the 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impact</a:t>
            </a:r>
            <a:r>
              <a:rPr lang="nl-BE" sz="1600" dirty="0" smtClean="0"/>
              <a:t> of a </a:t>
            </a:r>
            <a:r>
              <a:rPr lang="nl-BE" sz="1600" dirty="0" err="1" smtClean="0"/>
              <a:t>weight</a:t>
            </a:r>
            <a:endParaRPr lang="nl-BE" sz="1600" u="sng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60588" y="5973463"/>
                <a:ext cx="2475165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88" y="5973463"/>
                <a:ext cx="2475165" cy="3702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67929" y="4674925"/>
                <a:ext cx="5707460" cy="1202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⇒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e>
                                    </m:d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nl-BE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nor/>
                                  </m:rPr>
                                  <a:rPr lang="nl-BE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nl-B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  <m: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nl-BE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nor/>
                                  </m:rPr>
                                  <a:rPr lang="nl-BE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𝑚𝑖𝑛</m:t>
                                </m:r>
                                <m:d>
                                  <m:dPr>
                                    <m:ctrlPr>
                                      <a:rPr lang="nl-B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1,1−</m:t>
                                    </m:r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e>
                                    </m:d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nl-BE" sz="16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BE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2−</m:t>
                                                </m:r>
                                                <m: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nl-BE" sz="16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nl-BE" sz="16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nl-BE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nl-BE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29" y="4674925"/>
                <a:ext cx="5707460" cy="12021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60588" y="5665686"/>
            <a:ext cx="774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 smtClean="0"/>
              <a:t>where</a:t>
            </a:r>
            <a:endParaRPr lang="nl-BE" sz="1400" u="sng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44078" y="2709869"/>
                <a:ext cx="4498411" cy="181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⇒</m:t>
                              </m:r>
                            </m:e>
                          </m:acc>
                        </m:e>
                        <m:sub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⇒</m:t>
                              </m:r>
                            </m:e>
                          </m:acc>
                        </m:e>
                        <m:sub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nl-BE" sz="1600" i="1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nl-BE" sz="1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⇒</m:t>
                              </m:r>
                            </m:e>
                          </m:acc>
                        </m:e>
                        <m:sub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sz="1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nl-BE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̃"/>
                          <m:ctrlPr>
                            <a:rPr lang="nl-BE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sz="1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sz="1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⇒</m:t>
                              </m:r>
                            </m:e>
                          </m:acc>
                        </m:e>
                        <m:sub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nl-BE" sz="1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⇒</m:t>
                              </m:r>
                            </m:e>
                          </m:acc>
                        </m:e>
                        <m:sub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nl-BE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nl-BE" sz="1600" dirty="0" smtClean="0">
                  <a:solidFill>
                    <a:schemeClr val="accent6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̃"/>
                          <m:ctrlPr>
                            <a:rPr lang="nl-BE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nl-BE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̃"/>
                          <m:ctrlPr>
                            <a:rPr lang="nl-BE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sz="1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  <m:r>
                        <a:rPr lang="nl-BE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nl-BE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BE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nl-BE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⇒</m:t>
                              </m:r>
                            </m:e>
                          </m:acc>
                        </m:e>
                        <m:sub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nl-BE" sz="1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⇒</m:t>
                              </m:r>
                            </m:e>
                          </m:acc>
                        </m:e>
                        <m:sub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nl-BE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nl-BE" sz="500" dirty="0" smtClean="0">
                  <a:solidFill>
                    <a:schemeClr val="accent6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nl-BE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nl-BE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l-BE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nl-BE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nl-BE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nl-BE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d>
                      <m:r>
                        <a:rPr lang="nl-BE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l-BE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078" y="2709869"/>
                <a:ext cx="4498411" cy="1810111"/>
              </a:xfrm>
              <a:prstGeom prst="rect">
                <a:avLst/>
              </a:prstGeom>
              <a:blipFill rotWithShape="0">
                <a:blip r:embed="rId5"/>
                <a:stretch>
                  <a:fillRect r="-25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58920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81906" y="1358194"/>
            <a:ext cx="258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deduplication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12" y="1892514"/>
            <a:ext cx="62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outer-level</a:t>
            </a:r>
            <a:r>
              <a:rPr lang="en-US" dirty="0" smtClean="0"/>
              <a:t>: </a:t>
            </a:r>
            <a:r>
              <a:rPr lang="en-US" dirty="0"/>
              <a:t>tokenization based (cont‘d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205" name="Rounded Rectangle 204"/>
          <p:cNvSpPr/>
          <p:nvPr/>
        </p:nvSpPr>
        <p:spPr bwMode="auto">
          <a:xfrm>
            <a:off x="432816" y="2334501"/>
            <a:ext cx="8278368" cy="4235632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060733" y="2334154"/>
            <a:ext cx="428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 err="1" smtClean="0">
                <a:latin typeface="+mj-lt"/>
              </a:rPr>
              <a:t>evaluation</a:t>
            </a:r>
            <a:r>
              <a:rPr lang="nl-BE" sz="1600" dirty="0" smtClean="0">
                <a:latin typeface="+mj-lt"/>
              </a:rPr>
              <a:t> step (</a:t>
            </a:r>
            <a:r>
              <a:rPr lang="nl-BE" sz="1600" dirty="0" err="1" smtClean="0">
                <a:latin typeface="+mj-lt"/>
              </a:rPr>
              <a:t>cont’d</a:t>
            </a:r>
            <a:r>
              <a:rPr lang="nl-BE" sz="1600" dirty="0" smtClean="0">
                <a:latin typeface="+mj-lt"/>
              </a:rPr>
              <a:t>)</a:t>
            </a:r>
            <a:endParaRPr lang="nl-BE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1067929" y="2842261"/>
                <a:ext cx="70081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err="1" smtClean="0"/>
                  <a:t>quatifier-based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weight</a:t>
                </a:r>
                <a:r>
                  <a:rPr lang="nl-BE" sz="1600" dirty="0" smtClean="0"/>
                  <a:t> </a:t>
                </a:r>
                <a:r>
                  <a:rPr lang="nl-BE" sz="1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assignment</a:t>
                </a:r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1600" dirty="0" smtClean="0"/>
                  <a:t>(</a:t>
                </a:r>
                <a:r>
                  <a:rPr lang="nl-BE" sz="1600" dirty="0" err="1" smtClean="0"/>
                  <a:t>assuming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that</a:t>
                </a:r>
                <a:r>
                  <a:rPr lang="nl-BE" sz="1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1600" dirty="0" smtClean="0"/>
                  <a:t> )</a:t>
                </a:r>
                <a:endParaRPr lang="nl-BE" sz="1600" u="sng" dirty="0">
                  <a:latin typeface="+mj-lt"/>
                </a:endParaRPr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29" y="2842261"/>
                <a:ext cx="7008142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435" t="-5357" b="-2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65585" y="3244908"/>
                <a:ext cx="5463867" cy="1063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nl-B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nl-B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B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nl-BE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nor/>
                                  </m:rPr>
                                  <a:rPr lang="nl-BE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B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nl-B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l-B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nl-B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m:rPr>
                                    <m:nor/>
                                  </m:rPr>
                                  <a:rPr lang="nl-BE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nor/>
                                  </m:rPr>
                                  <a:rPr lang="nl-BE" sz="1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B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l-B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nl-BE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B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nl-B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nl-B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nl-B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nl-B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nl-BE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nl-BE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BE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BE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nl-BE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nl-BE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d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nl-BE" sz="1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nl-B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nl-B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BE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  <m:r>
                                  <a:rPr lang="nl-B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nl-BE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85" y="3244908"/>
                <a:ext cx="5463867" cy="10633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1711222" y="4130496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1635022" y="5349696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28647" y="5222696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415947" y="4308296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1682647" y="4435296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857522" y="5335409"/>
            <a:ext cx="3225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i="1" dirty="0" smtClean="0"/>
              <a:t>IN</a:t>
            </a:r>
            <a:endParaRPr lang="en-GB" altLang="nl-BE" sz="1200" i="1" dirty="0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2263672" y="4444820"/>
            <a:ext cx="703931" cy="7139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H="1">
            <a:off x="1711222" y="4444817"/>
            <a:ext cx="552450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450413" y="5000075"/>
            <a:ext cx="2263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400" i="1" dirty="0" smtClean="0"/>
              <a:t>l</a:t>
            </a:r>
            <a:endParaRPr lang="en-GB" altLang="nl-BE" sz="14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1"/>
              <p:cNvSpPr txBox="1">
                <a:spLocks noChangeArrowheads="1"/>
              </p:cNvSpPr>
              <p:nvPr/>
            </p:nvSpPr>
            <p:spPr bwMode="auto">
              <a:xfrm>
                <a:off x="2534904" y="4382659"/>
                <a:ext cx="601768" cy="3269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GB" altLang="nl-BE" sz="1400" baseline="-25000" dirty="0"/>
              </a:p>
            </p:txBody>
          </p:sp>
        </mc:Choice>
        <mc:Fallback xmlns="">
          <p:sp>
            <p:nvSpPr>
              <p:cNvPr id="2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4904" y="4382659"/>
                <a:ext cx="601768" cy="326949"/>
              </a:xfrm>
              <a:prstGeom prst="rect">
                <a:avLst/>
              </a:prstGeom>
              <a:blipFill rotWithShape="0">
                <a:blip r:embed="rId5"/>
                <a:stretch>
                  <a:fillRect b="-1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1676756" y="5158724"/>
            <a:ext cx="2180766" cy="181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2263672" y="4435296"/>
            <a:ext cx="0" cy="895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2962193" y="5153964"/>
            <a:ext cx="2694" cy="391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1"/>
              <p:cNvSpPr txBox="1">
                <a:spLocks noChangeArrowheads="1"/>
              </p:cNvSpPr>
              <p:nvPr/>
            </p:nvSpPr>
            <p:spPr bwMode="auto">
              <a:xfrm>
                <a:off x="1923683" y="5328641"/>
                <a:ext cx="668581" cy="242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|"/>
                          <m:ctrlPr>
                            <a:rPr lang="nl-BE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nl-BE" sz="1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altLang="nl-BE" sz="1000" baseline="-25000" dirty="0"/>
              </a:p>
            </p:txBody>
          </p:sp>
        </mc:Choice>
        <mc:Fallback xmlns="">
          <p:sp>
            <p:nvSpPr>
              <p:cNvPr id="36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3683" y="5328641"/>
                <a:ext cx="668581" cy="2426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1"/>
              <p:cNvSpPr txBox="1">
                <a:spLocks noChangeArrowheads="1"/>
              </p:cNvSpPr>
              <p:nvPr/>
            </p:nvSpPr>
            <p:spPr bwMode="auto">
              <a:xfrm>
                <a:off x="2186865" y="5525498"/>
                <a:ext cx="1833900" cy="242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BE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nl-BE" sz="1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nl-BE" sz="1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nl-BE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l-B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1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nl-BE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B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1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altLang="nl-BE" sz="1000" baseline="-25000" dirty="0"/>
              </a:p>
            </p:txBody>
          </p:sp>
        </mc:Choice>
        <mc:Fallback xmlns="">
          <p:sp>
            <p:nvSpPr>
              <p:cNvPr id="3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6865" y="5525498"/>
                <a:ext cx="1833900" cy="242695"/>
              </a:xfrm>
              <a:prstGeom prst="rect">
                <a:avLst/>
              </a:prstGeom>
              <a:blipFill rotWithShape="0">
                <a:blip r:embed="rId7"/>
                <a:stretch>
                  <a:fillRect b="-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3327" y="5928878"/>
                <a:ext cx="4597732" cy="3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1,…,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" y="5928878"/>
                <a:ext cx="4597732" cy="360483"/>
              </a:xfrm>
              <a:prstGeom prst="rect">
                <a:avLst/>
              </a:prstGeom>
              <a:blipFill rotWithShape="0">
                <a:blip r:embed="rId8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4932893"/>
            <a:ext cx="4147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eights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should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reflect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number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b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co-referent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terms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are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required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conclude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both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strings are co-referent 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2964887" y="5153964"/>
            <a:ext cx="892635" cy="476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16152" y="4902750"/>
            <a:ext cx="182880" cy="184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835" y="4555938"/>
            <a:ext cx="154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>
                <a:solidFill>
                  <a:srgbClr val="FF0000"/>
                </a:solidFill>
              </a:rPr>
              <a:t>else</a:t>
            </a:r>
            <a:r>
              <a:rPr lang="nl-BE" sz="1200" dirty="0" smtClean="0">
                <a:solidFill>
                  <a:srgbClr val="FF0000"/>
                </a:solidFill>
              </a:rPr>
              <a:t> strong </a:t>
            </a:r>
            <a:r>
              <a:rPr lang="nl-BE" sz="1200" dirty="0" err="1" smtClean="0">
                <a:solidFill>
                  <a:srgbClr val="FF0000"/>
                </a:solidFill>
              </a:rPr>
              <a:t>reflexivity</a:t>
            </a:r>
            <a:r>
              <a:rPr lang="nl-BE" sz="1200" dirty="0" smtClean="0">
                <a:solidFill>
                  <a:srgbClr val="FF0000"/>
                </a:solidFill>
              </a:rPr>
              <a:t> </a:t>
            </a:r>
            <a:br>
              <a:rPr lang="nl-BE" sz="1200" dirty="0" smtClean="0">
                <a:solidFill>
                  <a:srgbClr val="FF0000"/>
                </a:solidFill>
              </a:rPr>
            </a:br>
            <a:r>
              <a:rPr lang="nl-BE" sz="1200" dirty="0" smtClean="0">
                <a:solidFill>
                  <a:srgbClr val="FF0000"/>
                </a:solidFill>
              </a:rPr>
              <a:t>is </a:t>
            </a:r>
            <a:r>
              <a:rPr lang="nl-BE" sz="1200" dirty="0" err="1" smtClean="0">
                <a:solidFill>
                  <a:srgbClr val="FF0000"/>
                </a:solidFill>
              </a:rPr>
              <a:t>not</a:t>
            </a:r>
            <a:r>
              <a:rPr lang="nl-BE" sz="1200" dirty="0" smtClean="0">
                <a:solidFill>
                  <a:srgbClr val="FF0000"/>
                </a:solidFill>
              </a:rPr>
              <a:t> </a:t>
            </a:r>
            <a:r>
              <a:rPr lang="nl-BE" sz="1200" dirty="0" err="1" smtClean="0">
                <a:solidFill>
                  <a:srgbClr val="FF0000"/>
                </a:solidFill>
              </a:rPr>
              <a:t>guaranteed</a:t>
            </a:r>
            <a:endParaRPr lang="nl-B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22079" y="1224703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where</a:t>
            </a:r>
            <a:r>
              <a:rPr lang="nl-BE" sz="2400" b="1" dirty="0" smtClean="0">
                <a:solidFill>
                  <a:schemeClr val="tx2"/>
                </a:solidFill>
              </a:rPr>
              <a:t> are big data?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86" y="4075259"/>
            <a:ext cx="3280836" cy="2421487"/>
          </a:xfrm>
          <a:prstGeom prst="rect">
            <a:avLst/>
          </a:prstGeom>
        </p:spPr>
      </p:pic>
      <p:pic>
        <p:nvPicPr>
          <p:cNvPr id="15" name="Picture 12" descr="http://trien.net/wp-content/uploads/2014/03/Services-Telecommunication-Design-Consultancy-Content-Are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96" y="3966143"/>
            <a:ext cx="3002489" cy="20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robinsongroup.ie/images/ware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3" y="2795466"/>
            <a:ext cx="331780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evoerp.com/wp-content/uploads/2013/06/manufacturing_contr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46" y="1898265"/>
            <a:ext cx="3058772" cy="18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nabij-vitalewijk.nl/wp-content/uploads/2012/07/iStock_000007927672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36" y="2130433"/>
            <a:ext cx="2187611" cy="17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entblogt_trajectcontro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4641492"/>
            <a:ext cx="2834623" cy="1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ealthcare Data Breach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3" y="1640801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82023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203334" y="1408978"/>
            <a:ext cx="6704975" cy="1068181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We have duplicates! What now?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83514" y="2837373"/>
            <a:ext cx="5472609" cy="864096"/>
          </a:xfrm>
          <a:prstGeom prst="round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chemeClr val="tx1"/>
                </a:solidFill>
              </a:rPr>
              <a:t>Once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duplicates</a:t>
            </a:r>
            <a:r>
              <a:rPr lang="nl-BE" dirty="0" smtClean="0">
                <a:solidFill>
                  <a:schemeClr val="tx1"/>
                </a:solidFill>
              </a:rPr>
              <a:t> are </a:t>
            </a:r>
            <a:r>
              <a:rPr lang="nl-BE" dirty="0" err="1" smtClean="0">
                <a:solidFill>
                  <a:schemeClr val="tx1"/>
                </a:solidFill>
              </a:rPr>
              <a:t>identified</a:t>
            </a:r>
            <a:r>
              <a:rPr lang="nl-BE" dirty="0" smtClean="0">
                <a:solidFill>
                  <a:schemeClr val="tx1"/>
                </a:solidFill>
              </a:rPr>
              <a:t>, </a:t>
            </a:r>
            <a:r>
              <a:rPr lang="nl-BE" dirty="0" err="1" smtClean="0">
                <a:solidFill>
                  <a:schemeClr val="tx1"/>
                </a:solidFill>
              </a:rPr>
              <a:t>they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need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to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be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merged</a:t>
            </a:r>
            <a:r>
              <a:rPr lang="nl-BE" dirty="0" smtClean="0">
                <a:solidFill>
                  <a:schemeClr val="tx1"/>
                </a:solidFill>
              </a:rPr>
              <a:t>/</a:t>
            </a:r>
            <a:r>
              <a:rPr lang="nl-BE" dirty="0" err="1" smtClean="0">
                <a:solidFill>
                  <a:schemeClr val="tx1"/>
                </a:solidFill>
              </a:rPr>
              <a:t>fused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into</a:t>
            </a:r>
            <a:r>
              <a:rPr lang="nl-BE" dirty="0" smtClean="0">
                <a:solidFill>
                  <a:schemeClr val="tx1"/>
                </a:solidFill>
              </a:rPr>
              <a:t> a “master” object.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06007"/>
              </p:ext>
            </p:extLst>
          </p:nvPr>
        </p:nvGraphicFramePr>
        <p:xfrm>
          <a:off x="1128268" y="4061683"/>
          <a:ext cx="6887463" cy="14833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25841"/>
                <a:gridCol w="2294255"/>
                <a:gridCol w="2500630"/>
                <a:gridCol w="1366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600" u="sng" cap="none" baseline="0" dirty="0" err="1" smtClean="0"/>
                        <a:t>pbid</a:t>
                      </a:r>
                      <a:endParaRPr lang="nl-BE" sz="1600" u="sng" cap="non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cap="none" baseline="0" dirty="0" err="1" smtClean="0"/>
                        <a:t>title</a:t>
                      </a:r>
                      <a:endParaRPr lang="nl-BE" sz="1600" cap="non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cap="none" baseline="0" dirty="0" err="1" smtClean="0"/>
                        <a:t>journal</a:t>
                      </a:r>
                      <a:endParaRPr lang="nl-BE" sz="1600" cap="non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cap="none" baseline="0" dirty="0" smtClean="0"/>
                        <a:t>pages</a:t>
                      </a:r>
                      <a:endParaRPr lang="nl-BE" sz="1600" cap="non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600" cap="none" baseline="0" dirty="0" smtClean="0"/>
                        <a:t>1</a:t>
                      </a:r>
                      <a:endParaRPr lang="nl-BE" sz="1600" cap="non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/>
                        <a:t>Data </a:t>
                      </a:r>
                      <a:r>
                        <a:rPr lang="nl-BE" sz="1600" kern="1200" cap="none" baseline="0" dirty="0" err="1" smtClean="0"/>
                        <a:t>fusion</a:t>
                      </a:r>
                      <a:endParaRPr lang="nl-BE" sz="1600" kern="1200" cap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/>
                        <a:t>Int. Journal of </a:t>
                      </a:r>
                      <a:r>
                        <a:rPr lang="nl-BE" sz="1600" kern="1200" cap="none" baseline="0" dirty="0" err="1" smtClean="0"/>
                        <a:t>Something</a:t>
                      </a:r>
                      <a:endParaRPr lang="nl-BE" sz="1600" kern="1200" cap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/>
                        <a:t>-</a:t>
                      </a:r>
                      <a:endParaRPr lang="nl-BE" sz="1600" kern="1200" cap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nl-BE" sz="16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Studies of Data </a:t>
                      </a:r>
                      <a:r>
                        <a:rPr lang="nl-BE" sz="1600" kern="1200" cap="non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Fusion</a:t>
                      </a:r>
                      <a:endParaRPr lang="nl-BE" sz="16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nl-BE" sz="16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nl-BE" sz="16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/>
                        <a:t>3</a:t>
                      </a:r>
                      <a:endParaRPr lang="nl-BE" sz="1600" kern="1200" cap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/>
                        <a:t>A </a:t>
                      </a:r>
                      <a:r>
                        <a:rPr lang="nl-BE" sz="1600" kern="1200" cap="none" baseline="0" dirty="0" err="1" smtClean="0"/>
                        <a:t>study</a:t>
                      </a:r>
                      <a:r>
                        <a:rPr lang="nl-BE" sz="1600" kern="1200" cap="none" baseline="0" dirty="0" smtClean="0"/>
                        <a:t> of Data </a:t>
                      </a:r>
                      <a:r>
                        <a:rPr lang="nl-BE" sz="1600" kern="1200" cap="none" baseline="0" dirty="0" err="1" smtClean="0"/>
                        <a:t>fuson</a:t>
                      </a:r>
                      <a:endParaRPr lang="nl-BE" sz="1600" kern="1200" cap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/>
                        <a:t>Journal of </a:t>
                      </a:r>
                      <a:r>
                        <a:rPr lang="nl-BE" sz="1600" kern="1200" cap="none" baseline="0" dirty="0" err="1" smtClean="0"/>
                        <a:t>Things</a:t>
                      </a:r>
                      <a:endParaRPr lang="nl-BE" sz="1600" kern="1200" cap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none" baseline="0" dirty="0" smtClean="0"/>
                        <a:t>10-18</a:t>
                      </a:r>
                      <a:endParaRPr lang="nl-BE" sz="1600" kern="1200" cap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913934" y="5900840"/>
            <a:ext cx="1572964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CFCFC"/>
                </a:solidFill>
              </a:rPr>
              <a:t>Complete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49821" y="5900840"/>
            <a:ext cx="1250419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CFCFC"/>
                </a:solidFill>
              </a:rPr>
              <a:t>Correct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63163" y="5900840"/>
            <a:ext cx="1512168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CFCFC"/>
                </a:solidFill>
              </a:rPr>
              <a:t>Consistent</a:t>
            </a:r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42143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22118" y="1558198"/>
            <a:ext cx="186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merging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4438" y="2446298"/>
            <a:ext cx="3456384" cy="2592288"/>
            <a:chOff x="1619672" y="2251060"/>
            <a:chExt cx="2808312" cy="2592288"/>
          </a:xfrm>
        </p:grpSpPr>
        <p:sp>
          <p:nvSpPr>
            <p:cNvPr id="18" name="Rectangle 17"/>
            <p:cNvSpPr/>
            <p:nvPr/>
          </p:nvSpPr>
          <p:spPr>
            <a:xfrm>
              <a:off x="1619672" y="2251060"/>
              <a:ext cx="2808312" cy="259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9672" y="226758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u="sng" dirty="0" err="1" smtClean="0"/>
                <a:t>Sort</a:t>
              </a:r>
              <a:r>
                <a:rPr lang="nl-BE" u="sng" dirty="0" smtClean="0"/>
                <a:t> </a:t>
              </a:r>
              <a:r>
                <a:rPr lang="nl-BE" u="sng" dirty="0" err="1" smtClean="0"/>
                <a:t>and</a:t>
              </a:r>
              <a:r>
                <a:rPr lang="nl-BE" u="sng" dirty="0" smtClean="0"/>
                <a:t> select</a:t>
              </a:r>
              <a:endParaRPr lang="nl-BE" u="sng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72910" y="2455590"/>
            <a:ext cx="3528392" cy="2582996"/>
            <a:chOff x="1619672" y="2251060"/>
            <a:chExt cx="2808312" cy="2582996"/>
          </a:xfrm>
        </p:grpSpPr>
        <p:sp>
          <p:nvSpPr>
            <p:cNvPr id="21" name="Rectangle 20"/>
            <p:cNvSpPr/>
            <p:nvPr/>
          </p:nvSpPr>
          <p:spPr>
            <a:xfrm>
              <a:off x="1619672" y="2251060"/>
              <a:ext cx="2808312" cy="2582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9672" y="226758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u="sng" dirty="0" err="1" smtClean="0"/>
                <a:t>Compositional</a:t>
              </a:r>
              <a:endParaRPr lang="nl-BE" u="sng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16526" y="3166378"/>
            <a:ext cx="1872208" cy="720080"/>
            <a:chOff x="1259632" y="3140968"/>
            <a:chExt cx="1872208" cy="720080"/>
          </a:xfrm>
        </p:grpSpPr>
        <p:sp>
          <p:nvSpPr>
            <p:cNvPr id="24" name="Rectangle 23"/>
            <p:cNvSpPr/>
            <p:nvPr/>
          </p:nvSpPr>
          <p:spPr>
            <a:xfrm>
              <a:off x="1259632" y="3717032"/>
              <a:ext cx="1872208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259632" y="3140968"/>
              <a:ext cx="1872208" cy="720080"/>
              <a:chOff x="1259632" y="3140968"/>
              <a:chExt cx="1872208" cy="72008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259632" y="3140968"/>
                <a:ext cx="1872208" cy="7200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259632" y="3284984"/>
                <a:ext cx="18722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259632" y="3429000"/>
                <a:ext cx="18722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259632" y="3573016"/>
                <a:ext cx="18722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259632" y="3717032"/>
                <a:ext cx="18722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91680" y="3140968"/>
                <a:ext cx="0" cy="720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051720" y="3140968"/>
                <a:ext cx="0" cy="720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5776" y="3140968"/>
                <a:ext cx="0" cy="720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5701002" y="3166378"/>
            <a:ext cx="1872208" cy="720080"/>
            <a:chOff x="6048164" y="3140968"/>
            <a:chExt cx="1872208" cy="720080"/>
          </a:xfrm>
        </p:grpSpPr>
        <p:sp>
          <p:nvSpPr>
            <p:cNvPr id="35" name="Rectangle 34"/>
            <p:cNvSpPr/>
            <p:nvPr/>
          </p:nvSpPr>
          <p:spPr>
            <a:xfrm>
              <a:off x="6048164" y="3717032"/>
              <a:ext cx="792088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40252" y="3573015"/>
              <a:ext cx="504056" cy="144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44308" y="3284983"/>
              <a:ext cx="576064" cy="1440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048164" y="3140968"/>
              <a:ext cx="1872208" cy="720080"/>
              <a:chOff x="1259632" y="3140968"/>
              <a:chExt cx="1872208" cy="72008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259632" y="3140968"/>
                <a:ext cx="1872208" cy="7200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259632" y="3284984"/>
                <a:ext cx="18722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259632" y="3429000"/>
                <a:ext cx="18722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259632" y="3573016"/>
                <a:ext cx="18722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259632" y="3717032"/>
                <a:ext cx="18722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691680" y="3140968"/>
                <a:ext cx="0" cy="720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051720" y="3140968"/>
                <a:ext cx="0" cy="720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555776" y="3140968"/>
                <a:ext cx="0" cy="720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/>
          <p:cNvSpPr txBox="1"/>
          <p:nvPr/>
        </p:nvSpPr>
        <p:spPr>
          <a:xfrm>
            <a:off x="624438" y="410248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latin typeface="+mj-lt"/>
              </a:rPr>
              <a:t>E.g.: Most </a:t>
            </a:r>
            <a:r>
              <a:rPr lang="nl-BE" sz="1600" dirty="0">
                <a:latin typeface="+mj-lt"/>
              </a:rPr>
              <a:t>R</a:t>
            </a:r>
            <a:r>
              <a:rPr lang="nl-BE" sz="1600" dirty="0" smtClean="0">
                <a:latin typeface="+mj-lt"/>
              </a:rPr>
              <a:t>ecent</a:t>
            </a:r>
            <a:endParaRPr lang="nl-BE" sz="1600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88934" y="4199057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Requires mergers for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Composition may need constraints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43608" y="5387187"/>
            <a:ext cx="7056784" cy="1080121"/>
          </a:xfrm>
          <a:prstGeom prst="round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Both strategies can benefit from taking into account </a:t>
            </a:r>
            <a:r>
              <a:rPr lang="en-US" u="sng" dirty="0" smtClean="0">
                <a:solidFill>
                  <a:schemeClr val="tx1"/>
                </a:solidFill>
              </a:rPr>
              <a:t>dependencies between sources</a:t>
            </a:r>
            <a:r>
              <a:rPr lang="en-US" dirty="0" smtClean="0">
                <a:solidFill>
                  <a:schemeClr val="tx1"/>
                </a:solidFill>
              </a:rPr>
              <a:t>, especially if the data origins from the web.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63414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4" y="3565898"/>
            <a:ext cx="7901312" cy="2979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22118" y="1187911"/>
            <a:ext cx="186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merging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8564" y="2303086"/>
            <a:ext cx="80750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Naive (majority voting, coalesce – random non-null value)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Exploit data type: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Numerical (min, max, median, average…)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Textual (concatenate, shortest/longest, align-and-merge…)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Use of dynamically inferred ontologies </a:t>
            </a:r>
            <a:br>
              <a:rPr lang="en-US" sz="2000" dirty="0" smtClean="0">
                <a:solidFill>
                  <a:schemeClr val="tx2"/>
                </a:solidFill>
                <a:latin typeface="+mj-lt"/>
              </a:rPr>
            </a:b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(most general/most specific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47386" y="1776276"/>
            <a:ext cx="20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attribute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merging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07015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22118" y="1187911"/>
            <a:ext cx="186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merging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8319" y="1776276"/>
            <a:ext cx="249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fusion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relationships</a:t>
            </a:r>
            <a:endParaRPr lang="nl-BE" sz="2000" dirty="0">
              <a:solidFill>
                <a:schemeClr val="tx2"/>
              </a:solidFill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1214865" y="3060823"/>
            <a:ext cx="1296144" cy="1152128"/>
            <a:chOff x="2555776" y="3356992"/>
            <a:chExt cx="1296144" cy="1152128"/>
          </a:xfrm>
        </p:grpSpPr>
        <p:sp>
          <p:nvSpPr>
            <p:cNvPr id="9" name="Rounded Rectangle 8"/>
            <p:cNvSpPr/>
            <p:nvPr/>
          </p:nvSpPr>
          <p:spPr>
            <a:xfrm>
              <a:off x="2555776" y="3356992"/>
              <a:ext cx="1296144" cy="1152128"/>
            </a:xfrm>
            <a:prstGeom prst="roundRect">
              <a:avLst/>
            </a:prstGeom>
            <a:solidFill>
              <a:srgbClr val="FCFCF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5776" y="335699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cap="small" dirty="0" smtClean="0">
                  <a:latin typeface="+mj-lt"/>
                </a:rPr>
                <a:t>paper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5776" y="3717032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u="sng" dirty="0" err="1" smtClean="0">
                  <a:latin typeface="+mj-lt"/>
                  <a:cs typeface="Arial" pitchFamily="34" charset="0"/>
                </a:rPr>
                <a:t>pbid</a:t>
              </a:r>
              <a:endParaRPr lang="nl-BE" sz="1000" u="sng" dirty="0" smtClean="0">
                <a:latin typeface="+mj-lt"/>
                <a:cs typeface="Arial" pitchFamily="34" charset="0"/>
              </a:endParaRPr>
            </a:p>
            <a:p>
              <a:r>
                <a:rPr lang="nl-BE" sz="1000" dirty="0" err="1" smtClean="0">
                  <a:latin typeface="+mj-lt"/>
                  <a:cs typeface="Arial" pitchFamily="34" charset="0"/>
                </a:rPr>
                <a:t>title</a:t>
              </a:r>
              <a:endParaRPr lang="nl-BE" sz="1000" dirty="0" smtClean="0">
                <a:latin typeface="+mj-lt"/>
                <a:cs typeface="Arial" pitchFamily="34" charset="0"/>
              </a:endParaRPr>
            </a:p>
            <a:p>
              <a:r>
                <a:rPr lang="nl-BE" sz="1000" dirty="0" err="1" smtClean="0">
                  <a:latin typeface="+mj-lt"/>
                  <a:cs typeface="Arial" pitchFamily="34" charset="0"/>
                </a:rPr>
                <a:t>journal</a:t>
              </a:r>
              <a:endParaRPr lang="nl-BE" sz="1000" dirty="0" smtClean="0">
                <a:latin typeface="+mj-lt"/>
                <a:cs typeface="Arial" pitchFamily="34" charset="0"/>
              </a:endParaRPr>
            </a:p>
            <a:p>
              <a:r>
                <a:rPr lang="nl-BE" sz="1000" dirty="0" smtClean="0">
                  <a:latin typeface="+mj-lt"/>
                  <a:cs typeface="Arial" pitchFamily="34" charset="0"/>
                </a:rPr>
                <a:t>pages</a:t>
              </a:r>
              <a:endParaRPr lang="nl-BE" sz="10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55776" y="3717032"/>
              <a:ext cx="1296144" cy="0"/>
            </a:xfrm>
            <a:prstGeom prst="line">
              <a:avLst/>
            </a:prstGeom>
            <a:solidFill>
              <a:srgbClr val="FCFCF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4" name="Group 10"/>
          <p:cNvGrpSpPr/>
          <p:nvPr/>
        </p:nvGrpSpPr>
        <p:grpSpPr>
          <a:xfrm>
            <a:off x="6687473" y="3204839"/>
            <a:ext cx="1296144" cy="1008112"/>
            <a:chOff x="2555776" y="3356992"/>
            <a:chExt cx="1296144" cy="1008112"/>
          </a:xfrm>
        </p:grpSpPr>
        <p:sp>
          <p:nvSpPr>
            <p:cNvPr id="15" name="Rounded Rectangle 14"/>
            <p:cNvSpPr/>
            <p:nvPr/>
          </p:nvSpPr>
          <p:spPr>
            <a:xfrm>
              <a:off x="2555776" y="3356992"/>
              <a:ext cx="1296144" cy="1008112"/>
            </a:xfrm>
            <a:prstGeom prst="roundRect">
              <a:avLst/>
            </a:prstGeom>
            <a:solidFill>
              <a:srgbClr val="FCFCF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5776" y="335699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cap="small" dirty="0" err="1" smtClean="0">
                  <a:latin typeface="+mj-lt"/>
                </a:rPr>
                <a:t>author</a:t>
              </a:r>
              <a:endParaRPr lang="nl-BE" cap="small" dirty="0" smtClean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5776" y="3717032"/>
              <a:ext cx="1296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u="sng" dirty="0" err="1" smtClean="0">
                  <a:latin typeface="+mj-lt"/>
                  <a:cs typeface="Arial" pitchFamily="34" charset="0"/>
                </a:rPr>
                <a:t>aid</a:t>
              </a:r>
              <a:endParaRPr lang="nl-BE" sz="1000" u="sng" dirty="0" smtClean="0">
                <a:latin typeface="+mj-lt"/>
                <a:cs typeface="Arial" pitchFamily="34" charset="0"/>
              </a:endParaRPr>
            </a:p>
            <a:p>
              <a:r>
                <a:rPr lang="nl-BE" sz="1000" dirty="0" err="1" smtClean="0">
                  <a:latin typeface="+mj-lt"/>
                  <a:cs typeface="Arial" pitchFamily="34" charset="0"/>
                </a:rPr>
                <a:t>firstname</a:t>
              </a:r>
              <a:endParaRPr lang="nl-BE" sz="1000" dirty="0" smtClean="0">
                <a:latin typeface="+mj-lt"/>
                <a:cs typeface="Arial" pitchFamily="34" charset="0"/>
              </a:endParaRPr>
            </a:p>
            <a:p>
              <a:r>
                <a:rPr lang="nl-BE" sz="1000" dirty="0" smtClean="0">
                  <a:latin typeface="+mj-lt"/>
                  <a:cs typeface="Arial" pitchFamily="34" charset="0"/>
                </a:rPr>
                <a:t>name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55776" y="3717032"/>
              <a:ext cx="1296144" cy="0"/>
            </a:xfrm>
            <a:prstGeom prst="line">
              <a:avLst/>
            </a:prstGeom>
            <a:solidFill>
              <a:srgbClr val="FCFCF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9" name="Group 15"/>
          <p:cNvGrpSpPr/>
          <p:nvPr/>
        </p:nvGrpSpPr>
        <p:grpSpPr>
          <a:xfrm>
            <a:off x="4167193" y="3060823"/>
            <a:ext cx="1296144" cy="1058054"/>
            <a:chOff x="2555776" y="3356992"/>
            <a:chExt cx="1296144" cy="1058054"/>
          </a:xfrm>
        </p:grpSpPr>
        <p:sp>
          <p:nvSpPr>
            <p:cNvPr id="20" name="Rounded Rectangle 19"/>
            <p:cNvSpPr/>
            <p:nvPr/>
          </p:nvSpPr>
          <p:spPr>
            <a:xfrm>
              <a:off x="2555776" y="3356992"/>
              <a:ext cx="1296144" cy="1058054"/>
            </a:xfrm>
            <a:prstGeom prst="roundRect">
              <a:avLst/>
            </a:prstGeom>
            <a:solidFill>
              <a:srgbClr val="FCFCF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55776" y="335699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cap="small" dirty="0" err="1" smtClean="0">
                  <a:latin typeface="+mj-lt"/>
                </a:rPr>
                <a:t>authorship</a:t>
              </a:r>
              <a:endParaRPr lang="nl-BE" cap="small" dirty="0" smtClean="0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5776" y="3717032"/>
              <a:ext cx="1296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u="sng" dirty="0" err="1" smtClean="0">
                  <a:latin typeface="+mj-lt"/>
                  <a:cs typeface="Arial" pitchFamily="34" charset="0"/>
                </a:rPr>
                <a:t>pbid</a:t>
              </a:r>
              <a:endParaRPr lang="nl-BE" sz="1000" u="sng" dirty="0" smtClean="0">
                <a:latin typeface="+mj-lt"/>
                <a:cs typeface="Arial" pitchFamily="34" charset="0"/>
              </a:endParaRPr>
            </a:p>
            <a:p>
              <a:r>
                <a:rPr lang="nl-BE" sz="1000" u="sng" dirty="0" err="1" smtClean="0">
                  <a:latin typeface="+mj-lt"/>
                  <a:cs typeface="Arial" pitchFamily="34" charset="0"/>
                </a:rPr>
                <a:t>aid</a:t>
              </a:r>
              <a:endParaRPr lang="nl-BE" sz="1000" u="sng" dirty="0" smtClean="0">
                <a:latin typeface="+mj-lt"/>
                <a:cs typeface="Arial" pitchFamily="34" charset="0"/>
              </a:endParaRPr>
            </a:p>
            <a:p>
              <a:r>
                <a:rPr lang="nl-BE" sz="1000" dirty="0" smtClean="0">
                  <a:latin typeface="+mj-lt"/>
                  <a:cs typeface="Arial" pitchFamily="34" charset="0"/>
                </a:rPr>
                <a:t>rank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55776" y="3717032"/>
              <a:ext cx="1296144" cy="0"/>
            </a:xfrm>
            <a:prstGeom prst="line">
              <a:avLst/>
            </a:prstGeom>
            <a:solidFill>
              <a:srgbClr val="FCFCF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4" name="Group 20"/>
          <p:cNvGrpSpPr/>
          <p:nvPr/>
        </p:nvGrpSpPr>
        <p:grpSpPr>
          <a:xfrm>
            <a:off x="2511009" y="3564879"/>
            <a:ext cx="4176465" cy="152400"/>
            <a:chOff x="2411760" y="3861048"/>
            <a:chExt cx="4176465" cy="1524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411760" y="3861048"/>
              <a:ext cx="16561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5364089" y="4013448"/>
              <a:ext cx="122413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511009" y="2918548"/>
            <a:ext cx="1656184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b="1" cap="small" dirty="0" smtClean="0">
                <a:solidFill>
                  <a:schemeClr val="tx2"/>
                </a:solidFill>
              </a:rPr>
              <a:t>Forward </a:t>
            </a:r>
            <a:r>
              <a:rPr lang="nl-BE" sz="1400" b="1" cap="small" dirty="0" err="1" smtClean="0">
                <a:solidFill>
                  <a:schemeClr val="tx2"/>
                </a:solidFill>
              </a:rPr>
              <a:t>propagation</a:t>
            </a:r>
            <a:endParaRPr lang="nl-BE" sz="1400" b="1" cap="small" dirty="0">
              <a:solidFill>
                <a:schemeClr val="tx2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18762" y="4887210"/>
            <a:ext cx="6664855" cy="1080121"/>
          </a:xfrm>
          <a:prstGeom prst="round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tx1"/>
                </a:solidFill>
              </a:rPr>
              <a:t>Each</a:t>
            </a:r>
            <a:r>
              <a:rPr lang="nl-BE" dirty="0">
                <a:solidFill>
                  <a:schemeClr val="tx1"/>
                </a:solidFill>
              </a:rPr>
              <a:t> paper has a </a:t>
            </a:r>
            <a:r>
              <a:rPr lang="nl-BE" b="1" dirty="0">
                <a:solidFill>
                  <a:schemeClr val="tx1"/>
                </a:solidFill>
              </a:rPr>
              <a:t>set</a:t>
            </a:r>
            <a:r>
              <a:rPr lang="nl-BE" dirty="0">
                <a:solidFill>
                  <a:schemeClr val="tx1"/>
                </a:solidFill>
              </a:rPr>
              <a:t> of </a:t>
            </a:r>
            <a:r>
              <a:rPr lang="nl-BE" dirty="0" err="1">
                <a:solidFill>
                  <a:schemeClr val="tx1"/>
                </a:solidFill>
              </a:rPr>
              <a:t>authors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 err="1">
                <a:solidFill>
                  <a:schemeClr val="tx1"/>
                </a:solidFill>
              </a:rPr>
              <a:t>that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needs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to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be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fused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accordingly</a:t>
            </a:r>
            <a:r>
              <a:rPr lang="nl-BE" dirty="0" smtClean="0">
                <a:solidFill>
                  <a:schemeClr val="tx1"/>
                </a:solidFill>
              </a:rPr>
              <a:t>. </a:t>
            </a:r>
            <a:r>
              <a:rPr lang="nl-BE" b="1" dirty="0" smtClean="0">
                <a:solidFill>
                  <a:schemeClr val="tx1"/>
                </a:solidFill>
              </a:rPr>
              <a:t>Multi-</a:t>
            </a:r>
            <a:r>
              <a:rPr lang="nl-BE" b="1" dirty="0" err="1" smtClean="0">
                <a:solidFill>
                  <a:schemeClr val="tx1"/>
                </a:solidFill>
              </a:rPr>
              <a:t>valued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fusers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can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ensure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quality</a:t>
            </a:r>
            <a:r>
              <a:rPr lang="nl-BE" dirty="0" smtClean="0">
                <a:solidFill>
                  <a:schemeClr val="tx1"/>
                </a:solidFill>
              </a:rPr>
              <a:t> in </a:t>
            </a:r>
            <a:r>
              <a:rPr lang="nl-BE" dirty="0" err="1" smtClean="0">
                <a:solidFill>
                  <a:schemeClr val="tx1"/>
                </a:solidFill>
              </a:rPr>
              <a:t>relationships</a:t>
            </a:r>
            <a:r>
              <a:rPr lang="nl-BE" dirty="0" smtClean="0">
                <a:solidFill>
                  <a:schemeClr val="tx1"/>
                </a:solidFill>
              </a:rPr>
              <a:t>.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2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67665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638031" y="1358194"/>
            <a:ext cx="186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merging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05363" y="1987100"/>
            <a:ext cx="1759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soft computing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06030" y="2652693"/>
            <a:ext cx="10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multisets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1028160" y="3173859"/>
                <a:ext cx="47981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characterized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by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its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counting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function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𝐼𝑁</m:t>
                    </m:r>
                  </m:oMath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60" y="3173859"/>
                <a:ext cx="4798108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1028160" y="3539929"/>
                <a:ext cx="2745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0" dirty="0" smtClean="0">
                    <a:solidFill>
                      <a:schemeClr val="tx2"/>
                    </a:solidFill>
                  </a:rPr>
                  <a:t>cardinality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l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</m:oMath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60" y="3539929"/>
                <a:ext cx="2745432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333" t="-110909" b="-17272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TextBox 205"/>
          <p:cNvSpPr txBox="1"/>
          <p:nvPr/>
        </p:nvSpPr>
        <p:spPr>
          <a:xfrm>
            <a:off x="1054224" y="3899605"/>
            <a:ext cx="992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0" dirty="0" smtClean="0">
                <a:solidFill>
                  <a:schemeClr val="tx2"/>
                </a:solidFill>
              </a:rPr>
              <a:t>operators</a:t>
            </a:r>
            <a:endParaRPr lang="nl-BE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1428423" y="4184168"/>
                <a:ext cx="3730701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23" y="4184168"/>
                <a:ext cx="3730701" cy="3702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1452371" y="4478933"/>
                <a:ext cx="3687933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71" y="4478933"/>
                <a:ext cx="3687933" cy="3702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1473579" y="4782369"/>
                <a:ext cx="3361433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579" y="4782369"/>
                <a:ext cx="3361433" cy="349326"/>
              </a:xfrm>
              <a:prstGeom prst="rect">
                <a:avLst/>
              </a:prstGeom>
              <a:blipFill rotWithShape="0"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TextBox 209"/>
          <p:cNvSpPr txBox="1"/>
          <p:nvPr/>
        </p:nvSpPr>
        <p:spPr>
          <a:xfrm>
            <a:off x="1054224" y="516355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0" i="1" dirty="0" smtClean="0">
                <a:solidFill>
                  <a:schemeClr val="tx2"/>
                </a:solidFill>
              </a:rPr>
              <a:t>k</a:t>
            </a:r>
            <a:r>
              <a:rPr lang="nl-BE" sz="1600" b="0" dirty="0" smtClean="0">
                <a:solidFill>
                  <a:schemeClr val="tx2"/>
                </a:solidFill>
              </a:rPr>
              <a:t>-cut</a:t>
            </a:r>
            <a:endParaRPr lang="nl-BE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1613056" y="5428934"/>
                <a:ext cx="2808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56" y="5428934"/>
                <a:ext cx="2808398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274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638031" y="1358194"/>
            <a:ext cx="186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merging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05363" y="1987100"/>
            <a:ext cx="1759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soft computing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94742" y="2960855"/>
            <a:ext cx="16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merge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function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7135" y="3430654"/>
                <a:ext cx="17343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5" y="3430654"/>
                <a:ext cx="173432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54256" y="3416831"/>
                <a:ext cx="4457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dirty="0">
                    <a:solidFill>
                      <a:schemeClr val="tx2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nl-BE" dirty="0">
                    <a:solidFill>
                      <a:schemeClr val="tx2"/>
                    </a:solidFill>
                  </a:rPr>
                  <a:t> is the set of </a:t>
                </a:r>
                <a:r>
                  <a:rPr lang="nl-BE" dirty="0" err="1">
                    <a:solidFill>
                      <a:schemeClr val="tx2"/>
                    </a:solidFill>
                  </a:rPr>
                  <a:t>all</a:t>
                </a:r>
                <a:r>
                  <a:rPr lang="nl-BE" dirty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>
                    <a:solidFill>
                      <a:schemeClr val="tx2"/>
                    </a:solidFill>
                  </a:rPr>
                  <a:t>multisets</a:t>
                </a:r>
                <a:r>
                  <a:rPr lang="nl-BE" dirty="0">
                    <a:solidFill>
                      <a:schemeClr val="tx2"/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256" y="3416831"/>
                <a:ext cx="445788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94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94742" y="4287301"/>
            <a:ext cx="246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some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desired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properties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11165" y="4792038"/>
                <a:ext cx="36847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0" dirty="0" smtClean="0">
                    <a:solidFill>
                      <a:schemeClr val="tx2"/>
                    </a:solidFill>
                  </a:rPr>
                  <a:t>idempotency:</a:t>
                </a:r>
                <a:r>
                  <a:rPr lang="nl-BE" sz="1600" b="0" dirty="0" smtClean="0"/>
                  <a:t> 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165" y="4792038"/>
                <a:ext cx="3684727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993" t="-5357" b="-2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11164" y="5159334"/>
                <a:ext cx="3611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0" dirty="0" smtClean="0">
                    <a:solidFill>
                      <a:schemeClr val="tx2"/>
                    </a:solidFill>
                  </a:rPr>
                  <a:t>preservation:</a:t>
                </a:r>
                <a:r>
                  <a:rPr lang="nl-BE" sz="1600" b="0" dirty="0" smtClean="0"/>
                  <a:t> 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164" y="5159334"/>
                <a:ext cx="361118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014" t="-5357" b="-2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16842" y="5457396"/>
                <a:ext cx="5698163" cy="462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0" dirty="0" smtClean="0">
                    <a:solidFill>
                      <a:schemeClr val="tx2"/>
                    </a:solidFill>
                  </a:rPr>
                  <a:t>majority </a:t>
                </a:r>
                <a:r>
                  <a:rPr lang="nl-BE" sz="1600" b="0" dirty="0" err="1" smtClean="0">
                    <a:solidFill>
                      <a:schemeClr val="tx2"/>
                    </a:solidFill>
                  </a:rPr>
                  <a:t>rule</a:t>
                </a:r>
                <a:r>
                  <a:rPr lang="nl-BE" sz="1600" b="0" dirty="0" smtClean="0">
                    <a:solidFill>
                      <a:schemeClr val="tx2"/>
                    </a:solidFill>
                  </a:rPr>
                  <a:t>:</a:t>
                </a:r>
                <a:r>
                  <a:rPr lang="nl-BE" sz="1600" b="0" dirty="0" smtClean="0"/>
                  <a:t>  </a:t>
                </a:r>
                <a14:m>
                  <m:oMath xmlns:m="http://schemas.openxmlformats.org/officeDocument/2006/math"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nl-B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num>
                          <m:den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acc>
                          <m:accPr>
                            <m:chr m:val="̅"/>
                            <m:ctrlPr>
                              <a:rPr lang="nl-BE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842" y="5457396"/>
                <a:ext cx="5698163" cy="462306"/>
              </a:xfrm>
              <a:prstGeom prst="rect">
                <a:avLst/>
              </a:prstGeom>
              <a:blipFill rotWithShape="0">
                <a:blip r:embed="rId7"/>
                <a:stretch>
                  <a:fillRect l="-642" b="-3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56343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638031" y="1358194"/>
            <a:ext cx="186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merging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75157" y="2485121"/>
            <a:ext cx="8278368" cy="3568838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663700" y="2542530"/>
                <a:ext cx="75895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consider a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multiset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i="1" dirty="0" smtClean="0">
                    <a:latin typeface="+mj-lt"/>
                  </a:rPr>
                  <a:t>M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of co-referent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objects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(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detected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using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an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evaluation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function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) </a:t>
                </a:r>
                <a:endParaRPr lang="nl-BE" sz="160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00" y="2542530"/>
                <a:ext cx="7589521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482" t="-5357" b="-2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663699" y="4340634"/>
                <a:ext cx="74878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estimating</a:t>
                </a:r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the </a:t>
                </a:r>
                <a:r>
                  <a:rPr lang="nl-BE" sz="1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number</a:t>
                </a:r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of </a:t>
                </a:r>
                <a:r>
                  <a:rPr lang="nl-BE" sz="1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objects</a:t>
                </a:r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that</a:t>
                </a:r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are co-referent </a:t>
                </a:r>
                <a:r>
                  <a:rPr lang="nl-BE" sz="1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to</a:t>
                </a:r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16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</a:t>
                </a:r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according</a:t>
                </a:r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to</a:t>
                </a:r>
                <a:r>
                  <a:rPr lang="nl-BE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evaluator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16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nl-BE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9" y="4340634"/>
                <a:ext cx="7487884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489" t="-5357" b="-2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3699" y="2832099"/>
                <a:ext cx="7706390" cy="34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an object </a:t>
                </a:r>
                <a:r>
                  <a:rPr lang="nl-BE" sz="1600" i="1" dirty="0" smtClean="0">
                    <a:latin typeface="+mj-lt"/>
                  </a:rPr>
                  <a:t>u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in </a:t>
                </a:r>
                <a:r>
                  <a:rPr lang="nl-BE" sz="1600" i="1" dirty="0" smtClean="0">
                    <a:latin typeface="+mj-lt"/>
                  </a:rPr>
                  <a:t>M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is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compared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with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all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objects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in </a:t>
                </a:r>
                <a:r>
                  <a:rPr lang="nl-BE" sz="1600" i="1" dirty="0" smtClean="0">
                    <a:latin typeface="+mj-lt"/>
                  </a:rPr>
                  <a:t>M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using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,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yielding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a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multiset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1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nl-BE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of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PTVs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endParaRPr lang="nl-BE" sz="160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9" y="2832099"/>
                <a:ext cx="7706390" cy="343043"/>
              </a:xfrm>
              <a:prstGeom prst="rect">
                <a:avLst/>
              </a:prstGeom>
              <a:blipFill rotWithShape="0">
                <a:blip r:embed="rId5"/>
                <a:stretch>
                  <a:fillRect l="-475" t="-3571" b="-232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125326" y="1884644"/>
            <a:ext cx="289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merging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atomic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objects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9664" y="4712191"/>
                <a:ext cx="5121466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b>
                        <m:sup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endChr m:val=""/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𝑠𝑢𝑝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nl-BE" sz="1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sz="1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sz="1600" i="1" dirty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nl-BE" sz="1600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4" y="4712191"/>
                <a:ext cx="5121466" cy="370294"/>
              </a:xfrm>
              <a:prstGeom prst="rect">
                <a:avLst/>
              </a:prstGeom>
              <a:blipFill rotWithShape="0">
                <a:blip r:embed="rId6"/>
                <a:stretch>
                  <a:fillRect t="-142623" b="-2180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698458" y="5016688"/>
                <a:ext cx="3811172" cy="375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nl-B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𝑠𝑢𝑝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nl-BE" sz="1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sz="1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sz="1600" i="1" dirty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nl-BE" sz="1600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458" y="5016688"/>
                <a:ext cx="3811172" cy="375167"/>
              </a:xfrm>
              <a:prstGeom prst="rect">
                <a:avLst/>
              </a:prstGeom>
              <a:blipFill rotWithShape="0">
                <a:blip r:embed="rId7"/>
                <a:stretch>
                  <a:fillRect t="-142623" r="-14080" b="-2180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03182" y="3274886"/>
                <a:ext cx="2840393" cy="343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̃"/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82" y="3274886"/>
                <a:ext cx="2840393" cy="343043"/>
              </a:xfrm>
              <a:prstGeom prst="rect">
                <a:avLst/>
              </a:prstGeom>
              <a:blipFill rotWithShape="0">
                <a:blip r:embed="rId8"/>
                <a:stretch>
                  <a:fillRect t="-3571" b="-107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712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870" y="3861679"/>
            <a:ext cx="3205655" cy="2542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638031" y="1358194"/>
            <a:ext cx="186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merging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75157" y="2383521"/>
            <a:ext cx="8278368" cy="410759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2967" y="1884644"/>
            <a:ext cx="375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merging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atomic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objects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cont’d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5282" y="2593955"/>
                <a:ext cx="3667863" cy="1273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b>
                        <m:sup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B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nl-BE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Sup>
                                          <m:sSubSupPr>
                                            <m:ctrlPr>
                                              <a:rPr lang="nl-BE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nl-BE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nl-BE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nl-B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Sup>
                                          <m:sSubSup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nl-B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nl-BE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l-B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  <m:d>
                                  <m:dPr>
                                    <m:ctrlPr>
                                      <a:rPr lang="nl-B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acc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nl-BE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BE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acc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l-BE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sz="16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nl-B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82" y="2593955"/>
                <a:ext cx="3667863" cy="1273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14901" y="2645515"/>
            <a:ext cx="1424745" cy="34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2"/>
                </a:solidFill>
                <a:latin typeface="+mj-lt"/>
              </a:rPr>
              <a:t>in </a:t>
            </a:r>
            <a:r>
              <a:rPr lang="nl-BE" sz="1600" dirty="0" err="1" smtClean="0">
                <a:solidFill>
                  <a:schemeClr val="tx2"/>
                </a:solidFill>
                <a:latin typeface="+mj-lt"/>
              </a:rPr>
              <a:t>practice</a:t>
            </a:r>
            <a:r>
              <a:rPr lang="nl-BE" sz="1600" dirty="0" smtClean="0">
                <a:solidFill>
                  <a:schemeClr val="tx2"/>
                </a:solidFill>
                <a:latin typeface="+mj-lt"/>
              </a:rPr>
              <a:t>:</a:t>
            </a:r>
            <a:endParaRPr lang="nl-BE" sz="16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05979" y="2899364"/>
                <a:ext cx="3147546" cy="36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smtClean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nl-BE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nl-BE" sz="1600" dirty="0" smtClean="0"/>
                  <a:t> is the </a:t>
                </a:r>
                <a:r>
                  <a:rPr lang="nl-BE" sz="1600" dirty="0" err="1" smtClean="0"/>
                  <a:t>k</a:t>
                </a:r>
                <a:r>
                  <a:rPr lang="nl-BE" sz="1600" baseline="30000" dirty="0" err="1" smtClean="0"/>
                  <a:t>th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largest</a:t>
                </a:r>
                <a:r>
                  <a:rPr lang="nl-BE" sz="1600" dirty="0" smtClean="0"/>
                  <a:t> PTV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BE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16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nl-BE" sz="1600" i="1" dirty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nl-BE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79" y="2899364"/>
                <a:ext cx="3147546" cy="365741"/>
              </a:xfrm>
              <a:prstGeom prst="rect">
                <a:avLst/>
              </a:prstGeom>
              <a:blipFill rotWithShape="0">
                <a:blip r:embed="rId5"/>
                <a:stretch>
                  <a:fillRect l="-967" r="-2321" b="-20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22770" y="4149561"/>
            <a:ext cx="1424745" cy="34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  <a:latin typeface="+mj-lt"/>
              </a:rPr>
              <a:t>examples</a:t>
            </a:r>
            <a:r>
              <a:rPr lang="nl-BE" sz="1600" dirty="0" smtClean="0">
                <a:solidFill>
                  <a:schemeClr val="tx2"/>
                </a:solidFill>
                <a:latin typeface="+mj-lt"/>
              </a:rPr>
              <a:t>:</a:t>
            </a:r>
            <a:endParaRPr lang="nl-BE" sz="16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3691" y="4592787"/>
                <a:ext cx="8608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BE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nl-B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nl-BE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691" y="4592787"/>
                <a:ext cx="860877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71134" y="4338715"/>
                <a:ext cx="8720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</m:t>
                      </m:r>
                      <m:r>
                        <a:rPr lang="nl-B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nl-BE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34" y="4338715"/>
                <a:ext cx="872097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85302" y="5842761"/>
                <a:ext cx="704872" cy="303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b>
                        <m:sup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nl-BE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nl-BE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302" y="5842761"/>
                <a:ext cx="704872" cy="3036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225937" y="3934330"/>
            <a:ext cx="123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ea typeface="Cambria Math" panose="02040503050406030204" pitchFamily="18" charset="0"/>
              </a:rPr>
              <a:t>set of </a:t>
            </a:r>
            <a:r>
              <a:rPr lang="nl-BE" sz="1600" dirty="0" err="1" smtClean="0">
                <a:ea typeface="Cambria Math" panose="02040503050406030204" pitchFamily="18" charset="0"/>
              </a:rPr>
              <a:t>PTVs</a:t>
            </a:r>
            <a:endParaRPr lang="nl-BE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225937" y="5272488"/>
            <a:ext cx="144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>
                <a:ea typeface="Cambria Math" panose="02040503050406030204" pitchFamily="18" charset="0"/>
              </a:rPr>
              <a:t>fuzzy</a:t>
            </a:r>
            <a:r>
              <a:rPr lang="nl-BE" sz="1600" dirty="0" smtClean="0">
                <a:ea typeface="Cambria Math" panose="02040503050406030204" pitchFamily="18" charset="0"/>
              </a:rPr>
              <a:t> integers</a:t>
            </a:r>
            <a:endParaRPr lang="nl-BE" sz="1600" dirty="0"/>
          </a:p>
        </p:txBody>
      </p:sp>
      <p:cxnSp>
        <p:nvCxnSpPr>
          <p:cNvPr id="23" name="Straight Connector 22"/>
          <p:cNvCxnSpPr>
            <a:endCxn id="3" idx="2"/>
          </p:cNvCxnSpPr>
          <p:nvPr/>
        </p:nvCxnSpPr>
        <p:spPr>
          <a:xfrm flipH="1">
            <a:off x="4439698" y="3840614"/>
            <a:ext cx="7348" cy="256389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4222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638031" y="1358194"/>
            <a:ext cx="186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merging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75157" y="2485121"/>
            <a:ext cx="8278368" cy="2318107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39664" y="2723428"/>
            <a:ext cx="2499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sup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-order of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integers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2967" y="1884644"/>
            <a:ext cx="375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merging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atomic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objects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cont’d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44585" y="3069022"/>
                <a:ext cx="2851935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b>
                        <m:sSub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≺</m:t>
                          </m:r>
                        </m:e>
                        <m:sub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nl-B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sup</m:t>
                          </m:r>
                        </m:fName>
                        <m:e>
                          <m:sSub>
                            <m:sSubPr>
                              <m:ctrlPr>
                                <a:rPr lang="nl-B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nl-B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</m:e>
                      </m:func>
                      <m:func>
                        <m:funcPr>
                          <m:ctrlP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sup</m:t>
                          </m:r>
                        </m:fName>
                        <m:e>
                          <m:sSub>
                            <m:sSub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585" y="3069022"/>
                <a:ext cx="2851935" cy="357534"/>
              </a:xfrm>
              <a:prstGeom prst="rect">
                <a:avLst/>
              </a:prstGeom>
              <a:blipFill rotWithShape="0">
                <a:blip r:embed="rId3"/>
                <a:stretch>
                  <a:fillRect r="-5556" b="-33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087737" y="3957972"/>
                <a:ext cx="27656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nl-B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1600" i="1">
                          <a:latin typeface="Cambria Math" panose="02040503050406030204" pitchFamily="18" charset="0"/>
                        </a:rPr>
                        <m:t>𝑠𝑢𝑝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func>
                            <m:func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BE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e>
                          </m:func>
                          <m:func>
                            <m:func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BE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nl-B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737" y="3957972"/>
                <a:ext cx="2765629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3091" b="-89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87409" y="3522987"/>
                <a:ext cx="59587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smtClean="0">
                    <a:ea typeface="Cambria Math" panose="02040503050406030204" pitchFamily="18" charset="0"/>
                  </a:rPr>
                  <a:t>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nl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1600" dirty="0" smtClean="0"/>
                  <a:t>is the </a:t>
                </a:r>
                <a:r>
                  <a:rPr lang="nl-BE" sz="1600" dirty="0" smtClean="0">
                    <a:sym typeface="Symbol" panose="05050102010706020507" pitchFamily="18" charset="2"/>
                  </a:rPr>
                  <a:t>-cut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sz="1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acc>
                  </m:oMath>
                </a14:m>
                <a:r>
                  <a:rPr lang="nl-BE" sz="1600" dirty="0" smtClean="0"/>
                  <a:t> </a:t>
                </a:r>
                <a:r>
                  <a:rPr lang="nl-BE" sz="1600" dirty="0" err="1" smtClean="0"/>
                  <a:t>where</a:t>
                </a:r>
                <a:r>
                  <a:rPr lang="nl-BE" sz="1600" dirty="0" smtClean="0"/>
                  <a:t> </a:t>
                </a:r>
                <a:r>
                  <a:rPr lang="nl-BE" sz="1600" dirty="0" smtClean="0">
                    <a:sym typeface="Symbol" panose="05050102010706020507" pitchFamily="18" charset="2"/>
                  </a:rPr>
                  <a:t> is </a:t>
                </a:r>
                <a:r>
                  <a:rPr lang="nl-BE" sz="1600" dirty="0" err="1" smtClean="0">
                    <a:sym typeface="Symbol" panose="05050102010706020507" pitchFamily="18" charset="2"/>
                  </a:rPr>
                  <a:t>chosen</a:t>
                </a:r>
                <a:r>
                  <a:rPr lang="nl-BE" sz="1600" dirty="0" smtClean="0">
                    <a:sym typeface="Symbol" panose="05050102010706020507" pitchFamily="18" charset="2"/>
                  </a:rPr>
                  <a:t> </a:t>
                </a:r>
                <a:r>
                  <a:rPr lang="nl-BE" sz="1600" dirty="0" err="1" smtClean="0">
                    <a:sym typeface="Symbol" panose="05050102010706020507" pitchFamily="18" charset="2"/>
                  </a:rPr>
                  <a:t>such</a:t>
                </a:r>
                <a:r>
                  <a:rPr lang="nl-BE" sz="1600" dirty="0" smtClean="0">
                    <a:sym typeface="Symbol" panose="05050102010706020507" pitchFamily="18" charset="2"/>
                  </a:rPr>
                  <a:t> </a:t>
                </a:r>
                <a:r>
                  <a:rPr lang="nl-BE" sz="1600" dirty="0" err="1" smtClean="0">
                    <a:sym typeface="Symbol" panose="05050102010706020507" pitchFamily="18" charset="2"/>
                  </a:rPr>
                  <a:t>that</a:t>
                </a:r>
                <a:r>
                  <a:rPr lang="nl-BE" sz="1600" dirty="0" smtClean="0"/>
                  <a:t>:</a:t>
                </a:r>
                <a:endParaRPr lang="nl-BE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09" y="3522987"/>
                <a:ext cx="5958708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511" t="-7273" b="-2545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10557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638031" y="1358194"/>
            <a:ext cx="186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merging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75157" y="2485121"/>
            <a:ext cx="8278368" cy="299077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39664" y="2723428"/>
            <a:ext cx="487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evaluator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driven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merge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atomic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6">
                    <a:lumMod val="75000"/>
                  </a:schemeClr>
                </a:solidFill>
              </a:rPr>
              <a:t>universes</a:t>
            </a:r>
            <a:r>
              <a:rPr lang="nl-B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1600" i="1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endParaRPr lang="nl-BE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2967" y="1884644"/>
            <a:ext cx="375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merging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atomic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objects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cont’d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70085" y="3300290"/>
                <a:ext cx="3980962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fun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085" y="3300290"/>
                <a:ext cx="3980962" cy="382284"/>
              </a:xfrm>
              <a:prstGeom prst="rect">
                <a:avLst/>
              </a:prstGeom>
              <a:blipFill rotWithShape="0"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1807" y="3959134"/>
                <a:ext cx="6230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smtClean="0">
                    <a:ea typeface="Cambria Math" panose="02040503050406030204" pitchFamily="18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nl-B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𝐼𝑁</m:t>
                        </m:r>
                      </m:sub>
                      <m:sup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nl-BE" sz="1600" dirty="0" smtClean="0"/>
                  <a:t> is the </a:t>
                </a:r>
                <a:r>
                  <a:rPr lang="nl-BE" sz="1600" dirty="0" err="1" smtClean="0"/>
                  <a:t>fuzzy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number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obtained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from</a:t>
                </a:r>
                <a:r>
                  <a:rPr lang="nl-BE" sz="1600" dirty="0" smtClean="0"/>
                  <a:t> the </a:t>
                </a:r>
                <a:r>
                  <a:rPr lang="nl-BE" sz="1600" dirty="0" err="1" smtClean="0"/>
                  <a:t>multiset</a:t>
                </a:r>
                <a:endParaRPr lang="nl-BE" sz="1600" dirty="0" smtClean="0"/>
              </a:p>
              <a:p>
                <a:endParaRPr lang="nl-BE" sz="800" dirty="0" smtClean="0"/>
              </a:p>
              <a:p>
                <a:endParaRPr lang="nl-BE" sz="1600" dirty="0"/>
              </a:p>
              <a:p>
                <a:endParaRPr lang="nl-BE" sz="1600" dirty="0" smtClean="0"/>
              </a:p>
              <a:p>
                <a:r>
                  <a:rPr lang="nl-BE" sz="1600" dirty="0" smtClean="0"/>
                  <a:t>of </a:t>
                </a:r>
                <a:r>
                  <a:rPr lang="nl-BE" sz="1600" dirty="0" err="1" smtClean="0"/>
                  <a:t>PTVs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expressing</a:t>
                </a:r>
                <a:r>
                  <a:rPr lang="nl-BE" sz="1600" dirty="0" smtClean="0"/>
                  <a:t> the </a:t>
                </a:r>
                <a:r>
                  <a:rPr lang="nl-BE" sz="1600" dirty="0" err="1" smtClean="0"/>
                  <a:t>number</a:t>
                </a:r>
                <a:r>
                  <a:rPr lang="nl-BE" sz="1600" dirty="0" smtClean="0"/>
                  <a:t> of </a:t>
                </a:r>
                <a:r>
                  <a:rPr lang="nl-BE" sz="1600" dirty="0" err="1" smtClean="0"/>
                  <a:t>elements</a:t>
                </a:r>
                <a:r>
                  <a:rPr lang="nl-BE" sz="1600" dirty="0" smtClean="0"/>
                  <a:t> in </a:t>
                </a:r>
                <a:r>
                  <a:rPr lang="nl-BE" sz="1600" i="1" dirty="0" smtClean="0"/>
                  <a:t>M</a:t>
                </a:r>
                <a:r>
                  <a:rPr lang="nl-BE" sz="1600" dirty="0" smtClean="0"/>
                  <a:t> </a:t>
                </a:r>
                <a:r>
                  <a:rPr lang="nl-BE" sz="1600" dirty="0" err="1" smtClean="0"/>
                  <a:t>that</a:t>
                </a:r>
                <a:r>
                  <a:rPr lang="nl-BE" sz="1600" dirty="0" smtClean="0"/>
                  <a:t> are coreferent </a:t>
                </a:r>
                <a:r>
                  <a:rPr lang="nl-BE" sz="1600" dirty="0" err="1" smtClean="0"/>
                  <a:t>to</a:t>
                </a:r>
                <a:r>
                  <a:rPr lang="nl-BE" sz="1600" dirty="0" smtClean="0"/>
                  <a:t> </a:t>
                </a:r>
                <a:r>
                  <a:rPr lang="nl-BE" sz="1600" i="1" dirty="0" smtClean="0"/>
                  <a:t>u</a:t>
                </a:r>
                <a:endParaRPr lang="nl-BE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807" y="3959134"/>
                <a:ext cx="623006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489" t="-1523" b="-558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84161" y="4378893"/>
                <a:ext cx="3175678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161" y="4378893"/>
                <a:ext cx="3175678" cy="374270"/>
              </a:xfrm>
              <a:prstGeom prst="rect">
                <a:avLst/>
              </a:prstGeom>
              <a:blipFill rotWithShape="0">
                <a:blip r:embed="rId5"/>
                <a:stretch>
                  <a:fillRect t="-4839" b="-1290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2759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10500" y="1448223"/>
            <a:ext cx="255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what</a:t>
            </a:r>
            <a:r>
              <a:rPr lang="nl-BE" sz="2400" b="1" dirty="0" smtClean="0">
                <a:solidFill>
                  <a:schemeClr val="tx2"/>
                </a:solidFill>
              </a:rPr>
              <a:t> are big data?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334" y="2255262"/>
            <a:ext cx="64623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+mn-lt"/>
              </a:rPr>
              <a:t>Oxford English </a:t>
            </a:r>
            <a:r>
              <a:rPr lang="en-US" sz="2000" i="1" dirty="0" smtClean="0">
                <a:latin typeface="+mn-lt"/>
              </a:rPr>
              <a:t>Dictionary: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“data </a:t>
            </a:r>
            <a:r>
              <a:rPr lang="en-US" sz="2000" dirty="0">
                <a:latin typeface="+mn-lt"/>
              </a:rPr>
              <a:t>of a very large size, typically to the extent that its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manipulation and management </a:t>
            </a:r>
            <a:r>
              <a:rPr lang="en-US" sz="2000" dirty="0">
                <a:latin typeface="+mn-lt"/>
              </a:rPr>
              <a:t>present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significant logistical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challenges</a:t>
            </a:r>
            <a:r>
              <a:rPr lang="en-US" sz="2000" dirty="0" smtClean="0">
                <a:latin typeface="+mn-lt"/>
              </a:rPr>
              <a:t>.”</a:t>
            </a:r>
            <a:endParaRPr lang="nl-BE" sz="2000" dirty="0">
              <a:latin typeface="+mn-lt"/>
            </a:endParaRPr>
          </a:p>
        </p:txBody>
      </p:sp>
      <p:pic>
        <p:nvPicPr>
          <p:cNvPr id="13" name="Picture 2" descr="https://uwbwritingcenter.files.wordpress.com/2012/05/o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74" y="2255262"/>
            <a:ext cx="1213933" cy="15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15648" y="4123124"/>
            <a:ext cx="67018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+mn-lt"/>
              </a:rPr>
              <a:t>Wikipedia: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“an all-encompassing term for any collection of data sets so large and complex that it becomes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difficult</a:t>
            </a:r>
            <a:r>
              <a:rPr lang="en-US" sz="2000" dirty="0">
                <a:latin typeface="+mn-lt"/>
              </a:rPr>
              <a:t> to process using on-hand data management tools or traditional data processing applications.”</a:t>
            </a:r>
            <a:endParaRPr lang="nl-BE" sz="2000" dirty="0">
              <a:latin typeface="+mn-lt"/>
            </a:endParaRPr>
          </a:p>
        </p:txBody>
      </p:sp>
      <p:pic>
        <p:nvPicPr>
          <p:cNvPr id="22" name="Picture 4" descr="http://worldofdtcmarketing.com/wp-content/uploads/2014/01/wikipedi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4" y="4140334"/>
            <a:ext cx="1329248" cy="15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01811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Data </a:t>
            </a:r>
            <a:r>
              <a:rPr lang="nl-BE" sz="1400" dirty="0" err="1" smtClean="0"/>
              <a:t>quality</a:t>
            </a:r>
            <a:endParaRPr lang="nl-B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638031" y="1358194"/>
            <a:ext cx="186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data </a:t>
            </a:r>
            <a:r>
              <a:rPr lang="nl-BE" sz="2400" b="1" dirty="0" err="1" smtClean="0">
                <a:solidFill>
                  <a:schemeClr val="tx2"/>
                </a:solidFill>
              </a:rPr>
              <a:t>merging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75157" y="2414001"/>
            <a:ext cx="8278368" cy="2503439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663700" y="2471410"/>
                <a:ext cx="75895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consider a complex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universe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nl-BE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BE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, a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composite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merge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function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is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defined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by</a:t>
                </a:r>
                <a:endParaRPr lang="nl-BE" sz="160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00" y="2471410"/>
                <a:ext cx="7589521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482" t="-5357" b="-2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8805" y="3688220"/>
                <a:ext cx="7706390" cy="34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𝑃𝑟𝑜𝑗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l-B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d>
                      <m:dPr>
                        <m:ctrlP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nl-B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such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  <a:latin typeface="+mj-lt"/>
                  </a:rPr>
                  <a:t>that</a:t>
                </a:r>
                <a:r>
                  <a:rPr lang="nl-BE" sz="160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endParaRPr lang="nl-BE" sz="160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05" y="3688220"/>
                <a:ext cx="7706390" cy="343043"/>
              </a:xfrm>
              <a:prstGeom prst="rect">
                <a:avLst/>
              </a:prstGeom>
              <a:blipFill rotWithShape="0">
                <a:blip r:embed="rId4"/>
                <a:stretch>
                  <a:fillRect l="-475" t="-5357" b="-2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044152" y="1884644"/>
            <a:ext cx="3055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merging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of complex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objects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34991" y="2979076"/>
                <a:ext cx="612693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𝑃𝑟𝑜𝑗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𝑃𝑟𝑜𝑗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91" y="2979076"/>
                <a:ext cx="6126934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24138" y="4119540"/>
                <a:ext cx="3575722" cy="640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𝑃𝑟𝑜𝑗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9"/>
                            </m:r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38" y="4119540"/>
                <a:ext cx="3575722" cy="6406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 bwMode="auto">
          <a:xfrm>
            <a:off x="375157" y="5098647"/>
            <a:ext cx="8278368" cy="1352954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020" y="5156055"/>
            <a:ext cx="7589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  <a:latin typeface="+mj-lt"/>
              </a:rPr>
              <a:t>an</a:t>
            </a:r>
            <a:r>
              <a:rPr lang="nl-BE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nl-BE" sz="1600" dirty="0" err="1" smtClean="0">
                <a:solidFill>
                  <a:schemeClr val="tx2"/>
                </a:solidFill>
                <a:latin typeface="+mj-lt"/>
              </a:rPr>
              <a:t>example</a:t>
            </a:r>
            <a:r>
              <a:rPr lang="nl-BE" sz="1600" dirty="0" smtClean="0">
                <a:solidFill>
                  <a:schemeClr val="tx2"/>
                </a:solidFill>
                <a:latin typeface="+mj-lt"/>
              </a:rPr>
              <a:t> of a </a:t>
            </a:r>
            <a:r>
              <a:rPr lang="nl-BE" sz="1600" dirty="0" err="1" smtClean="0">
                <a:solidFill>
                  <a:schemeClr val="tx2"/>
                </a:solidFill>
                <a:latin typeface="+mj-lt"/>
              </a:rPr>
              <a:t>preservative</a:t>
            </a:r>
            <a:r>
              <a:rPr lang="nl-BE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nl-BE" sz="1600" dirty="0" err="1" smtClean="0">
                <a:solidFill>
                  <a:schemeClr val="tx2"/>
                </a:solidFill>
                <a:latin typeface="+mj-lt"/>
              </a:rPr>
              <a:t>composite</a:t>
            </a:r>
            <a:r>
              <a:rPr lang="nl-BE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nl-BE" sz="1600" dirty="0" err="1" smtClean="0">
                <a:solidFill>
                  <a:schemeClr val="tx2"/>
                </a:solidFill>
                <a:latin typeface="+mj-lt"/>
              </a:rPr>
              <a:t>merge</a:t>
            </a:r>
            <a:r>
              <a:rPr lang="nl-BE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nl-BE" sz="1600" dirty="0" err="1" smtClean="0">
                <a:solidFill>
                  <a:schemeClr val="tx2"/>
                </a:solidFill>
                <a:latin typeface="+mj-lt"/>
              </a:rPr>
              <a:t>function</a:t>
            </a:r>
            <a:r>
              <a:rPr lang="nl-BE" sz="1600" dirty="0" smtClean="0">
                <a:solidFill>
                  <a:schemeClr val="tx2"/>
                </a:solidFill>
                <a:latin typeface="+mj-lt"/>
              </a:rPr>
              <a:t> is </a:t>
            </a:r>
            <a:endParaRPr lang="nl-BE" sz="16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34991" y="5675815"/>
                <a:ext cx="6295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func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e>
                          </m:d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  <m:sup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nl-B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nl-BE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91" y="5675815"/>
                <a:ext cx="629563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3814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3-2d87064cddbd5d5eb6f24d40d6b8b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39" y="2726122"/>
            <a:ext cx="3941689" cy="33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8233" y="1463040"/>
            <a:ext cx="7590817" cy="1027732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err="1" smtClean="0"/>
              <a:t>Questions</a:t>
            </a:r>
            <a:r>
              <a:rPr lang="nl-BE" sz="4000" b="1" dirty="0" smtClean="0"/>
              <a:t>?</a:t>
            </a:r>
            <a:endParaRPr lang="nl-BE" sz="2800" b="1" dirty="0" smtClean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26577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34539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9" y="5948710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7" y="5877272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4" y="5907435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>
            <a:spLocks noChangeArrowheads="1"/>
          </p:cNvSpPr>
          <p:nvPr/>
        </p:nvSpPr>
        <p:spPr bwMode="auto">
          <a:xfrm>
            <a:off x="6356039" y="6084441"/>
            <a:ext cx="25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nl-BE" dirty="0" err="1" smtClean="0"/>
              <a:t>June</a:t>
            </a:r>
            <a:r>
              <a:rPr lang="nl-BE" dirty="0" smtClean="0"/>
              <a:t> 22-26 </a:t>
            </a:r>
            <a:r>
              <a:rPr lang="pl-PL" dirty="0" smtClean="0"/>
              <a:t>201</a:t>
            </a:r>
            <a:r>
              <a:rPr lang="nl-BE" dirty="0" smtClean="0"/>
              <a:t>5</a:t>
            </a:r>
            <a:endParaRPr lang="pl-PL" dirty="0"/>
          </a:p>
        </p:txBody>
      </p:sp>
      <p:pic>
        <p:nvPicPr>
          <p:cNvPr id="14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5931247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325362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746329" y="1448223"/>
            <a:ext cx="308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the </a:t>
            </a:r>
            <a:r>
              <a:rPr lang="nl-BE" sz="2400" b="1" dirty="0" err="1" smtClean="0">
                <a:solidFill>
                  <a:schemeClr val="tx2"/>
                </a:solidFill>
              </a:rPr>
              <a:t>four</a:t>
            </a:r>
            <a:r>
              <a:rPr lang="nl-BE" sz="2400" b="1" dirty="0" smtClean="0">
                <a:solidFill>
                  <a:schemeClr val="tx2"/>
                </a:solidFill>
              </a:rPr>
              <a:t> V’s of big data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295" y="2366472"/>
            <a:ext cx="40337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</a:t>
            </a:r>
            <a:r>
              <a:rPr lang="nl-BE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olume</a:t>
            </a:r>
          </a:p>
          <a:p>
            <a:r>
              <a:rPr lang="nl-BE" sz="1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nl-BE" sz="2400" dirty="0" err="1" smtClean="0">
                <a:solidFill>
                  <a:schemeClr val="tx2"/>
                </a:solidFill>
                <a:latin typeface="+mn-lt"/>
              </a:rPr>
              <a:t>Scale</a:t>
            </a:r>
            <a:r>
              <a:rPr lang="nl-BE" sz="2400" dirty="0" smtClean="0">
                <a:solidFill>
                  <a:schemeClr val="tx2"/>
                </a:solidFill>
                <a:latin typeface="+mn-lt"/>
              </a:rPr>
              <a:t> of Data</a:t>
            </a:r>
            <a:endParaRPr lang="nl-BE" sz="4400" dirty="0" smtClean="0">
              <a:solidFill>
                <a:schemeClr val="tx2"/>
              </a:solidFill>
              <a:latin typeface="+mn-lt"/>
            </a:endParaRPr>
          </a:p>
          <a:p>
            <a:r>
              <a:rPr lang="nl-BE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</a:t>
            </a:r>
            <a:r>
              <a:rPr lang="nl-BE" sz="3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ariety</a:t>
            </a:r>
            <a:endParaRPr lang="nl-BE" sz="36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nl-BE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nl-BE" sz="2400" dirty="0" smtClean="0">
                <a:solidFill>
                  <a:schemeClr val="tx2"/>
                </a:solidFill>
                <a:latin typeface="+mn-lt"/>
              </a:rPr>
              <a:t>Different Forms of Data</a:t>
            </a:r>
            <a:endParaRPr lang="nl-BE" sz="4400" dirty="0" smtClean="0">
              <a:solidFill>
                <a:schemeClr val="tx2"/>
              </a:solidFill>
              <a:latin typeface="+mn-lt"/>
            </a:endParaRPr>
          </a:p>
          <a:p>
            <a:r>
              <a:rPr lang="nl-BE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</a:t>
            </a:r>
            <a:r>
              <a:rPr lang="nl-BE" sz="3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elocity</a:t>
            </a:r>
            <a:endParaRPr lang="nl-BE" sz="36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nl-BE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	</a:t>
            </a:r>
            <a:r>
              <a:rPr lang="nl-BE" sz="2400" dirty="0" err="1" smtClean="0">
                <a:solidFill>
                  <a:schemeClr val="tx2"/>
                </a:solidFill>
                <a:latin typeface="+mn-lt"/>
              </a:rPr>
              <a:t>Streaming</a:t>
            </a:r>
            <a:r>
              <a:rPr lang="nl-BE" sz="2400" dirty="0" smtClean="0">
                <a:solidFill>
                  <a:schemeClr val="tx2"/>
                </a:solidFill>
                <a:latin typeface="+mn-lt"/>
              </a:rPr>
              <a:t> Data</a:t>
            </a:r>
          </a:p>
          <a:p>
            <a:r>
              <a:rPr lang="nl-BE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</a:t>
            </a:r>
            <a:r>
              <a:rPr lang="nl-BE" sz="3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eracity</a:t>
            </a:r>
            <a:endParaRPr lang="nl-BE" sz="36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nl-B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nl-BE" sz="2400" dirty="0" err="1" smtClean="0">
                <a:solidFill>
                  <a:schemeClr val="tx2"/>
                </a:solidFill>
              </a:rPr>
              <a:t>Imperfections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>
                <a:solidFill>
                  <a:schemeClr val="tx2"/>
                </a:solidFill>
              </a:rPr>
              <a:t>of </a:t>
            </a:r>
            <a:r>
              <a:rPr lang="nl-BE" sz="2400" dirty="0" smtClean="0">
                <a:solidFill>
                  <a:schemeClr val="tx2"/>
                </a:solidFill>
              </a:rPr>
              <a:t>Data</a:t>
            </a:r>
            <a:endParaRPr lang="nl-BE" sz="4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92" y="5491503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680796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>
                <a:solidFill>
                  <a:prstClr val="white"/>
                </a:solidFill>
              </a:rPr>
              <a:t>Data </a:t>
            </a:r>
            <a:r>
              <a:rPr lang="nl-BE" sz="1400" b="1" dirty="0" err="1">
                <a:solidFill>
                  <a:prstClr val="white"/>
                </a:solidFill>
              </a:rPr>
              <a:t>quality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and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big data </a:t>
            </a:r>
            <a:r>
              <a:rPr lang="nl-BE" sz="1400" b="1" dirty="0" err="1">
                <a:solidFill>
                  <a:prstClr val="white"/>
                </a:solidFill>
              </a:rPr>
              <a:t>challenges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Big data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839757" y="1448223"/>
            <a:ext cx="289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volume: </a:t>
            </a:r>
            <a:r>
              <a:rPr lang="nl-BE" sz="2400" b="1" dirty="0" err="1" smtClean="0">
                <a:solidFill>
                  <a:schemeClr val="tx2"/>
                </a:solidFill>
              </a:rPr>
              <a:t>scale</a:t>
            </a:r>
            <a:r>
              <a:rPr lang="nl-BE" sz="2400" b="1" dirty="0" smtClean="0">
                <a:solidFill>
                  <a:schemeClr val="tx2"/>
                </a:solidFill>
              </a:rPr>
              <a:t> of data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95" y="2377036"/>
            <a:ext cx="8220209" cy="4356596"/>
          </a:xfrm>
          <a:prstGeom prst="rect">
            <a:avLst/>
          </a:prstGeom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6342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9109</TotalTime>
  <Words>3830</Words>
  <Application>Microsoft Office PowerPoint</Application>
  <PresentationFormat>On-screen Show (4:3)</PresentationFormat>
  <Paragraphs>1065</Paragraphs>
  <Slides>71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Outline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Data quality and  big data challenges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antoon</dc:creator>
  <cp:lastModifiedBy>gdetre</cp:lastModifiedBy>
  <cp:revision>678</cp:revision>
  <dcterms:created xsi:type="dcterms:W3CDTF">2010-12-03T08:14:05Z</dcterms:created>
  <dcterms:modified xsi:type="dcterms:W3CDTF">2015-06-24T07:42:40Z</dcterms:modified>
</cp:coreProperties>
</file>