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8" r:id="rId2"/>
    <p:sldId id="302" r:id="rId3"/>
    <p:sldId id="366" r:id="rId4"/>
    <p:sldId id="365" r:id="rId5"/>
    <p:sldId id="304" r:id="rId6"/>
    <p:sldId id="368" r:id="rId7"/>
    <p:sldId id="369" r:id="rId8"/>
    <p:sldId id="370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473" r:id="rId21"/>
    <p:sldId id="383" r:id="rId22"/>
    <p:sldId id="384" r:id="rId23"/>
    <p:sldId id="389" r:id="rId24"/>
    <p:sldId id="388" r:id="rId25"/>
    <p:sldId id="385" r:id="rId26"/>
    <p:sldId id="386" r:id="rId27"/>
    <p:sldId id="390" r:id="rId28"/>
    <p:sldId id="391" r:id="rId29"/>
    <p:sldId id="393" r:id="rId30"/>
    <p:sldId id="395" r:id="rId31"/>
    <p:sldId id="394" r:id="rId32"/>
    <p:sldId id="396" r:id="rId33"/>
    <p:sldId id="398" r:id="rId34"/>
    <p:sldId id="399" r:id="rId35"/>
    <p:sldId id="400" r:id="rId36"/>
    <p:sldId id="401" r:id="rId37"/>
    <p:sldId id="402" r:id="rId38"/>
    <p:sldId id="403" r:id="rId39"/>
    <p:sldId id="405" r:id="rId40"/>
    <p:sldId id="406" r:id="rId41"/>
    <p:sldId id="407" r:id="rId42"/>
    <p:sldId id="409" r:id="rId43"/>
    <p:sldId id="410" r:id="rId44"/>
    <p:sldId id="414" r:id="rId45"/>
    <p:sldId id="411" r:id="rId46"/>
    <p:sldId id="412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24" r:id="rId56"/>
    <p:sldId id="423" r:id="rId57"/>
    <p:sldId id="425" r:id="rId58"/>
    <p:sldId id="404" r:id="rId59"/>
    <p:sldId id="413" r:id="rId60"/>
    <p:sldId id="426" r:id="rId61"/>
    <p:sldId id="430" r:id="rId62"/>
    <p:sldId id="427" r:id="rId63"/>
    <p:sldId id="431" r:id="rId64"/>
    <p:sldId id="432" r:id="rId65"/>
    <p:sldId id="433" r:id="rId66"/>
    <p:sldId id="429" r:id="rId67"/>
    <p:sldId id="434" r:id="rId68"/>
    <p:sldId id="435" r:id="rId69"/>
    <p:sldId id="436" r:id="rId70"/>
    <p:sldId id="437" r:id="rId71"/>
    <p:sldId id="438" r:id="rId72"/>
    <p:sldId id="439" r:id="rId73"/>
    <p:sldId id="441" r:id="rId74"/>
    <p:sldId id="442" r:id="rId75"/>
    <p:sldId id="443" r:id="rId76"/>
    <p:sldId id="446" r:id="rId77"/>
    <p:sldId id="444" r:id="rId78"/>
    <p:sldId id="445" r:id="rId79"/>
    <p:sldId id="447" r:id="rId80"/>
    <p:sldId id="449" r:id="rId81"/>
    <p:sldId id="450" r:id="rId82"/>
    <p:sldId id="452" r:id="rId83"/>
    <p:sldId id="453" r:id="rId84"/>
    <p:sldId id="451" r:id="rId85"/>
    <p:sldId id="454" r:id="rId86"/>
    <p:sldId id="455" r:id="rId87"/>
    <p:sldId id="456" r:id="rId88"/>
    <p:sldId id="457" r:id="rId89"/>
    <p:sldId id="459" r:id="rId90"/>
    <p:sldId id="460" r:id="rId91"/>
    <p:sldId id="461" r:id="rId92"/>
    <p:sldId id="462" r:id="rId93"/>
    <p:sldId id="463" r:id="rId94"/>
    <p:sldId id="464" r:id="rId95"/>
    <p:sldId id="466" r:id="rId96"/>
    <p:sldId id="467" r:id="rId97"/>
    <p:sldId id="468" r:id="rId98"/>
    <p:sldId id="470" r:id="rId99"/>
    <p:sldId id="471" r:id="rId100"/>
    <p:sldId id="472" r:id="rId101"/>
    <p:sldId id="367" r:id="rId10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6C102B-F312-4C56-B6BD-99D0C1F80A6D}">
          <p14:sldIdLst>
            <p14:sldId id="258"/>
            <p14:sldId id="302"/>
            <p14:sldId id="366"/>
            <p14:sldId id="365"/>
            <p14:sldId id="304"/>
            <p14:sldId id="368"/>
            <p14:sldId id="369"/>
            <p14:sldId id="370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473"/>
            <p14:sldId id="383"/>
            <p14:sldId id="384"/>
            <p14:sldId id="389"/>
            <p14:sldId id="388"/>
            <p14:sldId id="385"/>
            <p14:sldId id="386"/>
            <p14:sldId id="390"/>
            <p14:sldId id="391"/>
            <p14:sldId id="393"/>
            <p14:sldId id="395"/>
            <p14:sldId id="394"/>
            <p14:sldId id="396"/>
            <p14:sldId id="398"/>
            <p14:sldId id="399"/>
            <p14:sldId id="400"/>
            <p14:sldId id="401"/>
            <p14:sldId id="402"/>
            <p14:sldId id="403"/>
            <p14:sldId id="405"/>
            <p14:sldId id="406"/>
            <p14:sldId id="407"/>
            <p14:sldId id="409"/>
            <p14:sldId id="410"/>
            <p14:sldId id="414"/>
            <p14:sldId id="411"/>
            <p14:sldId id="412"/>
            <p14:sldId id="415"/>
            <p14:sldId id="416"/>
          </p14:sldIdLst>
        </p14:section>
        <p14:section name="Untitled Section" id="{F164F5FD-F27B-4B36-A30B-AB8C13151EA9}">
          <p14:sldIdLst>
            <p14:sldId id="417"/>
            <p14:sldId id="418"/>
            <p14:sldId id="419"/>
            <p14:sldId id="420"/>
            <p14:sldId id="421"/>
            <p14:sldId id="422"/>
            <p14:sldId id="424"/>
            <p14:sldId id="423"/>
            <p14:sldId id="425"/>
            <p14:sldId id="404"/>
            <p14:sldId id="413"/>
            <p14:sldId id="426"/>
            <p14:sldId id="430"/>
            <p14:sldId id="427"/>
            <p14:sldId id="431"/>
            <p14:sldId id="432"/>
            <p14:sldId id="433"/>
            <p14:sldId id="429"/>
            <p14:sldId id="434"/>
            <p14:sldId id="435"/>
            <p14:sldId id="436"/>
            <p14:sldId id="437"/>
            <p14:sldId id="438"/>
            <p14:sldId id="439"/>
            <p14:sldId id="441"/>
            <p14:sldId id="442"/>
            <p14:sldId id="443"/>
            <p14:sldId id="446"/>
            <p14:sldId id="444"/>
            <p14:sldId id="445"/>
            <p14:sldId id="447"/>
            <p14:sldId id="449"/>
            <p14:sldId id="450"/>
            <p14:sldId id="452"/>
            <p14:sldId id="453"/>
            <p14:sldId id="451"/>
            <p14:sldId id="454"/>
            <p14:sldId id="455"/>
            <p14:sldId id="456"/>
            <p14:sldId id="457"/>
            <p14:sldId id="459"/>
            <p14:sldId id="460"/>
            <p14:sldId id="461"/>
            <p14:sldId id="462"/>
            <p14:sldId id="463"/>
            <p14:sldId id="464"/>
            <p14:sldId id="466"/>
            <p14:sldId id="467"/>
            <p14:sldId id="468"/>
            <p14:sldId id="470"/>
            <p14:sldId id="471"/>
            <p14:sldId id="472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DDD"/>
    <a:srgbClr val="7D9D9D"/>
    <a:srgbClr val="B0CDCE"/>
    <a:srgbClr val="F5F5F5"/>
    <a:srgbClr val="FCFCFC"/>
    <a:srgbClr val="1687AF"/>
    <a:srgbClr val="14486B"/>
    <a:srgbClr val="999999"/>
    <a:srgbClr val="3333B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8" autoAdjust="0"/>
    <p:restoredTop sz="88246" autoAdjust="0"/>
  </p:normalViewPr>
  <p:slideViewPr>
    <p:cSldViewPr snapToGrid="0">
      <p:cViewPr varScale="1">
        <p:scale>
          <a:sx n="69" d="100"/>
          <a:sy n="69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16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16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16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7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16.png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6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.png"/><Relationship Id="rId7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16.png"/><Relationship Id="rId9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3.png"/><Relationship Id="rId7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6.png"/><Relationship Id="rId9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6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gif"/><Relationship Id="rId3" Type="http://schemas.openxmlformats.org/officeDocument/2006/relationships/image" Target="../media/image3.png"/><Relationship Id="rId7" Type="http://schemas.openxmlformats.org/officeDocument/2006/relationships/image" Target="../media/image1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Relationship Id="rId9" Type="http://schemas.openxmlformats.org/officeDocument/2006/relationships/image" Target="../media/image13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.png"/><Relationship Id="rId7" Type="http://schemas.openxmlformats.org/officeDocument/2006/relationships/image" Target="../media/image1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35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09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5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0.png"/><Relationship Id="rId5" Type="http://schemas.openxmlformats.org/officeDocument/2006/relationships/image" Target="../media/image154.png"/><Relationship Id="rId4" Type="http://schemas.openxmlformats.org/officeDocument/2006/relationships/image" Target="../media/image2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60.png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.png"/><Relationship Id="rId7" Type="http://schemas.openxmlformats.org/officeDocument/2006/relationships/image" Target="../media/image1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0.png"/><Relationship Id="rId4" Type="http://schemas.openxmlformats.org/officeDocument/2006/relationships/image" Target="../media/image16.png"/><Relationship Id="rId9" Type="http://schemas.openxmlformats.org/officeDocument/2006/relationships/image" Target="../media/image16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3.png"/><Relationship Id="rId7" Type="http://schemas.openxmlformats.org/officeDocument/2006/relationships/image" Target="../media/image1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5" Type="http://schemas.openxmlformats.org/officeDocument/2006/relationships/image" Target="../media/image16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3.png"/><Relationship Id="rId7" Type="http://schemas.openxmlformats.org/officeDocument/2006/relationships/image" Target="../media/image1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66.png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3.png"/><Relationship Id="rId7" Type="http://schemas.openxmlformats.org/officeDocument/2006/relationships/image" Target="../media/image1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.png"/><Relationship Id="rId7" Type="http://schemas.openxmlformats.org/officeDocument/2006/relationships/image" Target="../media/image1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580.png"/><Relationship Id="rId4" Type="http://schemas.openxmlformats.org/officeDocument/2006/relationships/image" Target="../media/image16.png"/><Relationship Id="rId9" Type="http://schemas.openxmlformats.org/officeDocument/2006/relationships/image" Target="../media/image18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3.png"/><Relationship Id="rId7" Type="http://schemas.openxmlformats.org/officeDocument/2006/relationships/image" Target="../media/image1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5" Type="http://schemas.openxmlformats.org/officeDocument/2006/relationships/image" Target="../media/image163.png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3.png"/><Relationship Id="rId7" Type="http://schemas.openxmlformats.org/officeDocument/2006/relationships/image" Target="../media/image1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63.png"/><Relationship Id="rId4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3.png"/><Relationship Id="rId7" Type="http://schemas.openxmlformats.org/officeDocument/2006/relationships/image" Target="../media/image1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66.png"/><Relationship Id="rId4" Type="http://schemas.openxmlformats.org/officeDocument/2006/relationships/image" Target="../media/image1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3" Type="http://schemas.openxmlformats.org/officeDocument/2006/relationships/image" Target="../media/image3.png"/><Relationship Id="rId7" Type="http://schemas.openxmlformats.org/officeDocument/2006/relationships/image" Target="../media/image19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34.gif"/><Relationship Id="rId4" Type="http://schemas.openxmlformats.org/officeDocument/2006/relationships/image" Target="../media/image133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20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png"/><Relationship Id="rId4" Type="http://schemas.openxmlformats.org/officeDocument/2006/relationships/image" Target="../media/image1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8.png"/><Relationship Id="rId4" Type="http://schemas.openxmlformats.org/officeDocument/2006/relationships/image" Target="../media/image20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1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21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png"/><Relationship Id="rId4" Type="http://schemas.openxmlformats.org/officeDocument/2006/relationships/image" Target="../media/image21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2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5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0278" y="1734780"/>
            <a:ext cx="7848872" cy="280831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Part II: Soft </a:t>
            </a:r>
            <a:r>
              <a:rPr lang="en-GB" sz="4000" b="1" dirty="0"/>
              <a:t>computing techniques </a:t>
            </a:r>
            <a:r>
              <a:rPr lang="en-GB" sz="4000" b="1" dirty="0" smtClean="0"/>
              <a:t>in searching and querying</a:t>
            </a:r>
          </a:p>
          <a:p>
            <a:pPr algn="ctr"/>
            <a:endParaRPr lang="nl-BE" sz="1200" b="1" dirty="0"/>
          </a:p>
          <a:p>
            <a:pPr algn="ctr"/>
            <a:r>
              <a:rPr lang="nl-BE" sz="2800" b="1" dirty="0" smtClean="0"/>
              <a:t>Prof. Dr. Guy De </a:t>
            </a:r>
            <a:r>
              <a:rPr lang="nl-BE" sz="2800" b="1" dirty="0" err="1" smtClean="0"/>
              <a:t>Tré</a:t>
            </a:r>
            <a:endParaRPr lang="nl-BE" sz="2800" b="1" dirty="0" smtClean="0"/>
          </a:p>
        </p:txBody>
      </p:sp>
      <p:pic>
        <p:nvPicPr>
          <p:cNvPr id="7" name="Picture 2" descr="DD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7" y="4815645"/>
            <a:ext cx="1854156" cy="4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89706" y="4340213"/>
            <a:ext cx="5588994" cy="330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9104" y="1436449"/>
            <a:ext cx="231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flexible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querying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7286" y="2024450"/>
            <a:ext cx="3421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introduce flexibility in </a:t>
            </a:r>
            <a:r>
              <a:rPr lang="nl-BE" sz="2000" dirty="0" err="1" smtClean="0">
                <a:solidFill>
                  <a:schemeClr val="tx2"/>
                </a:solidFill>
              </a:rPr>
              <a:t>querying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4642" y="2665196"/>
            <a:ext cx="62147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auto-correct </a:t>
            </a:r>
            <a:r>
              <a:rPr lang="nl-BE" dirty="0" err="1" smtClean="0">
                <a:solidFill>
                  <a:schemeClr val="tx2"/>
                </a:solidFill>
              </a:rPr>
              <a:t>syntactic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and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semantic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errors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mtClean="0">
                <a:solidFill>
                  <a:schemeClr val="tx2"/>
                </a:solidFill>
              </a:rPr>
              <a:t>intelligent </a:t>
            </a:r>
            <a:r>
              <a:rPr lang="nl-BE" dirty="0" smtClean="0">
                <a:solidFill>
                  <a:schemeClr val="tx2"/>
                </a:solidFill>
              </a:rPr>
              <a:t>database </a:t>
            </a:r>
            <a:r>
              <a:rPr lang="nl-BE" dirty="0" err="1" smtClean="0">
                <a:solidFill>
                  <a:schemeClr val="tx2"/>
                </a:solidFill>
              </a:rPr>
              <a:t>navigation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support </a:t>
            </a:r>
            <a:r>
              <a:rPr lang="nl-BE" dirty="0" err="1" smtClean="0">
                <a:solidFill>
                  <a:schemeClr val="tx2"/>
                </a:solidFill>
              </a:rPr>
              <a:t>for</a:t>
            </a:r>
            <a:r>
              <a:rPr lang="nl-BE" dirty="0" smtClean="0">
                <a:solidFill>
                  <a:schemeClr val="tx2"/>
                </a:solidFill>
              </a:rPr>
              <a:t> ‘indirect’ </a:t>
            </a:r>
            <a:r>
              <a:rPr lang="nl-BE" dirty="0" err="1" smtClean="0">
                <a:solidFill>
                  <a:schemeClr val="tx2"/>
                </a:solidFill>
              </a:rPr>
              <a:t>answers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like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summaries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support </a:t>
            </a:r>
            <a:r>
              <a:rPr lang="nl-BE" dirty="0" err="1" smtClean="0">
                <a:solidFill>
                  <a:schemeClr val="tx2"/>
                </a:solidFill>
              </a:rPr>
              <a:t>for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conditional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answers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providing</a:t>
            </a:r>
            <a:r>
              <a:rPr lang="nl-BE" dirty="0" smtClean="0">
                <a:solidFill>
                  <a:schemeClr val="tx2"/>
                </a:solidFill>
              </a:rPr>
              <a:t> background information </a:t>
            </a:r>
            <a:r>
              <a:rPr lang="nl-BE" dirty="0" err="1" smtClean="0">
                <a:solidFill>
                  <a:schemeClr val="tx2"/>
                </a:solidFill>
              </a:rPr>
              <a:t>with</a:t>
            </a:r>
            <a:r>
              <a:rPr lang="nl-BE" dirty="0" smtClean="0">
                <a:solidFill>
                  <a:schemeClr val="tx2"/>
                </a:solidFill>
              </a:rPr>
              <a:t> (empty) query </a:t>
            </a:r>
            <a:r>
              <a:rPr lang="nl-BE" dirty="0" err="1" smtClean="0">
                <a:solidFill>
                  <a:schemeClr val="tx2"/>
                </a:solidFill>
              </a:rPr>
              <a:t>results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support </a:t>
            </a:r>
            <a:r>
              <a:rPr lang="nl-BE" dirty="0" err="1" smtClean="0">
                <a:solidFill>
                  <a:schemeClr val="tx2"/>
                </a:solidFill>
              </a:rPr>
              <a:t>for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flexible</a:t>
            </a:r>
            <a:r>
              <a:rPr lang="nl-BE" dirty="0" smtClean="0">
                <a:solidFill>
                  <a:schemeClr val="tx2"/>
                </a:solidFill>
              </a:rPr>
              <a:t> user </a:t>
            </a:r>
            <a:r>
              <a:rPr lang="nl-BE" dirty="0" err="1" smtClean="0">
                <a:solidFill>
                  <a:schemeClr val="tx2"/>
                </a:solidFill>
              </a:rPr>
              <a:t>preferences</a:t>
            </a:r>
            <a:r>
              <a:rPr lang="nl-BE" dirty="0" smtClean="0">
                <a:solidFill>
                  <a:schemeClr val="tx2"/>
                </a:solidFill>
              </a:rPr>
              <a:t>            ‘</a:t>
            </a:r>
            <a:r>
              <a:rPr lang="nl-BE" dirty="0" err="1" smtClean="0">
                <a:solidFill>
                  <a:schemeClr val="tx2"/>
                </a:solidFill>
              </a:rPr>
              <a:t>fuzzy</a:t>
            </a:r>
            <a:r>
              <a:rPr lang="nl-BE" dirty="0" smtClean="0">
                <a:solidFill>
                  <a:schemeClr val="tx2"/>
                </a:solidFill>
              </a:rPr>
              <a:t>’ </a:t>
            </a:r>
            <a:r>
              <a:rPr lang="nl-BE" dirty="0" err="1" smtClean="0">
                <a:solidFill>
                  <a:schemeClr val="tx2"/>
                </a:solidFill>
              </a:rPr>
              <a:t>querying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9845" y="4489598"/>
            <a:ext cx="420312" cy="238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51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 (</a:t>
            </a:r>
            <a:r>
              <a:rPr lang="nl-BE" sz="2000" b="1" dirty="0" err="1" smtClean="0">
                <a:solidFill>
                  <a:srgbClr val="1F497D"/>
                </a:solidFill>
              </a:rPr>
              <a:t>cont’d</a:t>
            </a:r>
            <a:r>
              <a:rPr lang="nl-BE" sz="2000" b="1" dirty="0" smtClean="0">
                <a:solidFill>
                  <a:srgbClr val="1F497D"/>
                </a:solidFill>
              </a:rPr>
              <a:t>)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15" y="2897914"/>
            <a:ext cx="437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query 6: </a:t>
            </a:r>
            <a:r>
              <a:rPr lang="nl-BE" dirty="0" smtClean="0"/>
              <a:t>SELECT PID, </a:t>
            </a:r>
            <a:r>
              <a:rPr lang="nl-BE" dirty="0" err="1" smtClean="0"/>
              <a:t>Salary</a:t>
            </a:r>
            <a:endParaRPr lang="nl-BE" dirty="0" smtClean="0"/>
          </a:p>
          <a:p>
            <a:r>
              <a:rPr lang="nl-BE" dirty="0" smtClean="0"/>
              <a:t>                FROM </a:t>
            </a:r>
            <a:r>
              <a:rPr lang="nl-BE" dirty="0" err="1" smtClean="0"/>
              <a:t>Inquiry</a:t>
            </a:r>
            <a:r>
              <a:rPr lang="nl-BE" dirty="0" smtClean="0"/>
              <a:t> WHERE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Salary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UNA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41" y="2100324"/>
            <a:ext cx="2975723" cy="1851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372" y="3552908"/>
            <a:ext cx="2784305" cy="29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8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3-2d87064cddbd5d5eb6f24d40d6b8b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9" y="2726122"/>
            <a:ext cx="3941689" cy="33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233" y="1463040"/>
            <a:ext cx="7590817" cy="102773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err="1" smtClean="0"/>
              <a:t>Questions</a:t>
            </a:r>
            <a:r>
              <a:rPr lang="nl-BE" sz="4000" b="1" dirty="0" smtClean="0"/>
              <a:t>?</a:t>
            </a:r>
            <a:endParaRPr lang="nl-BE" sz="2800" b="1" dirty="0" smtClean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89933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2092" y="1436449"/>
            <a:ext cx="20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querying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1634" y="2024450"/>
            <a:ext cx="4521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introduce </a:t>
            </a:r>
            <a:r>
              <a:rPr lang="nl-BE" sz="2000" dirty="0" err="1" smtClean="0">
                <a:solidFill>
                  <a:schemeClr val="tx2"/>
                </a:solidFill>
              </a:rPr>
              <a:t>flexible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in </a:t>
            </a:r>
            <a:r>
              <a:rPr lang="nl-BE" sz="2000" dirty="0" err="1" smtClean="0">
                <a:solidFill>
                  <a:schemeClr val="tx2"/>
                </a:solidFill>
              </a:rPr>
              <a:t>querying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72845" y="3467935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77137" y="3228780"/>
            <a:ext cx="3933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746" y="4176365"/>
            <a:ext cx="4202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72845" y="4032654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3366" y="5600140"/>
            <a:ext cx="6824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. </a:t>
            </a:r>
            <a:r>
              <a:rPr lang="en-US" sz="1600" dirty="0"/>
              <a:t>Bosc, D</a:t>
            </a:r>
            <a:r>
              <a:rPr lang="en-US" sz="1600" dirty="0" smtClean="0"/>
              <a:t>. </a:t>
            </a:r>
            <a:r>
              <a:rPr lang="en-US" sz="1600" dirty="0"/>
              <a:t>Kraft, and F</a:t>
            </a:r>
            <a:r>
              <a:rPr lang="en-US" sz="1600" dirty="0" smtClean="0"/>
              <a:t>. </a:t>
            </a:r>
            <a:r>
              <a:rPr lang="en-US" sz="1600" dirty="0" err="1"/>
              <a:t>Petry</a:t>
            </a:r>
            <a:r>
              <a:rPr lang="en-US" sz="1600" dirty="0"/>
              <a:t>, ``Fuzzy sets in database and information systems: status and opportunities'', </a:t>
            </a:r>
            <a:r>
              <a:rPr lang="en-US" sz="1600" i="1" dirty="0" smtClean="0"/>
              <a:t>Fuzzy </a:t>
            </a:r>
            <a:r>
              <a:rPr lang="en-US" sz="1600" i="1" dirty="0"/>
              <a:t>Sets and </a:t>
            </a:r>
            <a:r>
              <a:rPr lang="en-US" sz="1600" i="1" dirty="0" smtClean="0"/>
              <a:t>Systems</a:t>
            </a:r>
            <a:r>
              <a:rPr lang="en-US" sz="1600" dirty="0" smtClean="0"/>
              <a:t> </a:t>
            </a:r>
            <a:r>
              <a:rPr lang="en-US" sz="1600" b="1" dirty="0" smtClean="0"/>
              <a:t>153</a:t>
            </a:r>
            <a:r>
              <a:rPr lang="en-US" sz="1600" dirty="0" smtClean="0"/>
              <a:t> </a:t>
            </a:r>
            <a:r>
              <a:rPr lang="en-US" sz="1600" dirty="0"/>
              <a:t>3 (2005) 418--426.</a:t>
            </a:r>
            <a:endParaRPr lang="nl-BE" sz="1600" dirty="0"/>
          </a:p>
        </p:txBody>
      </p:sp>
      <p:pic>
        <p:nvPicPr>
          <p:cNvPr id="1026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3" y="3266487"/>
            <a:ext cx="1435521" cy="14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8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2092" y="1436449"/>
            <a:ext cx="20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querying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2378" y="2024450"/>
            <a:ext cx="4020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016" y="3267880"/>
            <a:ext cx="640021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users </a:t>
            </a:r>
            <a:r>
              <a:rPr lang="nl-BE" sz="2000" dirty="0" err="1" smtClean="0">
                <a:solidFill>
                  <a:schemeClr val="tx2"/>
                </a:solidFill>
              </a:rPr>
              <a:t>only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approximately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describe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what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they</a:t>
            </a:r>
            <a:r>
              <a:rPr lang="nl-BE" sz="2000" dirty="0" smtClean="0">
                <a:solidFill>
                  <a:schemeClr val="tx2"/>
                </a:solidFill>
              </a:rPr>
              <a:t> are </a:t>
            </a:r>
            <a:r>
              <a:rPr lang="nl-BE" sz="2000" dirty="0" err="1" smtClean="0">
                <a:solidFill>
                  <a:schemeClr val="tx2"/>
                </a:solidFill>
              </a:rPr>
              <a:t>looking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endParaRPr lang="nl-B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limited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knowledge</a:t>
            </a:r>
            <a:r>
              <a:rPr lang="nl-BE" sz="2000" dirty="0" smtClean="0">
                <a:solidFill>
                  <a:schemeClr val="tx2"/>
                </a:solidFill>
              </a:rPr>
              <a:t/>
            </a:r>
            <a:br>
              <a:rPr lang="nl-BE" sz="2000" dirty="0" smtClean="0">
                <a:solidFill>
                  <a:schemeClr val="tx2"/>
                </a:solidFill>
              </a:rPr>
            </a:br>
            <a:r>
              <a:rPr lang="nl-BE" dirty="0" smtClean="0"/>
              <a:t>e.g. was the </a:t>
            </a:r>
            <a:r>
              <a:rPr lang="nl-BE" dirty="0" err="1" smtClean="0"/>
              <a:t>painting</a:t>
            </a:r>
            <a:r>
              <a:rPr lang="nl-BE" dirty="0" smtClean="0"/>
              <a:t> </a:t>
            </a:r>
            <a:r>
              <a:rPr lang="nl-BE" dirty="0" err="1" smtClean="0"/>
              <a:t>painted</a:t>
            </a:r>
            <a:r>
              <a:rPr lang="nl-BE" dirty="0" smtClean="0"/>
              <a:t> in 1882, 1883 or in 1884?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allow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some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tollerance</a:t>
            </a:r>
            <a:r>
              <a:rPr lang="nl-BE" sz="2000" dirty="0">
                <a:solidFill>
                  <a:schemeClr val="tx2"/>
                </a:solidFill>
              </a:rPr>
              <a:t/>
            </a:r>
            <a:br>
              <a:rPr lang="nl-BE" sz="2000" dirty="0">
                <a:solidFill>
                  <a:schemeClr val="tx2"/>
                </a:solidFill>
              </a:rPr>
            </a:br>
            <a:r>
              <a:rPr lang="nl-BE" dirty="0"/>
              <a:t>e.g.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 high score in </a:t>
            </a:r>
            <a:r>
              <a:rPr lang="nl-BE" dirty="0" err="1" smtClean="0"/>
              <a:t>math</a:t>
            </a:r>
            <a:endParaRPr lang="nl-BE" dirty="0"/>
          </a:p>
          <a:p>
            <a:endParaRPr lang="nl-BE" sz="2000" dirty="0" smtClean="0">
              <a:solidFill>
                <a:schemeClr val="tx2"/>
              </a:solidFill>
            </a:endParaRPr>
          </a:p>
        </p:txBody>
      </p:sp>
      <p:pic>
        <p:nvPicPr>
          <p:cNvPr id="2054" name="Picture 6" descr="user rank - points and 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" y="3267880"/>
            <a:ext cx="1618563" cy="1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3319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134" y="156725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endParaRPr lang="nl-BE" sz="2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243" y="2276345"/>
                <a:ext cx="6379503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</a:rPr>
                  <a:t>model user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preferences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labeled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fuzzy</a:t>
                </a:r>
                <a:r>
                  <a:rPr lang="nl-BE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sets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nl-BE" sz="20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use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modification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functions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to</a:t>
                </a:r>
                <a:r>
                  <a:rPr lang="nl-BE" sz="2000" dirty="0">
                    <a:solidFill>
                      <a:schemeClr val="tx2"/>
                    </a:solidFill>
                  </a:rPr>
                  <a:t> deal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with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linguistic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hedges</a:t>
                </a:r>
                <a:r>
                  <a:rPr lang="nl-BE" sz="2000" dirty="0">
                    <a:solidFill>
                      <a:schemeClr val="tx2"/>
                    </a:solidFill>
                  </a:rPr>
                  <a:t/>
                </a:r>
                <a:br>
                  <a:rPr lang="nl-BE" sz="2000" dirty="0">
                    <a:solidFill>
                      <a:schemeClr val="tx2"/>
                    </a:solidFill>
                  </a:rPr>
                </a:br>
                <a:r>
                  <a:rPr lang="en-US" sz="1600" i="1" dirty="0"/>
                  <a:t>almost, apparently, </a:t>
                </a:r>
                <a:r>
                  <a:rPr lang="en-US" sz="1600" i="1" dirty="0" smtClean="0"/>
                  <a:t>fairly</a:t>
                </a:r>
                <a:r>
                  <a:rPr lang="en-US" sz="1600" i="1" dirty="0"/>
                  <a:t>, in part, nearly, </a:t>
                </a:r>
                <a:r>
                  <a:rPr lang="en-US" sz="1600" i="1" dirty="0" smtClean="0"/>
                  <a:t>relatively</a:t>
                </a:r>
                <a:r>
                  <a:rPr lang="en-US" sz="1600" i="1" dirty="0"/>
                  <a:t>, </a:t>
                </a:r>
                <a:r>
                  <a:rPr lang="en-US" sz="1600" i="1" dirty="0" smtClean="0"/>
                  <a:t>somewhat</a:t>
                </a:r>
                <a:r>
                  <a:rPr lang="en-US" sz="1600" i="1" dirty="0"/>
                  <a:t>, </a:t>
                </a:r>
                <a:r>
                  <a:rPr lang="en-US" sz="1600" i="1" dirty="0" smtClean="0"/>
                  <a:t>…</a:t>
                </a:r>
                <a:endParaRPr lang="nl-BE" sz="16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43" y="2276345"/>
                <a:ext cx="6379503" cy="1261884"/>
              </a:xfrm>
              <a:prstGeom prst="rect">
                <a:avLst/>
              </a:prstGeom>
              <a:blipFill rotWithShape="0">
                <a:blip r:embed="rId4"/>
                <a:stretch>
                  <a:fillRect l="-1052" t="-2415" r="-96" b="-53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user rank - points and 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6" y="2658280"/>
            <a:ext cx="1618563" cy="1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2328468" y="37665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2252268" y="49857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045893" y="48587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033193" y="39443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299893" y="40713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474768" y="4971426"/>
            <a:ext cx="463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date</a:t>
            </a:r>
            <a:endParaRPr lang="en-GB" altLang="nl-BE" sz="1200" dirty="0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5624118" y="37665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5547918" y="49857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341543" y="48587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328843" y="39443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5595543" y="40713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7770418" y="4971426"/>
            <a:ext cx="519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score</a:t>
            </a:r>
            <a:endParaRPr lang="en-GB" altLang="nl-BE" sz="1200" dirty="0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3364701" y="4104287"/>
            <a:ext cx="889789" cy="87905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H="1">
            <a:off x="2552656" y="4104287"/>
            <a:ext cx="830047" cy="88629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 rot="2854133">
            <a:off x="2416697" y="5028104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1881</a:t>
            </a:r>
            <a:endParaRPr lang="en-GB" altLang="nl-BE" sz="1100" baseline="-25000" dirty="0"/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2619977" y="3683367"/>
            <a:ext cx="1848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painted ‘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around_1883</a:t>
            </a:r>
            <a:r>
              <a:rPr lang="en-GB" altLang="nl-BE" sz="1400" dirty="0" smtClean="0"/>
              <a:t>’</a:t>
            </a:r>
            <a:endParaRPr lang="en-GB" altLang="nl-BE" sz="1400" baseline="-25000" dirty="0"/>
          </a:p>
        </p:txBody>
      </p:sp>
      <p:sp>
        <p:nvSpPr>
          <p:cNvPr id="43" name="Line 58"/>
          <p:cNvSpPr>
            <a:spLocks noChangeShapeType="1"/>
          </p:cNvSpPr>
          <p:nvPr/>
        </p:nvSpPr>
        <p:spPr bwMode="auto">
          <a:xfrm flipV="1">
            <a:off x="7452461" y="4071313"/>
            <a:ext cx="231786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H="1">
            <a:off x="7099519" y="4071313"/>
            <a:ext cx="362023" cy="92471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557997" y="4948528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1"/>
          <p:cNvSpPr txBox="1">
            <a:spLocks noChangeArrowheads="1"/>
          </p:cNvSpPr>
          <p:nvPr/>
        </p:nvSpPr>
        <p:spPr bwMode="auto">
          <a:xfrm rot="2854133">
            <a:off x="2850089" y="5030479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1882</a:t>
            </a:r>
            <a:endParaRPr lang="en-GB" altLang="nl-BE" sz="11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991389" y="495090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51"/>
          <p:cNvSpPr txBox="1">
            <a:spLocks noChangeArrowheads="1"/>
          </p:cNvSpPr>
          <p:nvPr/>
        </p:nvSpPr>
        <p:spPr bwMode="auto">
          <a:xfrm rot="2854133">
            <a:off x="3242992" y="5028102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1883</a:t>
            </a:r>
            <a:endParaRPr lang="en-GB" altLang="nl-BE" sz="11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384292" y="4948526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51"/>
          <p:cNvSpPr txBox="1">
            <a:spLocks noChangeArrowheads="1"/>
          </p:cNvSpPr>
          <p:nvPr/>
        </p:nvSpPr>
        <p:spPr bwMode="auto">
          <a:xfrm rot="2854133">
            <a:off x="3676384" y="5030477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1884</a:t>
            </a:r>
            <a:endParaRPr lang="en-GB" altLang="nl-BE" sz="11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3817684" y="4950901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51"/>
          <p:cNvSpPr txBox="1">
            <a:spLocks noChangeArrowheads="1"/>
          </p:cNvSpPr>
          <p:nvPr/>
        </p:nvSpPr>
        <p:spPr bwMode="auto">
          <a:xfrm rot="2854133">
            <a:off x="4112159" y="5023330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1885</a:t>
            </a:r>
            <a:endParaRPr lang="en-GB" altLang="nl-BE" sz="1100" baseline="-25000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4253459" y="494375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52"/>
          <p:cNvSpPr txBox="1">
            <a:spLocks noChangeArrowheads="1"/>
          </p:cNvSpPr>
          <p:nvPr/>
        </p:nvSpPr>
        <p:spPr bwMode="auto">
          <a:xfrm>
            <a:off x="5859020" y="3670526"/>
            <a:ext cx="1677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‘</a:t>
            </a:r>
            <a:r>
              <a:rPr lang="en-GB" altLang="nl-BE" sz="1400" dirty="0" err="1" smtClean="0">
                <a:solidFill>
                  <a:schemeClr val="accent6">
                    <a:lumMod val="75000"/>
                  </a:schemeClr>
                </a:solidFill>
              </a:rPr>
              <a:t>high_score</a:t>
            </a:r>
            <a:r>
              <a:rPr lang="en-GB" altLang="nl-BE" sz="1400" dirty="0" smtClean="0"/>
              <a:t>’ in math</a:t>
            </a:r>
            <a:endParaRPr lang="en-GB" altLang="nl-BE" sz="1400" baseline="-25000" dirty="0"/>
          </a:p>
        </p:txBody>
      </p:sp>
      <p:sp>
        <p:nvSpPr>
          <p:cNvPr id="67" name="Text Box 51"/>
          <p:cNvSpPr txBox="1">
            <a:spLocks noChangeArrowheads="1"/>
          </p:cNvSpPr>
          <p:nvPr/>
        </p:nvSpPr>
        <p:spPr bwMode="auto">
          <a:xfrm>
            <a:off x="6938244" y="4956002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14</a:t>
            </a:r>
            <a:endParaRPr lang="en-GB" altLang="nl-BE" sz="1100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099124" y="495362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51"/>
          <p:cNvSpPr txBox="1">
            <a:spLocks noChangeArrowheads="1"/>
          </p:cNvSpPr>
          <p:nvPr/>
        </p:nvSpPr>
        <p:spPr bwMode="auto">
          <a:xfrm>
            <a:off x="6482434" y="4954772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10</a:t>
            </a:r>
            <a:endParaRPr lang="en-GB" altLang="nl-BE" sz="1100" baseline="-25000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640931" y="4954407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51"/>
          <p:cNvSpPr txBox="1">
            <a:spLocks noChangeArrowheads="1"/>
          </p:cNvSpPr>
          <p:nvPr/>
        </p:nvSpPr>
        <p:spPr bwMode="auto">
          <a:xfrm>
            <a:off x="7527353" y="4955153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20</a:t>
            </a:r>
            <a:endParaRPr lang="en-GB" altLang="nl-BE" sz="1100" baseline="-25000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7689009" y="494375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5547009" y="4930962"/>
            <a:ext cx="256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0</a:t>
            </a:r>
            <a:endParaRPr lang="en-GB" altLang="nl-BE" sz="1100" baseline="-25000" dirty="0"/>
          </a:p>
        </p:txBody>
      </p:sp>
      <p:sp>
        <p:nvSpPr>
          <p:cNvPr id="74" name="Text Box 51"/>
          <p:cNvSpPr txBox="1">
            <a:spLocks noChangeArrowheads="1"/>
          </p:cNvSpPr>
          <p:nvPr/>
        </p:nvSpPr>
        <p:spPr bwMode="auto">
          <a:xfrm>
            <a:off x="7179092" y="4958521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16</a:t>
            </a:r>
            <a:endParaRPr lang="en-GB" altLang="nl-BE" sz="1100" baseline="-25000" dirty="0"/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7339972" y="495614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645833" y="5513900"/>
            <a:ext cx="529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tx2"/>
                </a:solidFill>
              </a:rPr>
              <a:t>degrees</a:t>
            </a:r>
            <a:r>
              <a:rPr lang="nl-BE" sz="2000" b="1" dirty="0" smtClean="0">
                <a:solidFill>
                  <a:schemeClr val="tx2"/>
                </a:solidFill>
              </a:rPr>
              <a:t> of </a:t>
            </a:r>
            <a:r>
              <a:rPr lang="nl-BE" sz="2000" b="1" dirty="0" err="1" smtClean="0">
                <a:solidFill>
                  <a:schemeClr val="tx2"/>
                </a:solidFill>
              </a:rPr>
              <a:t>compatibility</a:t>
            </a:r>
            <a:r>
              <a:rPr lang="nl-BE" sz="2000" b="1" dirty="0" smtClean="0">
                <a:solidFill>
                  <a:schemeClr val="tx2"/>
                </a:solidFill>
              </a:rPr>
              <a:t> (</a:t>
            </a:r>
            <a:r>
              <a:rPr lang="nl-BE" sz="2000" b="1" dirty="0" err="1" smtClean="0">
                <a:solidFill>
                  <a:schemeClr val="tx2"/>
                </a:solidFill>
              </a:rPr>
              <a:t>with</a:t>
            </a:r>
            <a:r>
              <a:rPr lang="nl-BE" sz="2000" b="1" dirty="0" smtClean="0">
                <a:solidFill>
                  <a:schemeClr val="tx2"/>
                </a:solidFill>
              </a:rPr>
              <a:t> user </a:t>
            </a:r>
            <a:r>
              <a:rPr lang="nl-BE" sz="2000" b="1" dirty="0" err="1" smtClean="0">
                <a:solidFill>
                  <a:schemeClr val="tx2"/>
                </a:solidFill>
              </a:rPr>
              <a:t>preferences</a:t>
            </a:r>
            <a:r>
              <a:rPr lang="nl-BE" sz="2000" b="1" dirty="0" smtClean="0">
                <a:solidFill>
                  <a:schemeClr val="tx2"/>
                </a:solidFill>
              </a:rPr>
              <a:t>)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78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22" y="519257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pic>
        <p:nvPicPr>
          <p:cNvPr id="53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9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743854" y="177045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2054" name="Picture 6" descr="user rank - points and 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" y="3000895"/>
            <a:ext cx="1618563" cy="1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318295" y="2625516"/>
            <a:ext cx="441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user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can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depend</a:t>
            </a:r>
            <a:r>
              <a:rPr lang="nl-BE" sz="2400" b="1" dirty="0" smtClean="0">
                <a:solidFill>
                  <a:schemeClr val="tx2"/>
                </a:solidFill>
              </a:rPr>
              <a:t> on: 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78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39" y="515934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318295" y="3317491"/>
            <a:ext cx="5910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the </a:t>
            </a:r>
            <a:r>
              <a:rPr lang="nl-BE" sz="2400" b="1" dirty="0" err="1" smtClean="0">
                <a:solidFill>
                  <a:schemeClr val="tx2"/>
                </a:solidFill>
              </a:rPr>
              <a:t>subjectivity</a:t>
            </a:r>
            <a:r>
              <a:rPr lang="nl-BE" sz="2400" b="1" dirty="0" smtClean="0">
                <a:solidFill>
                  <a:schemeClr val="tx2"/>
                </a:solidFill>
              </a:rPr>
              <a:t> of the user</a:t>
            </a:r>
          </a:p>
          <a:p>
            <a:r>
              <a:rPr lang="nl-BE" sz="2000" dirty="0" smtClean="0"/>
              <a:t>‘</a:t>
            </a:r>
            <a:r>
              <a:rPr lang="nl-BE" sz="2000" dirty="0" err="1" smtClean="0"/>
              <a:t>old</a:t>
            </a:r>
            <a:r>
              <a:rPr lang="nl-BE" sz="2000" dirty="0" smtClean="0"/>
              <a:t>’ </a:t>
            </a:r>
            <a:r>
              <a:rPr lang="nl-BE" sz="2000" dirty="0" err="1" smtClean="0"/>
              <a:t>for</a:t>
            </a:r>
            <a:r>
              <a:rPr lang="nl-BE" sz="2000" dirty="0" smtClean="0"/>
              <a:t> a </a:t>
            </a:r>
            <a:r>
              <a:rPr lang="nl-BE" sz="2000" dirty="0" err="1" smtClean="0"/>
              <a:t>child</a:t>
            </a:r>
            <a:r>
              <a:rPr lang="nl-BE" sz="2000" dirty="0" smtClean="0"/>
              <a:t> vs. ‘</a:t>
            </a:r>
            <a:r>
              <a:rPr lang="nl-BE" sz="2000" dirty="0" err="1" smtClean="0"/>
              <a:t>old</a:t>
            </a:r>
            <a:r>
              <a:rPr lang="nl-BE" sz="2000" dirty="0" smtClean="0"/>
              <a:t>’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an</a:t>
            </a:r>
            <a:r>
              <a:rPr lang="nl-BE" sz="2000" dirty="0" smtClean="0"/>
              <a:t> adult vs. ‘</a:t>
            </a:r>
            <a:r>
              <a:rPr lang="nl-BE" sz="2000" dirty="0" err="1" smtClean="0"/>
              <a:t>old</a:t>
            </a:r>
            <a:r>
              <a:rPr lang="nl-BE" sz="2000" dirty="0" smtClean="0"/>
              <a:t>’ </a:t>
            </a:r>
            <a:r>
              <a:rPr lang="nl-BE" sz="2000" dirty="0" err="1" smtClean="0"/>
              <a:t>for</a:t>
            </a:r>
            <a:r>
              <a:rPr lang="nl-BE" sz="2000" dirty="0" smtClean="0"/>
              <a:t> a senior</a:t>
            </a:r>
            <a:endParaRPr lang="nl-BE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318295" y="4213121"/>
            <a:ext cx="4911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the context</a:t>
            </a:r>
          </a:p>
          <a:p>
            <a:r>
              <a:rPr lang="nl-BE" sz="2000" dirty="0" smtClean="0"/>
              <a:t>‘</a:t>
            </a:r>
            <a:r>
              <a:rPr lang="nl-BE" sz="2000" dirty="0" err="1" smtClean="0"/>
              <a:t>expensive</a:t>
            </a:r>
            <a:r>
              <a:rPr lang="nl-BE" sz="2000" dirty="0" smtClean="0"/>
              <a:t>’ </a:t>
            </a:r>
            <a:r>
              <a:rPr lang="nl-BE" sz="2000" dirty="0" err="1" smtClean="0"/>
              <a:t>for</a:t>
            </a:r>
            <a:r>
              <a:rPr lang="nl-BE" sz="2000" dirty="0" smtClean="0"/>
              <a:t> a </a:t>
            </a:r>
            <a:r>
              <a:rPr lang="nl-BE" sz="2000" dirty="0" err="1" smtClean="0"/>
              <a:t>car</a:t>
            </a:r>
            <a:r>
              <a:rPr lang="nl-BE" sz="2000" dirty="0" smtClean="0"/>
              <a:t> vs. ‘</a:t>
            </a:r>
            <a:r>
              <a:rPr lang="nl-BE" sz="2000" dirty="0" err="1" smtClean="0"/>
              <a:t>expensive</a:t>
            </a:r>
            <a:r>
              <a:rPr lang="nl-BE" sz="2000" dirty="0" smtClean="0"/>
              <a:t>’ </a:t>
            </a:r>
            <a:r>
              <a:rPr lang="nl-BE" sz="2000" dirty="0" err="1" smtClean="0"/>
              <a:t>for</a:t>
            </a:r>
            <a:r>
              <a:rPr lang="nl-BE" sz="2000" dirty="0" smtClean="0"/>
              <a:t> a </a:t>
            </a:r>
            <a:r>
              <a:rPr lang="nl-BE" sz="2000" dirty="0" err="1" smtClean="0"/>
              <a:t>book</a:t>
            </a:r>
            <a:endParaRPr lang="nl-BE" sz="20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562177" y="5615467"/>
            <a:ext cx="420312" cy="238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82489" y="5351574"/>
            <a:ext cx="291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need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for</a:t>
            </a:r>
            <a:r>
              <a:rPr lang="nl-BE" sz="2400" b="1" dirty="0" smtClean="0">
                <a:solidFill>
                  <a:schemeClr val="tx2"/>
                </a:solidFill>
              </a:rPr>
              <a:t> user </a:t>
            </a:r>
            <a:r>
              <a:rPr lang="nl-BE" sz="2400" b="1" dirty="0" err="1" smtClean="0">
                <a:solidFill>
                  <a:schemeClr val="tx2"/>
                </a:solidFill>
              </a:rPr>
              <a:t>profiles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549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" y="1027664"/>
            <a:ext cx="7609840" cy="552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7034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57079" y="3285009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7720" y="3017173"/>
            <a:ext cx="225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satisfaction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7720" y="4011930"/>
            <a:ext cx="3596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possibilistic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truth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values</a:t>
            </a:r>
            <a:r>
              <a:rPr lang="nl-BE" sz="2000" dirty="0" smtClean="0">
                <a:solidFill>
                  <a:schemeClr val="tx2"/>
                </a:solidFill>
              </a:rPr>
              <a:t/>
            </a:r>
            <a:br>
              <a:rPr lang="nl-BE" sz="2000" dirty="0" smtClean="0">
                <a:solidFill>
                  <a:schemeClr val="tx2"/>
                </a:solidFill>
              </a:rPr>
            </a:br>
            <a:r>
              <a:rPr lang="nl-BE" sz="2000" dirty="0" smtClean="0">
                <a:solidFill>
                  <a:schemeClr val="tx2"/>
                </a:solidFill>
              </a:rPr>
              <a:t>(in view of a later </a:t>
            </a:r>
            <a:r>
              <a:rPr lang="nl-BE" sz="2000" dirty="0" err="1" smtClean="0">
                <a:solidFill>
                  <a:schemeClr val="tx2"/>
                </a:solidFill>
              </a:rPr>
              <a:t>generalization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57079" y="3849728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2" y="2508368"/>
            <a:ext cx="4130395" cy="32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54123" y="3391297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3391297"/>
                <a:ext cx="11868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54123" y="4744048"/>
                <a:ext cx="885434" cy="43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4744048"/>
                <a:ext cx="885434" cy="432491"/>
              </a:xfrm>
              <a:prstGeom prst="rect">
                <a:avLst/>
              </a:prstGeom>
              <a:blipFill rotWithShape="0">
                <a:blip r:embed="rId6"/>
                <a:stretch>
                  <a:fillRect t="-9859" r="-406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40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3707" y="1672179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61608" y="2067615"/>
                <a:ext cx="3572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08" y="2067615"/>
                <a:ext cx="357245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365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4841" y="2746332"/>
                <a:ext cx="2989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comparison operators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dirty="0" smtClean="0"/>
                  <a:t>,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746332"/>
                <a:ext cx="298934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22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7666" y="3160311"/>
                <a:ext cx="7226337" cy="894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smtClean="0">
                    <a:solidFill>
                      <a:schemeClr val="tx2"/>
                    </a:solidFill>
                  </a:rPr>
                  <a:t>transfor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m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set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smtClean="0">
                    <a:solidFill>
                      <a:schemeClr val="tx2"/>
                    </a:solidFill>
                  </a:rPr>
                  <a:t>standard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equality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err="1">
                    <a:solidFill>
                      <a:schemeClr val="tx2"/>
                    </a:solidFill>
                  </a:rPr>
                  <a:t>g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radual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equality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𝑑𝑒𝑔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endParaRPr lang="nl-BE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6" y="3160311"/>
                <a:ext cx="7226337" cy="894476"/>
              </a:xfrm>
              <a:prstGeom prst="rect">
                <a:avLst/>
              </a:prstGeom>
              <a:blipFill rotWithShape="0">
                <a:blip r:embed="rId6"/>
                <a:stretch>
                  <a:fillRect l="-337" t="-2041" b="-68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4841" y="4474344"/>
                <a:ext cx="4329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comparison operators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𝑜𝑝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&lt;,&gt;,≤,≥</m:t>
                        </m:r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4474344"/>
                <a:ext cx="432990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44"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91422" y="4973783"/>
                <a:ext cx="584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>
                    <a:solidFill>
                      <a:schemeClr val="tx2"/>
                    </a:solidFill>
                  </a:rPr>
                  <a:t>transfor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m</a:t>
                </a:r>
                <a:r>
                  <a:rPr lang="nl-BE" sz="1600" dirty="0">
                    <a:solidFill>
                      <a:schemeClr val="tx2"/>
                    </a:solidFill>
                  </a:rPr>
                  <a:t> the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attribute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value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to </a:t>
                </a:r>
                <a:r>
                  <a:rPr lang="nl-BE" sz="1600" dirty="0">
                    <a:solidFill>
                      <a:schemeClr val="tx2"/>
                    </a:solidFill>
                  </a:rPr>
                  <a:t>a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fuzzy</a:t>
                </a:r>
                <a:r>
                  <a:rPr lang="nl-BE" sz="1600" dirty="0">
                    <a:solidFill>
                      <a:schemeClr val="tx2"/>
                    </a:solidFill>
                  </a:rPr>
                  <a:t> set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err="1">
                    <a:solidFill>
                      <a:schemeClr val="tx2"/>
                    </a:solidFill>
                  </a:rPr>
                  <a:t>a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pply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Zadeh’s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extension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principle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22" y="4973783"/>
                <a:ext cx="5843844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417" t="-3125" b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3855" y="5563839"/>
                <a:ext cx="4153445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855" y="5563839"/>
                <a:ext cx="4153445" cy="394210"/>
              </a:xfrm>
              <a:prstGeom prst="rect">
                <a:avLst/>
              </a:prstGeom>
              <a:blipFill rotWithShape="0"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619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1929" y="2753536"/>
                <a:ext cx="2836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compatibility operator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29" y="2753536"/>
                <a:ext cx="283699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8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8799" y="3301590"/>
                <a:ext cx="2693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99" y="3301590"/>
                <a:ext cx="269336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864393" y="399487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88193" y="521407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81818" y="508707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81818" y="41674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 dirty="0"/>
              <a:t>1</a:t>
            </a:r>
            <a:endParaRPr lang="en-US" altLang="nl-BE" sz="1200" dirty="0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835818" y="429967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010693" y="5199791"/>
            <a:ext cx="463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date</a:t>
            </a:r>
            <a:endParaRPr lang="en-GB" altLang="nl-BE" sz="1200" dirty="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V="1">
            <a:off x="5160043" y="399487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5083843" y="521407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877468" y="508707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895404" y="416071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altLang="nl-B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131468" y="429967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7306343" y="5199791"/>
            <a:ext cx="519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score</a:t>
            </a:r>
            <a:endParaRPr lang="en-GB" altLang="nl-BE" sz="1200" dirty="0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>
            <a:off x="2900626" y="4332652"/>
            <a:ext cx="889789" cy="87905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 flipH="1">
            <a:off x="2088581" y="4332652"/>
            <a:ext cx="830047" cy="88629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 rot="2854133">
            <a:off x="1952622" y="5256469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1881</a:t>
            </a:r>
            <a:endParaRPr lang="en-GB" altLang="nl-BE" sz="1100" baseline="-25000" dirty="0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V="1">
            <a:off x="6986548" y="4296594"/>
            <a:ext cx="238385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H="1">
            <a:off x="6635444" y="4299678"/>
            <a:ext cx="362023" cy="92471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093922" y="517689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51"/>
              <p:cNvSpPr txBox="1">
                <a:spLocks noChangeArrowheads="1"/>
              </p:cNvSpPr>
              <p:nvPr/>
            </p:nvSpPr>
            <p:spPr bwMode="auto">
              <a:xfrm rot="2854133">
                <a:off x="2242580" y="5531310"/>
                <a:ext cx="1250279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nl-BE" sz="11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1882</a:t>
                </a:r>
                <a14:m>
                  <m:oMath xmlns:m="http://schemas.openxmlformats.org/officeDocument/2006/math">
                    <m:r>
                      <a:rPr lang="nl-BE" altLang="nl-BE" sz="11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altLang="nl-BE" sz="11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altLang="nl-BE" sz="11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nl-BE" altLang="nl-BE" sz="1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altLang="nl-BE" sz="1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𝑃𝑒𝑟𝑖𝑜𝑑</m:t>
                        </m:r>
                      </m:e>
                    </m:d>
                  </m:oMath>
                </a14:m>
                <a:endParaRPr lang="en-GB" altLang="nl-BE" sz="1100" baseline="-25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54133">
                <a:off x="2242580" y="5531310"/>
                <a:ext cx="1250279" cy="261610"/>
              </a:xfrm>
              <a:prstGeom prst="rect">
                <a:avLst/>
              </a:prstGeom>
              <a:blipFill rotWithShape="0">
                <a:blip r:embed="rId6"/>
                <a:stretch>
                  <a:fillRect l="-2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H="1">
            <a:off x="2522847" y="5173382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51"/>
          <p:cNvSpPr txBox="1">
            <a:spLocks noChangeArrowheads="1"/>
          </p:cNvSpPr>
          <p:nvPr/>
        </p:nvSpPr>
        <p:spPr bwMode="auto">
          <a:xfrm rot="2854133">
            <a:off x="2778917" y="5256467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1883</a:t>
            </a:r>
            <a:endParaRPr lang="en-GB" altLang="nl-BE" sz="1100" baseline="-250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20217" y="5176891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51"/>
          <p:cNvSpPr txBox="1">
            <a:spLocks noChangeArrowheads="1"/>
          </p:cNvSpPr>
          <p:nvPr/>
        </p:nvSpPr>
        <p:spPr bwMode="auto">
          <a:xfrm rot="2854133">
            <a:off x="3212309" y="5258842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1884</a:t>
            </a:r>
            <a:endParaRPr lang="en-GB" altLang="nl-BE" sz="1100" baseline="-25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353609" y="5179266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1"/>
          <p:cNvSpPr txBox="1">
            <a:spLocks noChangeArrowheads="1"/>
          </p:cNvSpPr>
          <p:nvPr/>
        </p:nvSpPr>
        <p:spPr bwMode="auto">
          <a:xfrm rot="2854133">
            <a:off x="3648084" y="525169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1885</a:t>
            </a:r>
            <a:endParaRPr lang="en-GB" altLang="nl-BE" sz="1100" baseline="-25000" dirty="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789384" y="5172119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6474169" y="5184367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14</a:t>
            </a:r>
            <a:endParaRPr lang="en-GB" altLang="nl-BE" sz="1100" baseline="-250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635049" y="5181990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6018359" y="5183137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10</a:t>
            </a:r>
            <a:endParaRPr lang="en-GB" altLang="nl-BE" sz="1100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176856" y="5182772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7063278" y="5183518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20</a:t>
            </a:r>
            <a:endParaRPr lang="en-GB" altLang="nl-BE" sz="11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7224934" y="5172120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5082934" y="5159327"/>
            <a:ext cx="256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0</a:t>
            </a:r>
            <a:endParaRPr lang="en-GB" altLang="nl-BE" sz="1100" baseline="-25000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6715017" y="5186886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16</a:t>
            </a:r>
            <a:endParaRPr lang="en-GB" altLang="nl-BE" sz="1100" baseline="-250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6875897" y="5184509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4436" y="4769938"/>
            <a:ext cx="2878" cy="44413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819821" y="4762037"/>
            <a:ext cx="702279" cy="144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1530998" y="4620916"/>
            <a:ext cx="3802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 dirty="0" smtClean="0">
                <a:solidFill>
                  <a:schemeClr val="accent2">
                    <a:lumMod val="75000"/>
                  </a:schemeClr>
                </a:solidFill>
              </a:rPr>
              <a:t>0.5</a:t>
            </a:r>
            <a:endParaRPr lang="en-US" altLang="nl-B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7048691" y="4297455"/>
            <a:ext cx="20019" cy="96678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31" idx="3"/>
          </p:cNvCxnSpPr>
          <p:nvPr/>
        </p:nvCxnSpPr>
        <p:spPr>
          <a:xfrm flipH="1">
            <a:off x="5163692" y="4296594"/>
            <a:ext cx="1905019" cy="144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6889399" y="5186602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7051055" y="517520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662445" y="5378540"/>
                <a:ext cx="8865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11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1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</m:e>
                      </m:d>
                    </m:oMath>
                  </m:oMathPara>
                </a14:m>
                <a:endParaRPr lang="nl-BE" sz="11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45" y="5378540"/>
                <a:ext cx="886589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977502" y="3922466"/>
                <a:ext cx="2335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𝑃𝑒𝑟𝑖𝑜𝑑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𝑎𝑟𝑜𝑢𝑛𝑑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_1883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02" y="3922466"/>
                <a:ext cx="2335511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96802" y="3902397"/>
                <a:ext cx="20433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h𝑖𝑔h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02" y="3902397"/>
                <a:ext cx="2043380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68" name="TextBox 67"/>
          <p:cNvSpPr txBox="1"/>
          <p:nvPr/>
        </p:nvSpPr>
        <p:spPr>
          <a:xfrm>
            <a:off x="2153707" y="1672179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329248" y="2067615"/>
                <a:ext cx="4437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48" y="2067615"/>
                <a:ext cx="4437177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099" t="-7576" r="-1099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502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5646" y="2903862"/>
                <a:ext cx="675338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fuzzy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characterized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6" y="2903862"/>
                <a:ext cx="6753387" cy="390748"/>
              </a:xfrm>
              <a:prstGeom prst="rect">
                <a:avLst/>
              </a:prstGeom>
              <a:blipFill rotWithShape="0">
                <a:blip r:embed="rId4"/>
                <a:stretch>
                  <a:fillRect l="-632" t="-6250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2022" y="3451916"/>
                <a:ext cx="291842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22" y="3451916"/>
                <a:ext cx="2918428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945556" y="403145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25128" y="3958192"/>
                <a:ext cx="4941160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128" y="3958192"/>
                <a:ext cx="4941160" cy="50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644563" y="4768302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e.g.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160952" y="4748347"/>
                <a:ext cx="217258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𝑎𝑝𝑝𝑟𝑜𝑥𝑖𝑚𝑎𝑡𝑒𝑙𝑦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𝑒𝑞𝑢𝑎𝑙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52" y="4748347"/>
                <a:ext cx="2172582" cy="391261"/>
              </a:xfrm>
              <a:prstGeom prst="rect">
                <a:avLst/>
              </a:prstGeom>
              <a:blipFill rotWithShape="0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171567" y="5064938"/>
                <a:ext cx="1905906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𝑚𝑢𝑐h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𝑙𝑎𝑟𝑔𝑒𝑟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𝑡h𝑎𝑛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67" y="5064938"/>
                <a:ext cx="1905906" cy="39190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2153707" y="1672179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29235" y="2088509"/>
                <a:ext cx="4437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35" y="2088509"/>
                <a:ext cx="4437177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099" t="-9231" r="-1099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93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Preliminaries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Information systems</a:t>
            </a:r>
            <a:endParaRPr lang="nl-BE" sz="1400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409575" y="1465933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8715375" y="1465933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075" y="2339974"/>
            <a:ext cx="2733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BE" sz="1600" dirty="0" err="1" smtClean="0">
                <a:latin typeface="Arial" charset="0"/>
              </a:rPr>
              <a:t>Increasing</a:t>
            </a:r>
            <a:r>
              <a:rPr lang="nl-BE" sz="1600" dirty="0" smtClean="0">
                <a:latin typeface="Arial" charset="0"/>
              </a:rPr>
              <a:t> </a:t>
            </a:r>
            <a:r>
              <a:rPr lang="nl-BE" sz="1600" dirty="0" err="1" smtClean="0">
                <a:latin typeface="Arial" charset="0"/>
              </a:rPr>
              <a:t>potential</a:t>
            </a:r>
            <a:r>
              <a:rPr lang="nl-BE" sz="1600" dirty="0" smtClean="0">
                <a:latin typeface="Arial" charset="0"/>
              </a:rPr>
              <a:t> </a:t>
            </a:r>
            <a:r>
              <a:rPr lang="nl-BE" sz="1600" dirty="0" err="1" smtClean="0">
                <a:latin typeface="Arial" charset="0"/>
              </a:rPr>
              <a:t>for</a:t>
            </a:r>
            <a:r>
              <a:rPr lang="nl-BE" sz="1600" dirty="0" smtClean="0">
                <a:latin typeface="Arial" charset="0"/>
              </a:rPr>
              <a:t> </a:t>
            </a:r>
            <a:r>
              <a:rPr lang="nl-BE" sz="1600" dirty="0" err="1" smtClean="0">
                <a:latin typeface="Arial" charset="0"/>
              </a:rPr>
              <a:t>supporting</a:t>
            </a:r>
            <a:r>
              <a:rPr lang="nl-BE" sz="1600" dirty="0" smtClean="0">
                <a:latin typeface="Arial" charset="0"/>
              </a:rPr>
              <a:t> business </a:t>
            </a:r>
            <a:r>
              <a:rPr lang="nl-BE" sz="1600" dirty="0" err="1" smtClean="0">
                <a:latin typeface="Arial" charset="0"/>
              </a:rPr>
              <a:t>decision</a:t>
            </a:r>
            <a:r>
              <a:rPr lang="nl-BE" sz="1600" dirty="0" smtClean="0">
                <a:latin typeface="Arial" charset="0"/>
              </a:rPr>
              <a:t> making</a:t>
            </a:r>
            <a:endParaRPr lang="nl-BE" sz="1600" dirty="0">
              <a:latin typeface="Arial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551738" y="1972345"/>
            <a:ext cx="107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>
                <a:latin typeface="Arial" charset="0"/>
              </a:rPr>
              <a:t>End User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657975" y="2962945"/>
            <a:ext cx="1922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 smtClean="0">
                <a:latin typeface="Arial" charset="0"/>
              </a:rPr>
              <a:t>Business Analyst</a:t>
            </a:r>
            <a:endParaRPr lang="en-US" sz="1600" dirty="0"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914479" y="3801145"/>
            <a:ext cx="1658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>
                <a:latin typeface="Arial" charset="0"/>
              </a:rPr>
              <a:t>     </a:t>
            </a:r>
            <a:r>
              <a:rPr lang="en-US" sz="1600" dirty="0" smtClean="0">
                <a:latin typeface="Arial" charset="0"/>
              </a:rPr>
              <a:t>Data Analyst</a:t>
            </a:r>
            <a:endParaRPr lang="en-US" sz="1600" dirty="0">
              <a:latin typeface="Arial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991475" y="5547395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>
                <a:latin typeface="Arial" charset="0"/>
              </a:rPr>
              <a:t>DBA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67698" y="2087708"/>
            <a:ext cx="1274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14486B"/>
                </a:solidFill>
                <a:latin typeface="Arial" charset="0"/>
              </a:rPr>
              <a:t>Making</a:t>
            </a:r>
          </a:p>
          <a:p>
            <a:pPr algn="ctr"/>
            <a:r>
              <a:rPr lang="en-US" b="1" dirty="0" smtClean="0">
                <a:solidFill>
                  <a:srgbClr val="14486B"/>
                </a:solidFill>
                <a:latin typeface="Arial" charset="0"/>
              </a:rPr>
              <a:t>Decisions</a:t>
            </a:r>
            <a:endParaRPr lang="en-US" b="1" dirty="0">
              <a:solidFill>
                <a:srgbClr val="14486B"/>
              </a:solidFill>
              <a:latin typeface="Arial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31681" y="2976815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486B"/>
                </a:solidFill>
                <a:latin typeface="Arial" charset="0"/>
              </a:rPr>
              <a:t>Data Presentation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987385" y="3368731"/>
            <a:ext cx="2655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Visualization techniques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68794" y="3789112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14486B"/>
                </a:solidFill>
                <a:latin typeface="Arial" charset="0"/>
              </a:rPr>
              <a:t>Data Mining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749716" y="4038579"/>
            <a:ext cx="3147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Discovery of new information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00886" y="4554121"/>
            <a:ext cx="2044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4486B"/>
                </a:solidFill>
                <a:latin typeface="Arial" charset="0"/>
              </a:rPr>
              <a:t>Data exploration</a:t>
            </a:r>
            <a:endParaRPr lang="en-US" b="1" dirty="0">
              <a:solidFill>
                <a:srgbClr val="14486B"/>
              </a:solidFill>
              <a:latin typeface="Arial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937420" y="5579145"/>
            <a:ext cx="3065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>
                <a:latin typeface="Arial" charset="0"/>
              </a:rPr>
              <a:t>OLAP, </a:t>
            </a:r>
            <a:r>
              <a:rPr lang="en-US" i="1" dirty="0" smtClean="0">
                <a:latin typeface="Arial" charset="0"/>
              </a:rPr>
              <a:t>Business Intelligence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058918" y="4844133"/>
            <a:ext cx="4711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Statistical analyses, querying and reporting</a:t>
            </a:r>
            <a:endParaRPr lang="en-US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721533" y="5284851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486B"/>
                </a:solidFill>
                <a:latin typeface="Arial" charset="0"/>
              </a:rPr>
              <a:t>Data Warehouses / Data Marts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686175" y="588394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486B"/>
                </a:solidFill>
                <a:latin typeface="Arial" charset="0"/>
              </a:rPr>
              <a:t>Data Sources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776149" y="6112545"/>
            <a:ext cx="5066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Files, Data </a:t>
            </a:r>
            <a:r>
              <a:rPr lang="en-US" sz="1800" i="1" dirty="0">
                <a:latin typeface="Arial" charset="0"/>
              </a:rPr>
              <a:t>Providers, </a:t>
            </a:r>
            <a:r>
              <a:rPr lang="en-US" sz="1800" i="1" dirty="0" smtClean="0">
                <a:latin typeface="Arial" charset="0"/>
              </a:rPr>
              <a:t>Database systems, </a:t>
            </a:r>
            <a:r>
              <a:rPr lang="en-US" sz="1800" i="1" dirty="0">
                <a:latin typeface="Arial" charset="0"/>
              </a:rPr>
              <a:t>OLTP</a:t>
            </a: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333375" y="6495133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00075" y="1424722"/>
            <a:ext cx="2641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nl-BE" sz="2000" b="0" dirty="0" smtClean="0">
                <a:latin typeface="+mn-lt"/>
              </a:rPr>
              <a:t>Information systems </a:t>
            </a:r>
            <a:r>
              <a:rPr lang="nl-BE" sz="2000" b="0" dirty="0">
                <a:latin typeface="+mn-lt"/>
              </a:rPr>
              <a:t/>
            </a:r>
            <a:br>
              <a:rPr lang="nl-BE" sz="2000" b="0" dirty="0">
                <a:latin typeface="+mn-lt"/>
              </a:rPr>
            </a:br>
            <a:r>
              <a:rPr lang="nl-BE" sz="2000" b="0" dirty="0">
                <a:latin typeface="+mn-lt"/>
              </a:rPr>
              <a:t>in </a:t>
            </a:r>
            <a:r>
              <a:rPr lang="nl-BE" sz="2000" b="0" dirty="0" smtClean="0">
                <a:latin typeface="+mn-lt"/>
              </a:rPr>
              <a:t>a company</a:t>
            </a:r>
            <a:endParaRPr lang="nl-BE" sz="2000" b="0" dirty="0">
              <a:latin typeface="+mn-lt"/>
            </a:endParaRPr>
          </a:p>
        </p:txBody>
      </p:sp>
      <p:sp>
        <p:nvSpPr>
          <p:cNvPr id="26" name="Isosceles Triangle 25"/>
          <p:cNvSpPr>
            <a:spLocks noChangeAspect="1"/>
          </p:cNvSpPr>
          <p:nvPr/>
        </p:nvSpPr>
        <p:spPr>
          <a:xfrm>
            <a:off x="545763" y="1466280"/>
            <a:ext cx="7520845" cy="5023414"/>
          </a:xfrm>
          <a:prstGeom prst="triangle">
            <a:avLst/>
          </a:prstGeom>
          <a:noFill/>
          <a:ln w="76200">
            <a:solidFill>
              <a:srgbClr val="7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0</a:t>
            </a:r>
            <a:endParaRPr lang="nl-BE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79279" y="2833263"/>
            <a:ext cx="2051546" cy="7792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83954" y="3774416"/>
            <a:ext cx="3466430" cy="15896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03760" y="4534522"/>
            <a:ext cx="4603217" cy="10019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14729" y="5331248"/>
            <a:ext cx="5787783" cy="12597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1753" y="5929091"/>
            <a:ext cx="6706800" cy="21498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0"/>
          </p:cNvCxnSpPr>
          <p:nvPr/>
        </p:nvCxnSpPr>
        <p:spPr>
          <a:xfrm flipV="1">
            <a:off x="4306186" y="1465933"/>
            <a:ext cx="4409189" cy="3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0825" y="2836565"/>
            <a:ext cx="33845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50384" y="3782364"/>
            <a:ext cx="26649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6977" y="4544541"/>
            <a:ext cx="210839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pole tekstowe 11"/>
          <p:cNvSpPr txBox="1">
            <a:spLocks noChangeArrowheads="1"/>
          </p:cNvSpPr>
          <p:nvPr/>
        </p:nvSpPr>
        <p:spPr bwMode="auto">
          <a:xfrm>
            <a:off x="653167" y="655581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4456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31929" y="2753536"/>
                <a:ext cx="5502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>
                    <a:solidFill>
                      <a:schemeClr val="tx2"/>
                    </a:solidFill>
                  </a:rPr>
                  <a:t>t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he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operator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is a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very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powerful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29" y="2753536"/>
                <a:ext cx="55024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86" t="-10000" r="-221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29"/>
          <p:cNvSpPr>
            <a:spLocks noChangeShapeType="1"/>
          </p:cNvSpPr>
          <p:nvPr/>
        </p:nvSpPr>
        <p:spPr bwMode="auto">
          <a:xfrm flipV="1">
            <a:off x="1230524" y="3778021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1154324" y="4997221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947949" y="487022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965885" y="394386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altLang="nl-B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1201949" y="4082821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376824" y="4982934"/>
            <a:ext cx="519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score</a:t>
            </a:r>
            <a:endParaRPr lang="en-GB" altLang="nl-BE" sz="1200" dirty="0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V="1">
            <a:off x="1259100" y="4091951"/>
            <a:ext cx="635758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1894859" y="4078096"/>
            <a:ext cx="642689" cy="941971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544650" y="4967510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14</a:t>
            </a:r>
            <a:endParaRPr lang="en-GB" altLang="nl-BE" sz="1100" baseline="-250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705530" y="496513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088840" y="4966280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10</a:t>
            </a:r>
            <a:endParaRPr lang="en-GB" altLang="nl-BE" sz="1100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47337" y="496591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3133759" y="4966661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20</a:t>
            </a:r>
            <a:endParaRPr lang="en-GB" altLang="nl-BE" sz="11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295415" y="495526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1153415" y="4942470"/>
            <a:ext cx="256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0</a:t>
            </a:r>
            <a:endParaRPr lang="en-GB" altLang="nl-BE" sz="1100" baseline="-25000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2785498" y="4970029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16</a:t>
            </a:r>
            <a:endParaRPr lang="en-GB" altLang="nl-BE" sz="1100" baseline="-250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946378" y="4967652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2959880" y="4969745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121536" y="4958347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1467283" y="3685540"/>
                <a:ext cx="2844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𝑚𝑢𝑐h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𝑙𝑜𝑤𝑒𝑟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𝑡h𝑎𝑛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83" y="3685540"/>
                <a:ext cx="284475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68" name="TextBox 67"/>
          <p:cNvSpPr txBox="1"/>
          <p:nvPr/>
        </p:nvSpPr>
        <p:spPr>
          <a:xfrm>
            <a:off x="2153707" y="1672179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329248" y="2067615"/>
                <a:ext cx="4437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48" y="2067615"/>
                <a:ext cx="4437177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099" t="-7576" r="-1099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29"/>
          <p:cNvSpPr>
            <a:spLocks noChangeShapeType="1"/>
          </p:cNvSpPr>
          <p:nvPr/>
        </p:nvSpPr>
        <p:spPr bwMode="auto">
          <a:xfrm flipV="1">
            <a:off x="5066859" y="382030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flipV="1">
            <a:off x="4990659" y="503950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784284" y="4912502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4802220" y="3986142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altLang="nl-B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5038284" y="412510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7213159" y="5025215"/>
            <a:ext cx="519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score</a:t>
            </a:r>
            <a:endParaRPr lang="en-GB" altLang="nl-BE" sz="1200" dirty="0"/>
          </a:p>
        </p:txBody>
      </p:sp>
      <p:sp>
        <p:nvSpPr>
          <p:cNvPr id="78" name="Line 58"/>
          <p:cNvSpPr>
            <a:spLocks noChangeShapeType="1"/>
          </p:cNvSpPr>
          <p:nvPr/>
        </p:nvSpPr>
        <p:spPr bwMode="auto">
          <a:xfrm flipV="1">
            <a:off x="5095434" y="4122583"/>
            <a:ext cx="1447817" cy="1164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" name="Line 60"/>
          <p:cNvSpPr>
            <a:spLocks noChangeShapeType="1"/>
          </p:cNvSpPr>
          <p:nvPr/>
        </p:nvSpPr>
        <p:spPr bwMode="auto">
          <a:xfrm flipH="1">
            <a:off x="6539604" y="4125102"/>
            <a:ext cx="9437" cy="926772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6380985" y="5009791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14</a:t>
            </a:r>
            <a:endParaRPr lang="en-GB" altLang="nl-BE" sz="1100" baseline="-25000" dirty="0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541865" y="500741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5925175" y="5008561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10</a:t>
            </a:r>
            <a:endParaRPr lang="en-GB" altLang="nl-BE" sz="1100" baseline="-25000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6083672" y="5008196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6970094" y="5008942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20</a:t>
            </a:r>
            <a:endParaRPr lang="en-GB" altLang="nl-BE" sz="1100" baseline="-25000" dirty="0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7131750" y="499754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51"/>
          <p:cNvSpPr txBox="1">
            <a:spLocks noChangeArrowheads="1"/>
          </p:cNvSpPr>
          <p:nvPr/>
        </p:nvSpPr>
        <p:spPr bwMode="auto">
          <a:xfrm>
            <a:off x="4989750" y="4984751"/>
            <a:ext cx="256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0</a:t>
            </a:r>
            <a:endParaRPr lang="en-GB" altLang="nl-BE" sz="1100" baseline="-25000" dirty="0"/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>
            <a:off x="6621833" y="5012310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16</a:t>
            </a:r>
            <a:endParaRPr lang="en-GB" altLang="nl-BE" sz="1100" baseline="-25000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782713" y="500993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6796215" y="5012026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6957871" y="5000628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5303618" y="3727821"/>
                <a:ext cx="2338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𝑙𝑜𝑤𝑒𝑟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𝑡h𝑎𝑛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18" y="3727821"/>
                <a:ext cx="2338332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20" y="5245599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6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93574" y="3152615"/>
                <a:ext cx="3483133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74" y="3152615"/>
                <a:ext cx="3483133" cy="410497"/>
              </a:xfrm>
              <a:prstGeom prst="rect">
                <a:avLst/>
              </a:prstGeom>
              <a:blipFill rotWithShape="0">
                <a:blip r:embed="rId4"/>
                <a:stretch>
                  <a:fillRect l="-1049" t="-1471" b="-176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3574" y="3517273"/>
                <a:ext cx="3340594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disjunction.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74" y="3517273"/>
                <a:ext cx="3340594" cy="410497"/>
              </a:xfrm>
              <a:prstGeom prst="rect">
                <a:avLst/>
              </a:prstGeom>
              <a:blipFill rotWithShape="0">
                <a:blip r:embed="rId5"/>
                <a:stretch>
                  <a:fillRect l="-1095" t="-2985" b="-194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3574" y="3921118"/>
                <a:ext cx="292060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negation.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74" y="3921118"/>
                <a:ext cx="2920608" cy="390748"/>
              </a:xfrm>
              <a:prstGeom prst="rect">
                <a:avLst/>
              </a:prstGeom>
              <a:blipFill rotWithShape="0">
                <a:blip r:embed="rId6"/>
                <a:stretch>
                  <a:fillRect l="-1253" t="-6250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161102" y="5069377"/>
            <a:ext cx="5762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negation has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precedency</a:t>
            </a:r>
            <a:r>
              <a:rPr lang="en-US" dirty="0">
                <a:solidFill>
                  <a:schemeClr val="tx2"/>
                </a:solidFill>
              </a:rPr>
              <a:t> over conjunction </a:t>
            </a:r>
            <a:r>
              <a:rPr lang="en-US" dirty="0" smtClean="0">
                <a:solidFill>
                  <a:schemeClr val="tx2"/>
                </a:solidFill>
              </a:rPr>
              <a:t>and disjunction,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whereas conjunction </a:t>
            </a:r>
            <a:r>
              <a:rPr lang="en-US" dirty="0">
                <a:solidFill>
                  <a:schemeClr val="tx2"/>
                </a:solidFill>
              </a:rPr>
              <a:t>has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precedency</a:t>
            </a:r>
            <a:r>
              <a:rPr lang="en-US" dirty="0">
                <a:solidFill>
                  <a:schemeClr val="tx2"/>
                </a:solidFill>
              </a:rPr>
              <a:t> over </a:t>
            </a:r>
            <a:r>
              <a:rPr lang="en-US" dirty="0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14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2153707" y="1672179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067" y="2088509"/>
            <a:ext cx="397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composed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r>
              <a:rPr lang="nl-BE" sz="2000" dirty="0" smtClean="0">
                <a:solidFill>
                  <a:schemeClr val="tx2"/>
                </a:solidFill>
              </a:rPr>
              <a:t> - </a:t>
            </a:r>
            <a:r>
              <a:rPr lang="nl-BE" sz="2000" dirty="0" err="1" smtClean="0">
                <a:solidFill>
                  <a:schemeClr val="tx2"/>
                </a:solidFill>
              </a:rPr>
              <a:t>aggregation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25243" y="3590402"/>
                <a:ext cx="6117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dirty="0" smtClean="0">
                    <a:solidFill>
                      <a:schemeClr val="tx2"/>
                    </a:solidFill>
                  </a:rPr>
                  <a:t>to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be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included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in a query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result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, a record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should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evaluate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algn="ctr"/>
                <a:r>
                  <a:rPr lang="nl-BE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possibilistic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truth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false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43" y="3590402"/>
                <a:ext cx="611712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499" t="-5660" b="-141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86504" y="4381235"/>
            <a:ext cx="6994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chemeClr val="tx2"/>
                </a:solidFill>
              </a:rPr>
              <a:t>the </a:t>
            </a:r>
            <a:r>
              <a:rPr lang="nl-BE" dirty="0" err="1" smtClean="0">
                <a:solidFill>
                  <a:schemeClr val="tx2"/>
                </a:solidFill>
              </a:rPr>
              <a:t>possibilistic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truth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value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expresses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to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which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extent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it</a:t>
            </a:r>
            <a:r>
              <a:rPr lang="nl-BE" dirty="0" smtClean="0">
                <a:solidFill>
                  <a:schemeClr val="tx2"/>
                </a:solidFill>
              </a:rPr>
              <a:t> is</a:t>
            </a:r>
            <a:br>
              <a:rPr lang="nl-BE" dirty="0" smtClean="0">
                <a:solidFill>
                  <a:schemeClr val="tx2"/>
                </a:solidFill>
              </a:rPr>
            </a:b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possible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tx2"/>
                </a:solidFill>
              </a:rPr>
              <a:t>(or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impossible</a:t>
            </a:r>
            <a:r>
              <a:rPr lang="nl-BE" dirty="0" smtClean="0">
                <a:solidFill>
                  <a:schemeClr val="tx2"/>
                </a:solidFill>
              </a:rPr>
              <a:t>) </a:t>
            </a:r>
            <a:r>
              <a:rPr lang="nl-BE" dirty="0" err="1" smtClean="0">
                <a:solidFill>
                  <a:schemeClr val="tx2"/>
                </a:solidFill>
              </a:rPr>
              <a:t>that</a:t>
            </a:r>
            <a:r>
              <a:rPr lang="nl-BE" dirty="0" smtClean="0">
                <a:solidFill>
                  <a:schemeClr val="tx2"/>
                </a:solidFill>
              </a:rPr>
              <a:t> the record </a:t>
            </a:r>
            <a:r>
              <a:rPr lang="nl-BE" dirty="0" err="1" smtClean="0">
                <a:solidFill>
                  <a:schemeClr val="tx2"/>
                </a:solidFill>
              </a:rPr>
              <a:t>satisfies</a:t>
            </a:r>
            <a:r>
              <a:rPr lang="nl-BE" dirty="0" smtClean="0">
                <a:solidFill>
                  <a:schemeClr val="tx2"/>
                </a:solidFill>
              </a:rPr>
              <a:t> the </a:t>
            </a:r>
            <a:r>
              <a:rPr lang="nl-BE" dirty="0" err="1" smtClean="0">
                <a:solidFill>
                  <a:schemeClr val="tx2"/>
                </a:solidFill>
              </a:rPr>
              <a:t>flexible</a:t>
            </a:r>
            <a:r>
              <a:rPr lang="nl-BE" dirty="0" smtClean="0">
                <a:solidFill>
                  <a:schemeClr val="tx2"/>
                </a:solidFill>
              </a:rPr>
              <a:t> user criteria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18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1819035" y="2203452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951" y="3041419"/>
                <a:ext cx="2989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comparison operators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dirty="0" smtClean="0"/>
                  <a:t>,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51" y="3041419"/>
                <a:ext cx="29893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2"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64776" y="3455398"/>
                <a:ext cx="6566093" cy="1224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smtClean="0">
                    <a:solidFill>
                      <a:schemeClr val="tx2"/>
                    </a:solidFill>
                  </a:rPr>
                  <a:t>transfor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m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set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smtClean="0">
                    <a:solidFill>
                      <a:schemeClr val="tx2"/>
                    </a:solidFill>
                  </a:rPr>
                  <a:t>standard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equality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m:rPr>
                                  <m:nor/>
                                  <m:brk m:alnAt="7"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</a:rPr>
                                <m:t>iff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∀</m:t>
                                  </m:r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err="1">
                    <a:solidFill>
                      <a:schemeClr val="tx2"/>
                    </a:solidFill>
                  </a:rPr>
                  <a:t>g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radual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equality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l-BE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76" y="3455398"/>
                <a:ext cx="6566093" cy="1224310"/>
              </a:xfrm>
              <a:prstGeom prst="rect">
                <a:avLst/>
              </a:prstGeom>
              <a:blipFill rotWithShape="0">
                <a:blip r:embed="rId5"/>
                <a:stretch>
                  <a:fillRect l="-371" t="-1493" b="-54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7927" y="4772569"/>
                <a:ext cx="7610930" cy="664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𝑑𝑒𝑔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𝑑𝑒𝑔</m:t>
                                      </m:r>
                                      <m:d>
                                        <m:d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, 1−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𝑑𝑒𝑔</m:t>
                                      </m:r>
                                      <m:d>
                                        <m:d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𝑑𝑒𝑔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𝑑𝑒𝑔</m:t>
                                      </m:r>
                                      <m:d>
                                        <m:d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, 1−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𝑑𝑒𝑔</m:t>
                                      </m:r>
                                      <m:d>
                                        <m:d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927" y="4772569"/>
                <a:ext cx="7610930" cy="6645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1907238" y="1775939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85773" y="2192269"/>
                <a:ext cx="3572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73" y="2192269"/>
                <a:ext cx="3572453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3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56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2174" y="2824948"/>
                <a:ext cx="4329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comparison operators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𝑜𝑝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&lt;,&gt;,≤,≥</m:t>
                        </m:r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74" y="2824948"/>
                <a:ext cx="432990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8755" y="3324387"/>
                <a:ext cx="584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>
                    <a:solidFill>
                      <a:schemeClr val="tx2"/>
                    </a:solidFill>
                  </a:rPr>
                  <a:t>transfor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m</a:t>
                </a:r>
                <a:r>
                  <a:rPr lang="nl-BE" sz="1600" dirty="0">
                    <a:solidFill>
                      <a:schemeClr val="tx2"/>
                    </a:solidFill>
                  </a:rPr>
                  <a:t> the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attribute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value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to</a:t>
                </a:r>
                <a:r>
                  <a:rPr lang="nl-BE" sz="1600" dirty="0">
                    <a:solidFill>
                      <a:schemeClr val="tx2"/>
                    </a:solidFill>
                  </a:rPr>
                  <a:t> a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fuzzy</a:t>
                </a:r>
                <a:r>
                  <a:rPr lang="nl-BE" sz="1600" dirty="0">
                    <a:solidFill>
                      <a:schemeClr val="tx2"/>
                    </a:solidFill>
                  </a:rPr>
                  <a:t> set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nl-BE" sz="1600" dirty="0" err="1">
                    <a:solidFill>
                      <a:schemeClr val="tx2"/>
                    </a:solidFill>
                  </a:rPr>
                  <a:t>a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pply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Zadeh’s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extension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principle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55" y="3324387"/>
                <a:ext cx="584384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418" t="-3125" b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6339" y="3970449"/>
                <a:ext cx="4984634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339" y="3970449"/>
                <a:ext cx="4984634" cy="6455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4591" y="5082644"/>
                <a:ext cx="328057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591" y="5082644"/>
                <a:ext cx="3280578" cy="394210"/>
              </a:xfrm>
              <a:prstGeom prst="rect">
                <a:avLst/>
              </a:prstGeom>
              <a:blipFill rotWithShape="0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27506" y="4717799"/>
            <a:ext cx="7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87669" y="5447939"/>
                <a:ext cx="3681392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𝑁𝑂𝑇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69" y="5447939"/>
                <a:ext cx="3681392" cy="394210"/>
              </a:xfrm>
              <a:prstGeom prst="rect">
                <a:avLst/>
              </a:prstGeom>
              <a:blipFill rotWithShape="0"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3" name="TextBox 22"/>
          <p:cNvSpPr txBox="1"/>
          <p:nvPr/>
        </p:nvSpPr>
        <p:spPr>
          <a:xfrm>
            <a:off x="1883062" y="1672179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29235" y="2088509"/>
                <a:ext cx="4437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35" y="2088509"/>
                <a:ext cx="4437177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099" t="-9231" r="-1099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72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0777" y="3191621"/>
                <a:ext cx="2836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compatibility operator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77" y="3191621"/>
                <a:ext cx="283699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90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3327" y="3825455"/>
                <a:ext cx="1684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" y="3825455"/>
                <a:ext cx="168430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21236" y="4190113"/>
                <a:ext cx="7271799" cy="736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,1−</m:t>
                                      </m:r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,1−</m:t>
                                      </m:r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36" y="4190113"/>
                <a:ext cx="7271799" cy="7360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1907238" y="1876817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53411" y="2293147"/>
                <a:ext cx="4437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411" y="2293147"/>
                <a:ext cx="4437177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099" t="-7576" r="-1099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47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9604" y="2949636"/>
                <a:ext cx="675338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fuzzy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characterized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04" y="2949636"/>
                <a:ext cx="6753387" cy="390748"/>
              </a:xfrm>
              <a:prstGeom prst="rect">
                <a:avLst/>
              </a:prstGeom>
              <a:blipFill rotWithShape="0">
                <a:blip r:embed="rId4"/>
                <a:stretch>
                  <a:fillRect l="-632" t="-7813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7052" y="3577086"/>
                <a:ext cx="5945282" cy="83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∘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,1−</m:t>
                                      </m:r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52" y="3577086"/>
                <a:ext cx="5945282" cy="8329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041942" y="549797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21514" y="5424708"/>
                <a:ext cx="5216813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14" y="5424708"/>
                <a:ext cx="5216813" cy="50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0618" y="4367478"/>
                <a:ext cx="4307846" cy="83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∘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,1−</m:t>
                                      </m:r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18" y="4367478"/>
                <a:ext cx="4307846" cy="8329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883062" y="1672179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29235" y="2088509"/>
                <a:ext cx="4437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35" y="2088509"/>
                <a:ext cx="4437177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099" t="-9231" r="-1099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692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1406" y="2604990"/>
                <a:ext cx="5050870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conjunction.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6" y="2604990"/>
                <a:ext cx="5050870" cy="398379"/>
              </a:xfrm>
              <a:prstGeom prst="rect">
                <a:avLst/>
              </a:prstGeom>
              <a:blipFill rotWithShape="0">
                <a:blip r:embed="rId4"/>
                <a:stretch>
                  <a:fillRect l="-845" t="-7576" r="-2053" b="-2272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1681837" y="310075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61409" y="3021837"/>
                <a:ext cx="3191066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09" y="3021837"/>
                <a:ext cx="3191066" cy="50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61409" y="3464288"/>
                <a:ext cx="325608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09" y="3464288"/>
                <a:ext cx="3256084" cy="5068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1406" y="4003124"/>
                <a:ext cx="5074787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disjunction.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6" y="4003124"/>
                <a:ext cx="5074787" cy="398379"/>
              </a:xfrm>
              <a:prstGeom prst="rect">
                <a:avLst/>
              </a:prstGeom>
              <a:blipFill rotWithShape="0">
                <a:blip r:embed="rId8"/>
                <a:stretch>
                  <a:fillRect l="-841" t="-7692" r="-2043" b="-246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681837" y="449889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61409" y="4419971"/>
                <a:ext cx="329538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09" y="4419971"/>
                <a:ext cx="3295389" cy="5068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61409" y="4862422"/>
                <a:ext cx="325608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09" y="4862422"/>
                <a:ext cx="3256084" cy="5068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056942" y="5835517"/>
            <a:ext cx="512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negation has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precedency</a:t>
            </a:r>
            <a:r>
              <a:rPr lang="en-US" sz="1600" dirty="0">
                <a:solidFill>
                  <a:schemeClr val="tx2"/>
                </a:solidFill>
              </a:rPr>
              <a:t> over conjunction </a:t>
            </a:r>
            <a:r>
              <a:rPr lang="en-US" sz="1600" dirty="0" smtClean="0">
                <a:solidFill>
                  <a:schemeClr val="tx2"/>
                </a:solidFill>
              </a:rPr>
              <a:t>and disjunction,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whereas conjunction </a:t>
            </a:r>
            <a:r>
              <a:rPr lang="en-US" sz="1600" dirty="0">
                <a:solidFill>
                  <a:schemeClr val="tx2"/>
                </a:solidFill>
              </a:rPr>
              <a:t>has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precedency</a:t>
            </a:r>
            <a:r>
              <a:rPr lang="en-US" sz="1600" dirty="0">
                <a:solidFill>
                  <a:schemeClr val="tx2"/>
                </a:solidFill>
              </a:rPr>
              <a:t> over </a:t>
            </a:r>
            <a:r>
              <a:rPr lang="en-US" sz="1600" dirty="0" smtClean="0">
                <a:solidFill>
                  <a:schemeClr val="tx2"/>
                </a:solidFill>
              </a:rPr>
              <a:t>disjunction</a:t>
            </a:r>
            <a:endParaRPr lang="nl-BE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1406" y="5366418"/>
                <a:ext cx="5692584" cy="420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negation.  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6" y="5366418"/>
                <a:ext cx="5692584" cy="420628"/>
              </a:xfrm>
              <a:prstGeom prst="rect">
                <a:avLst/>
              </a:prstGeom>
              <a:blipFill rotWithShape="0">
                <a:blip r:embed="rId11"/>
                <a:stretch>
                  <a:fillRect l="-749" t="-5797" b="-188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907231" y="1548354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4421" y="1964684"/>
            <a:ext cx="383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composed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r>
              <a:rPr lang="nl-BE" sz="2000" dirty="0" smtClean="0">
                <a:solidFill>
                  <a:schemeClr val="tx2"/>
                </a:solidFill>
              </a:rPr>
              <a:t> - </a:t>
            </a:r>
            <a:r>
              <a:rPr lang="nl-BE" sz="2000" dirty="0" err="1" smtClean="0">
                <a:solidFill>
                  <a:schemeClr val="tx2"/>
                </a:solidFill>
              </a:rPr>
              <a:t>aggregation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2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stayconnection.ca/prod/img/whowe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5" y="4032830"/>
            <a:ext cx="3441901" cy="24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68606" y="2800777"/>
            <a:ext cx="5124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simple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r>
              <a:rPr lang="nl-BE" sz="2000" dirty="0" smtClean="0">
                <a:solidFill>
                  <a:schemeClr val="tx2"/>
                </a:solidFill>
              </a:rPr>
              <a:t> in a </a:t>
            </a:r>
            <a:r>
              <a:rPr lang="nl-BE" sz="2000" dirty="0" err="1" smtClean="0">
                <a:solidFill>
                  <a:schemeClr val="tx2"/>
                </a:solidFill>
              </a:rPr>
              <a:t>composite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do </a:t>
            </a:r>
            <a:br>
              <a:rPr lang="nl-BE" sz="2000" dirty="0" smtClean="0">
                <a:solidFill>
                  <a:schemeClr val="tx2"/>
                </a:solidFill>
              </a:rPr>
            </a:br>
            <a:r>
              <a:rPr lang="nl-BE" sz="2000" dirty="0" err="1" smtClean="0">
                <a:solidFill>
                  <a:schemeClr val="tx2"/>
                </a:solidFill>
              </a:rPr>
              <a:t>not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necessarily</a:t>
            </a:r>
            <a:r>
              <a:rPr lang="nl-BE" sz="2000" dirty="0" smtClean="0">
                <a:solidFill>
                  <a:schemeClr val="tx2"/>
                </a:solidFill>
              </a:rPr>
              <a:t> have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be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equal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importance</a:t>
            </a:r>
            <a:endParaRPr lang="nl-BE" sz="2000" dirty="0" smtClean="0">
              <a:solidFill>
                <a:schemeClr val="tx2"/>
              </a:solidFill>
            </a:endParaRPr>
          </a:p>
          <a:p>
            <a:endParaRPr lang="nl-BE" dirty="0" smtClean="0"/>
          </a:p>
          <a:p>
            <a:r>
              <a:rPr lang="nl-BE" dirty="0" smtClean="0"/>
              <a:t>e.g</a:t>
            </a:r>
            <a:r>
              <a:rPr lang="nl-BE" dirty="0"/>
              <a:t>. </a:t>
            </a:r>
            <a:r>
              <a:rPr lang="nl-BE" dirty="0" err="1" smtClean="0"/>
              <a:t>paintings</a:t>
            </a:r>
            <a:r>
              <a:rPr lang="nl-BE" dirty="0" smtClean="0"/>
              <a:t> of </a:t>
            </a:r>
            <a:r>
              <a:rPr lang="nl-BE" dirty="0" err="1" smtClean="0"/>
              <a:t>Degas</a:t>
            </a:r>
            <a:r>
              <a:rPr lang="nl-BE" dirty="0" smtClean="0"/>
              <a:t>, </a:t>
            </a:r>
            <a:r>
              <a:rPr lang="nl-BE" dirty="0" err="1" smtClean="0"/>
              <a:t>painted</a:t>
            </a:r>
            <a:r>
              <a:rPr lang="nl-BE" dirty="0" smtClean="0"/>
              <a:t> </a:t>
            </a:r>
            <a:r>
              <a:rPr lang="nl-BE" dirty="0" err="1" smtClean="0"/>
              <a:t>around</a:t>
            </a:r>
            <a:r>
              <a:rPr lang="nl-BE" dirty="0" smtClean="0"/>
              <a:t> 1870</a:t>
            </a:r>
            <a:endParaRPr lang="nl-BE" dirty="0"/>
          </a:p>
          <a:p>
            <a:endParaRPr lang="nl-BE" sz="2000" dirty="0" smtClean="0">
              <a:solidFill>
                <a:schemeClr val="tx2"/>
              </a:solidFill>
            </a:endParaRPr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086" y="4143995"/>
            <a:ext cx="4761" cy="47856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0287" y="4039432"/>
            <a:ext cx="5791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2766" y="4150413"/>
            <a:ext cx="4761" cy="47856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51530" y="4039432"/>
            <a:ext cx="111983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60406" y="4565879"/>
            <a:ext cx="122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more </a:t>
            </a:r>
          </a:p>
          <a:p>
            <a:pPr algn="ctr"/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important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6765" y="4576581"/>
            <a:ext cx="122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less</a:t>
            </a:r>
            <a:endParaRPr lang="nl-B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important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2092" y="1436449"/>
            <a:ext cx="20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querying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1199" y="2024450"/>
            <a:ext cx="4202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strotek.com/wordpress/wp-content/uploads/calibration-w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14" y="4507309"/>
            <a:ext cx="2381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9664" y="16775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3327" y="2385104"/>
                <a:ext cx="21721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weights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" y="2385104"/>
                <a:ext cx="217219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090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8045" y="2964506"/>
                <a:ext cx="74203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</a:rPr>
                  <a:t>r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eference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scaling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l-B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l-BE" sz="20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then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should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zero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then</a:t>
                </a:r>
                <a:r>
                  <a:rPr lang="nl-BE" sz="2000" dirty="0">
                    <a:solidFill>
                      <a:schemeClr val="tx2"/>
                    </a:solidFill>
                  </a:rPr>
                  <a:t> the impact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should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be</a:t>
                </a:r>
                <a:r>
                  <a:rPr lang="nl-BE" sz="2000" dirty="0">
                    <a:solidFill>
                      <a:schemeClr val="tx2"/>
                    </a:solidFill>
                  </a:rPr>
                  <a:t> zero </a:t>
                </a:r>
                <a:endParaRPr lang="nl-BE" sz="20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then </a:t>
                </a:r>
                <a:r>
                  <a:rPr lang="nl-BE" sz="2000" dirty="0">
                    <a:solidFill>
                      <a:schemeClr val="tx2"/>
                    </a:solidFill>
                  </a:rPr>
                  <a:t>the 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must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result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in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neutral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element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5" y="2964506"/>
                <a:ext cx="7420301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740" t="-2304" b="-73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44" y="4507309"/>
            <a:ext cx="4170424" cy="23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83060" y="4761183"/>
                <a:ext cx="2123145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=¬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060" y="4761183"/>
                <a:ext cx="2123145" cy="391582"/>
              </a:xfrm>
              <a:prstGeom prst="rect">
                <a:avLst/>
              </a:prstGeom>
              <a:blipFill rotWithShape="0"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22255" y="5129702"/>
                <a:ext cx="1444754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dirty="0" smtClean="0"/>
                  <a:t>1</a:t>
                </a:r>
                <a:endParaRPr lang="nl-B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55" y="5129702"/>
                <a:ext cx="1444754" cy="391582"/>
              </a:xfrm>
              <a:prstGeom prst="rect">
                <a:avLst/>
              </a:prstGeom>
              <a:blipFill rotWithShape="0">
                <a:blip r:embed="rId10"/>
                <a:stretch>
                  <a:fillRect t="-6154" r="-2954" b="-1846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18309" y="5434699"/>
                <a:ext cx="143193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dirty="0" smtClean="0"/>
                  <a:t>y</a:t>
                </a:r>
                <a:endParaRPr lang="nl-BE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309" y="5434699"/>
                <a:ext cx="1431930" cy="391582"/>
              </a:xfrm>
              <a:prstGeom prst="rect">
                <a:avLst/>
              </a:prstGeom>
              <a:blipFill rotWithShape="0">
                <a:blip r:embed="rId11"/>
                <a:stretch>
                  <a:fillRect t="-7813" r="-2553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5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Preliminaries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Information systems</a:t>
            </a:r>
            <a:endParaRPr lang="nl-BE" sz="1400" dirty="0"/>
          </a:p>
        </p:txBody>
      </p: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100805" y="1376699"/>
            <a:ext cx="8942390" cy="3454400"/>
            <a:chOff x="74" y="811"/>
            <a:chExt cx="5633" cy="2176"/>
          </a:xfrm>
        </p:grpSpPr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74" y="811"/>
              <a:ext cx="5633" cy="217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 anchorCtr="1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38" name="AutoShape 54"/>
            <p:cNvSpPr>
              <a:spLocks noChangeArrowheads="1"/>
            </p:cNvSpPr>
            <p:nvPr/>
          </p:nvSpPr>
          <p:spPr bwMode="auto">
            <a:xfrm>
              <a:off x="594" y="965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55"/>
            <p:cNvSpPr>
              <a:spLocks noChangeArrowheads="1"/>
            </p:cNvSpPr>
            <p:nvPr/>
          </p:nvSpPr>
          <p:spPr bwMode="auto">
            <a:xfrm>
              <a:off x="381" y="1136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56"/>
            <p:cNvSpPr>
              <a:spLocks noChangeArrowheads="1"/>
            </p:cNvSpPr>
            <p:nvPr/>
          </p:nvSpPr>
          <p:spPr bwMode="auto">
            <a:xfrm>
              <a:off x="179" y="1357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57"/>
            <p:cNvSpPr txBox="1">
              <a:spLocks noChangeArrowheads="1"/>
            </p:cNvSpPr>
            <p:nvPr/>
          </p:nvSpPr>
          <p:spPr bwMode="auto">
            <a:xfrm>
              <a:off x="234" y="2219"/>
              <a:ext cx="9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sources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 flipV="1">
              <a:off x="4376" y="1288"/>
              <a:ext cx="344" cy="23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849" y="1422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"/>
            <p:cNvSpPr txBox="1">
              <a:spLocks noChangeArrowheads="1"/>
            </p:cNvSpPr>
            <p:nvPr/>
          </p:nvSpPr>
          <p:spPr bwMode="auto">
            <a:xfrm>
              <a:off x="1214" y="855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back flushing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798" y="1333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649" y="1558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63"/>
            <p:cNvSpPr txBox="1">
              <a:spLocks noChangeArrowheads="1"/>
            </p:cNvSpPr>
            <p:nvPr/>
          </p:nvSpPr>
          <p:spPr bwMode="auto">
            <a:xfrm>
              <a:off x="598" y="1469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441" y="1790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65"/>
            <p:cNvSpPr txBox="1">
              <a:spLocks noChangeArrowheads="1"/>
            </p:cNvSpPr>
            <p:nvPr/>
          </p:nvSpPr>
          <p:spPr bwMode="auto">
            <a:xfrm>
              <a:off x="390" y="1701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1320" y="1345"/>
              <a:ext cx="1881" cy="98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>
              <a:off x="1240" y="1768"/>
              <a:ext cx="63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Text Box 68"/>
            <p:cNvSpPr txBox="1">
              <a:spLocks noChangeArrowheads="1"/>
            </p:cNvSpPr>
            <p:nvPr/>
          </p:nvSpPr>
          <p:spPr bwMode="auto">
            <a:xfrm>
              <a:off x="1290" y="1492"/>
              <a:ext cx="5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extract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>
              <a:off x="2720" y="1784"/>
              <a:ext cx="67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Rectangle 70"/>
            <p:cNvSpPr>
              <a:spLocks noChangeArrowheads="1"/>
            </p:cNvSpPr>
            <p:nvPr/>
          </p:nvSpPr>
          <p:spPr bwMode="auto">
            <a:xfrm>
              <a:off x="1921" y="1574"/>
              <a:ext cx="754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71"/>
            <p:cNvSpPr txBox="1">
              <a:spLocks noChangeArrowheads="1"/>
            </p:cNvSpPr>
            <p:nvPr/>
          </p:nvSpPr>
          <p:spPr bwMode="auto">
            <a:xfrm>
              <a:off x="2080" y="1548"/>
              <a:ext cx="4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BE" sz="1800" b="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nl-BE" sz="1800" b="0" dirty="0">
                  <a:solidFill>
                    <a:srgbClr val="000000"/>
                  </a:solidFill>
                  <a:latin typeface="Arial" charset="0"/>
                </a:rPr>
                <a:t>audit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Text Box 72"/>
            <p:cNvSpPr txBox="1">
              <a:spLocks noChangeArrowheads="1"/>
            </p:cNvSpPr>
            <p:nvPr/>
          </p:nvSpPr>
          <p:spPr bwMode="auto">
            <a:xfrm>
              <a:off x="1934" y="1924"/>
              <a:ext cx="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996633"/>
                  </a:solidFill>
                  <a:latin typeface="Arial" charset="0"/>
                </a:rPr>
                <a:t>transform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57" name="Text Box 73"/>
            <p:cNvSpPr txBox="1">
              <a:spLocks noChangeArrowheads="1"/>
            </p:cNvSpPr>
            <p:nvPr/>
          </p:nvSpPr>
          <p:spPr bwMode="auto">
            <a:xfrm>
              <a:off x="2768" y="1508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load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58" name="Text Box 74"/>
            <p:cNvSpPr txBox="1">
              <a:spLocks noChangeArrowheads="1"/>
            </p:cNvSpPr>
            <p:nvPr/>
          </p:nvSpPr>
          <p:spPr bwMode="auto">
            <a:xfrm>
              <a:off x="1274" y="2291"/>
              <a:ext cx="9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ETL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process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152" y="1044"/>
              <a:ext cx="1152" cy="492"/>
            </a:xfrm>
            <a:custGeom>
              <a:avLst/>
              <a:gdLst>
                <a:gd name="T0" fmla="*/ 1152 w 1152"/>
                <a:gd name="T1" fmla="*/ 492 h 492"/>
                <a:gd name="T2" fmla="*/ 640 w 1152"/>
                <a:gd name="T3" fmla="*/ 44 h 492"/>
                <a:gd name="T4" fmla="*/ 0 w 1152"/>
                <a:gd name="T5" fmla="*/ 228 h 492"/>
                <a:gd name="T6" fmla="*/ 0 60000 65536"/>
                <a:gd name="T7" fmla="*/ 0 60000 65536"/>
                <a:gd name="T8" fmla="*/ 0 60000 65536"/>
                <a:gd name="T9" fmla="*/ 0 w 1152"/>
                <a:gd name="T10" fmla="*/ 0 h 492"/>
                <a:gd name="T11" fmla="*/ 1152 w 1152"/>
                <a:gd name="T12" fmla="*/ 492 h 4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492">
                  <a:moveTo>
                    <a:pt x="1152" y="492"/>
                  </a:moveTo>
                  <a:cubicBezTo>
                    <a:pt x="992" y="290"/>
                    <a:pt x="832" y="88"/>
                    <a:pt x="640" y="44"/>
                  </a:cubicBezTo>
                  <a:cubicBezTo>
                    <a:pt x="448" y="0"/>
                    <a:pt x="107" y="197"/>
                    <a:pt x="0" y="228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3330" y="2251"/>
              <a:ext cx="11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warehouse</a:t>
              </a:r>
              <a:b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</a:b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&amp; 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marts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auto">
            <a:xfrm>
              <a:off x="3424" y="1896"/>
              <a:ext cx="894" cy="374"/>
            </a:xfrm>
            <a:prstGeom prst="can">
              <a:avLst>
                <a:gd name="adj" fmla="val 50000"/>
              </a:avLst>
            </a:prstGeom>
            <a:solidFill>
              <a:srgbClr val="ECE0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78"/>
            <p:cNvSpPr txBox="1">
              <a:spLocks noChangeArrowheads="1"/>
            </p:cNvSpPr>
            <p:nvPr/>
          </p:nvSpPr>
          <p:spPr bwMode="auto">
            <a:xfrm>
              <a:off x="3470" y="2039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meta data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AutoShape 79"/>
            <p:cNvSpPr>
              <a:spLocks noChangeArrowheads="1"/>
            </p:cNvSpPr>
            <p:nvPr/>
          </p:nvSpPr>
          <p:spPr bwMode="auto">
            <a:xfrm>
              <a:off x="3424" y="1248"/>
              <a:ext cx="894" cy="838"/>
            </a:xfrm>
            <a:prstGeom prst="can">
              <a:avLst>
                <a:gd name="adj" fmla="val 25000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80"/>
            <p:cNvSpPr txBox="1">
              <a:spLocks noChangeArrowheads="1"/>
            </p:cNvSpPr>
            <p:nvPr/>
          </p:nvSpPr>
          <p:spPr bwMode="auto">
            <a:xfrm>
              <a:off x="3421" y="146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NL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Text Box 81"/>
            <p:cNvSpPr txBox="1">
              <a:spLocks noChangeArrowheads="1"/>
            </p:cNvSpPr>
            <p:nvPr/>
          </p:nvSpPr>
          <p:spPr bwMode="auto">
            <a:xfrm>
              <a:off x="3418" y="1650"/>
              <a:ext cx="7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detail</a:t>
              </a:r>
            </a:p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nl-BE" sz="1600" b="0" dirty="0" smtClean="0">
                  <a:solidFill>
                    <a:srgbClr val="000000"/>
                  </a:solidFill>
                  <a:latin typeface="Arial" charset="0"/>
                </a:rPr>
                <a:t>summary</a:t>
              </a:r>
              <a:endParaRPr lang="nl-NL" sz="16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 flipV="1">
              <a:off x="4432" y="1568"/>
              <a:ext cx="312" cy="104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>
              <a:off x="4384" y="1960"/>
              <a:ext cx="352" cy="31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Rectangle 84"/>
            <p:cNvSpPr>
              <a:spLocks noChangeArrowheads="1"/>
            </p:cNvSpPr>
            <p:nvPr/>
          </p:nvSpPr>
          <p:spPr bwMode="auto">
            <a:xfrm>
              <a:off x="4736" y="1145"/>
              <a:ext cx="873" cy="128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85"/>
            <p:cNvSpPr txBox="1">
              <a:spLocks noChangeArrowheads="1"/>
            </p:cNvSpPr>
            <p:nvPr/>
          </p:nvSpPr>
          <p:spPr bwMode="auto">
            <a:xfrm>
              <a:off x="4837" y="1764"/>
              <a:ext cx="6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decision</a:t>
              </a: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support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Text Box 86"/>
            <p:cNvSpPr txBox="1">
              <a:spLocks noChangeArrowheads="1"/>
            </p:cNvSpPr>
            <p:nvPr/>
          </p:nvSpPr>
          <p:spPr bwMode="auto">
            <a:xfrm>
              <a:off x="4736" y="2126"/>
              <a:ext cx="8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mining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Text Box 87"/>
            <p:cNvSpPr txBox="1">
              <a:spLocks noChangeArrowheads="1"/>
            </p:cNvSpPr>
            <p:nvPr/>
          </p:nvSpPr>
          <p:spPr bwMode="auto">
            <a:xfrm>
              <a:off x="4822" y="1530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statistics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739" y="1763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>
              <a:off x="4737" y="2170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944" y="2752"/>
              <a:ext cx="3608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91"/>
            <p:cNvSpPr>
              <a:spLocks/>
            </p:cNvSpPr>
            <p:nvPr/>
          </p:nvSpPr>
          <p:spPr bwMode="auto">
            <a:xfrm>
              <a:off x="4536" y="2352"/>
              <a:ext cx="640" cy="400"/>
            </a:xfrm>
            <a:custGeom>
              <a:avLst/>
              <a:gdLst>
                <a:gd name="T0" fmla="*/ 640 w 640"/>
                <a:gd name="T1" fmla="*/ 0 h 400"/>
                <a:gd name="T2" fmla="*/ 528 w 640"/>
                <a:gd name="T3" fmla="*/ 304 h 400"/>
                <a:gd name="T4" fmla="*/ 0 w 640"/>
                <a:gd name="T5" fmla="*/ 400 h 400"/>
                <a:gd name="T6" fmla="*/ 0 60000 65536"/>
                <a:gd name="T7" fmla="*/ 0 60000 65536"/>
                <a:gd name="T8" fmla="*/ 0 60000 65536"/>
                <a:gd name="T9" fmla="*/ 0 w 640"/>
                <a:gd name="T10" fmla="*/ 0 h 400"/>
                <a:gd name="T11" fmla="*/ 640 w 640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400">
                  <a:moveTo>
                    <a:pt x="640" y="0"/>
                  </a:moveTo>
                  <a:cubicBezTo>
                    <a:pt x="637" y="118"/>
                    <a:pt x="634" y="237"/>
                    <a:pt x="528" y="304"/>
                  </a:cubicBezTo>
                  <a:cubicBezTo>
                    <a:pt x="422" y="371"/>
                    <a:pt x="211" y="385"/>
                    <a:pt x="0" y="40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92"/>
            <p:cNvSpPr>
              <a:spLocks/>
            </p:cNvSpPr>
            <p:nvPr/>
          </p:nvSpPr>
          <p:spPr bwMode="auto">
            <a:xfrm>
              <a:off x="2279" y="2144"/>
              <a:ext cx="633" cy="608"/>
            </a:xfrm>
            <a:custGeom>
              <a:avLst/>
              <a:gdLst>
                <a:gd name="T0" fmla="*/ 633 w 633"/>
                <a:gd name="T1" fmla="*/ 608 h 608"/>
                <a:gd name="T2" fmla="*/ 249 w 633"/>
                <a:gd name="T3" fmla="*/ 464 h 608"/>
                <a:gd name="T4" fmla="*/ 41 w 633"/>
                <a:gd name="T5" fmla="*/ 240 h 608"/>
                <a:gd name="T6" fmla="*/ 1 w 633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608"/>
                <a:gd name="T14" fmla="*/ 633 w 633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608">
                  <a:moveTo>
                    <a:pt x="633" y="608"/>
                  </a:moveTo>
                  <a:cubicBezTo>
                    <a:pt x="490" y="566"/>
                    <a:pt x="348" y="525"/>
                    <a:pt x="249" y="464"/>
                  </a:cubicBezTo>
                  <a:cubicBezTo>
                    <a:pt x="150" y="403"/>
                    <a:pt x="82" y="317"/>
                    <a:pt x="41" y="240"/>
                  </a:cubicBezTo>
                  <a:cubicBezTo>
                    <a:pt x="0" y="163"/>
                    <a:pt x="0" y="81"/>
                    <a:pt x="1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616" y="2432"/>
              <a:ext cx="344" cy="320"/>
            </a:xfrm>
            <a:custGeom>
              <a:avLst/>
              <a:gdLst>
                <a:gd name="T0" fmla="*/ 344 w 344"/>
                <a:gd name="T1" fmla="*/ 320 h 320"/>
                <a:gd name="T2" fmla="*/ 56 w 344"/>
                <a:gd name="T3" fmla="*/ 208 h 320"/>
                <a:gd name="T4" fmla="*/ 8 w 344"/>
                <a:gd name="T5" fmla="*/ 0 h 320"/>
                <a:gd name="T6" fmla="*/ 0 60000 65536"/>
                <a:gd name="T7" fmla="*/ 0 60000 65536"/>
                <a:gd name="T8" fmla="*/ 0 60000 65536"/>
                <a:gd name="T9" fmla="*/ 0 w 344"/>
                <a:gd name="T10" fmla="*/ 0 h 320"/>
                <a:gd name="T11" fmla="*/ 344 w 34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320">
                  <a:moveTo>
                    <a:pt x="344" y="320"/>
                  </a:moveTo>
                  <a:cubicBezTo>
                    <a:pt x="228" y="290"/>
                    <a:pt x="112" y="261"/>
                    <a:pt x="56" y="208"/>
                  </a:cubicBezTo>
                  <a:cubicBezTo>
                    <a:pt x="0" y="155"/>
                    <a:pt x="4" y="77"/>
                    <a:pt x="8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Text Box 94"/>
            <p:cNvSpPr txBox="1">
              <a:spLocks noChangeArrowheads="1"/>
            </p:cNvSpPr>
            <p:nvPr/>
          </p:nvSpPr>
          <p:spPr bwMode="auto">
            <a:xfrm>
              <a:off x="2470" y="2740"/>
              <a:ext cx="7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800" b="0" dirty="0" smtClean="0">
                  <a:solidFill>
                    <a:srgbClr val="996633"/>
                  </a:solidFill>
                  <a:latin typeface="Arial" charset="0"/>
                </a:rPr>
                <a:t>new </a:t>
              </a:r>
              <a:r>
                <a:rPr lang="nl-NL" sz="1800" b="0" dirty="0">
                  <a:solidFill>
                    <a:srgbClr val="996633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79" name="Text Box 95"/>
            <p:cNvSpPr txBox="1">
              <a:spLocks noChangeArrowheads="1"/>
            </p:cNvSpPr>
            <p:nvPr/>
          </p:nvSpPr>
          <p:spPr bwMode="auto">
            <a:xfrm>
              <a:off x="4757" y="1128"/>
              <a:ext cx="8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business </a:t>
              </a:r>
            </a:p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intelligence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4729" y="1536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>
              <a:off x="4424" y="1816"/>
              <a:ext cx="296" cy="176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619501" y="5343301"/>
            <a:ext cx="12700" cy="520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896300" y="5901402"/>
            <a:ext cx="35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rgbClr val="FF0000"/>
                </a:solidFill>
              </a:rPr>
              <a:t>information </a:t>
            </a:r>
            <a:r>
              <a:rPr lang="nl-BE" sz="2800" b="1" dirty="0" err="1" smtClean="0">
                <a:solidFill>
                  <a:srgbClr val="FF0000"/>
                </a:solidFill>
              </a:rPr>
              <a:t>modelling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86" name="Right Brace 85"/>
          <p:cNvSpPr/>
          <p:nvPr/>
        </p:nvSpPr>
        <p:spPr>
          <a:xfrm rot="5400000">
            <a:off x="3447579" y="1789110"/>
            <a:ext cx="343845" cy="65881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7948228" y="5310868"/>
            <a:ext cx="1993" cy="4213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08836" y="5702184"/>
            <a:ext cx="1878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 smtClean="0">
                <a:solidFill>
                  <a:srgbClr val="FF0000"/>
                </a:solidFill>
              </a:rPr>
              <a:t>search </a:t>
            </a:r>
            <a:r>
              <a:rPr lang="nl-BE" sz="2800" b="1" dirty="0" err="1" smtClean="0">
                <a:solidFill>
                  <a:srgbClr val="FF0000"/>
                </a:solidFill>
              </a:rPr>
              <a:t>and</a:t>
            </a:r>
            <a:r>
              <a:rPr lang="nl-BE" sz="2800" b="1" dirty="0" smtClean="0">
                <a:solidFill>
                  <a:srgbClr val="FF0000"/>
                </a:solidFill>
              </a:rPr>
              <a:t> </a:t>
            </a:r>
            <a:br>
              <a:rPr lang="nl-BE" sz="2800" b="1" dirty="0" smtClean="0">
                <a:solidFill>
                  <a:srgbClr val="FF0000"/>
                </a:solidFill>
              </a:rPr>
            </a:br>
            <a:r>
              <a:rPr lang="nl-BE" sz="2800" b="1" dirty="0" err="1" smtClean="0">
                <a:solidFill>
                  <a:srgbClr val="FF0000"/>
                </a:solidFill>
              </a:rPr>
              <a:t>querying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90" name="Right Brace 89"/>
          <p:cNvSpPr/>
          <p:nvPr/>
        </p:nvSpPr>
        <p:spPr>
          <a:xfrm rot="5400000">
            <a:off x="7781453" y="4155753"/>
            <a:ext cx="343845" cy="18684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041198" y="2431249"/>
            <a:ext cx="6256338" cy="33514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239965" y="2836279"/>
            <a:ext cx="1350168" cy="28667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pole tekstowe 11"/>
          <p:cNvSpPr txBox="1">
            <a:spLocks noChangeArrowheads="1"/>
          </p:cNvSpPr>
          <p:nvPr/>
        </p:nvSpPr>
        <p:spPr bwMode="auto">
          <a:xfrm>
            <a:off x="653167" y="655581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0999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57079" y="3285009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7720" y="3017173"/>
            <a:ext cx="225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rgbClr val="1F497D"/>
                </a:solidFill>
              </a:rPr>
              <a:t>satisfaction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degrees</a:t>
            </a:r>
            <a:endParaRPr lang="nl-BE" sz="2000" dirty="0">
              <a:solidFill>
                <a:srgbClr val="1F49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7720" y="4011930"/>
            <a:ext cx="3596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rgbClr val="1F497D"/>
                </a:solidFill>
              </a:rPr>
              <a:t>possibilistic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truth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values</a:t>
            </a:r>
            <a:r>
              <a:rPr lang="nl-BE" sz="2000" dirty="0" smtClean="0">
                <a:solidFill>
                  <a:srgbClr val="1F497D"/>
                </a:solidFill>
              </a:rPr>
              <a:t/>
            </a:r>
            <a:br>
              <a:rPr lang="nl-BE" sz="2000" dirty="0" smtClean="0">
                <a:solidFill>
                  <a:srgbClr val="1F497D"/>
                </a:solidFill>
              </a:rPr>
            </a:br>
            <a:r>
              <a:rPr lang="nl-BE" sz="2000" dirty="0" smtClean="0">
                <a:solidFill>
                  <a:srgbClr val="1F497D"/>
                </a:solidFill>
              </a:rPr>
              <a:t>(in view of a later </a:t>
            </a:r>
            <a:r>
              <a:rPr lang="nl-BE" sz="2000" dirty="0" err="1" smtClean="0">
                <a:solidFill>
                  <a:srgbClr val="1F497D"/>
                </a:solidFill>
              </a:rPr>
              <a:t>generalization</a:t>
            </a:r>
            <a:r>
              <a:rPr lang="nl-BE" sz="2000" dirty="0" smtClean="0">
                <a:solidFill>
                  <a:srgbClr val="1F497D"/>
                </a:solidFill>
              </a:rPr>
              <a:t>)</a:t>
            </a:r>
            <a:endParaRPr lang="nl-BE" sz="2000" dirty="0">
              <a:solidFill>
                <a:srgbClr val="1F497D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57079" y="3849728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2" y="2508368"/>
            <a:ext cx="4130395" cy="32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54123" y="3391297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3391297"/>
                <a:ext cx="11868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54123" y="4744048"/>
                <a:ext cx="885434" cy="43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4744048"/>
                <a:ext cx="885434" cy="432491"/>
              </a:xfrm>
              <a:prstGeom prst="rect">
                <a:avLst/>
              </a:prstGeom>
              <a:blipFill rotWithShape="0">
                <a:blip r:embed="rId6"/>
                <a:stretch>
                  <a:fillRect t="-9859" r="-406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prstClr val="black"/>
                </a:solidFill>
              </a:rPr>
              <a:t>‘</a:t>
            </a:r>
            <a:r>
              <a:rPr lang="nl-BE" dirty="0" err="1" smtClean="0">
                <a:solidFill>
                  <a:prstClr val="black"/>
                </a:solidFill>
              </a:rPr>
              <a:t>between</a:t>
            </a:r>
            <a:r>
              <a:rPr lang="nl-BE" dirty="0" smtClean="0">
                <a:solidFill>
                  <a:prstClr val="black"/>
                </a:solidFill>
              </a:rPr>
              <a:t>’</a:t>
            </a:r>
          </a:p>
          <a:p>
            <a:pPr algn="ctr"/>
            <a:r>
              <a:rPr lang="nl-BE" dirty="0" err="1" smtClean="0">
                <a:solidFill>
                  <a:prstClr val="black"/>
                </a:solidFill>
              </a:rPr>
              <a:t>preferences</a:t>
            </a:r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3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strotek.com/wordpress/wp-content/uploads/calibration-w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24" y="4618513"/>
            <a:ext cx="1676206" cy="14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2177883" y="1718526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259" y="2612888"/>
            <a:ext cx="1022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strategy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60553" y="3194692"/>
                <a:ext cx="6805774" cy="1425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smtClean="0">
                    <a:solidFill>
                      <a:schemeClr val="tx2"/>
                    </a:solidFill>
                  </a:rPr>
                  <a:t>evaluate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simple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as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there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are no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weights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consider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implication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nl-BE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</m:e>
                        </m:groupCh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e>
                        </m:groupCh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disjunction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define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extended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disjunction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define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extended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negation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</m:e>
                      <m:sup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>
                    <a:solidFill>
                      <a:schemeClr val="tx2"/>
                    </a:solidFill>
                  </a:rPr>
                  <a:t>evaluate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composed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condition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using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</m:e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nl-BE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53" y="3194692"/>
                <a:ext cx="6805774" cy="1425711"/>
              </a:xfrm>
              <a:prstGeom prst="rect">
                <a:avLst/>
              </a:prstGeom>
              <a:blipFill rotWithShape="0">
                <a:blip r:embed="rId6"/>
                <a:stretch>
                  <a:fillRect l="-538" t="-1282" b="-470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27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strotek.com/wordpress/wp-content/uploads/calibration-w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24" y="4681958"/>
            <a:ext cx="1676206" cy="14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2040724" y="1759176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865" y="2665420"/>
            <a:ext cx="241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implication</a:t>
            </a:r>
            <a:r>
              <a:rPr lang="nl-BE" sz="2000" dirty="0" smtClean="0">
                <a:solidFill>
                  <a:schemeClr val="tx2"/>
                </a:solidFill>
              </a:rPr>
              <a:t> operators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9961" y="3454102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67005" y="3364466"/>
                <a:ext cx="2626296" cy="48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05" y="3364466"/>
                <a:ext cx="2626296" cy="4835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53846" y="3754243"/>
                <a:ext cx="2052613" cy="41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46" y="3754243"/>
                <a:ext cx="2052613" cy="411331"/>
              </a:xfrm>
              <a:prstGeom prst="rect">
                <a:avLst/>
              </a:prstGeom>
              <a:blipFill rotWithShape="0">
                <a:blip r:embed="rId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29961" y="437866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67005" y="4289026"/>
                <a:ext cx="2626296" cy="48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05" y="4289026"/>
                <a:ext cx="2626296" cy="4835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53846" y="4678803"/>
                <a:ext cx="264790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46" y="4678803"/>
                <a:ext cx="2647904" cy="5068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6438" y="5686075"/>
                <a:ext cx="3981475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Kleene-Dienes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Reichenbach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Gödel</a:t>
                </a:r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38" y="5686075"/>
                <a:ext cx="3981475" cy="391582"/>
              </a:xfrm>
              <a:prstGeom prst="rect">
                <a:avLst/>
              </a:prstGeom>
              <a:blipFill rotWithShape="0">
                <a:blip r:embed="rId10"/>
                <a:stretch>
                  <a:fillRect t="-7813" r="-459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06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2069766" y="1529880"/>
            <a:ext cx="478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757" y="2294515"/>
            <a:ext cx="2230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extended</a:t>
            </a:r>
            <a:r>
              <a:rPr lang="nl-BE" sz="2000" dirty="0" smtClean="0">
                <a:solidFill>
                  <a:schemeClr val="tx2"/>
                </a:solidFill>
              </a:rPr>
              <a:t> operators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9342" y="2842360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7367" y="2881292"/>
                <a:ext cx="3646063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67" y="2881292"/>
                <a:ext cx="3646063" cy="375809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4618" y="3175181"/>
                <a:ext cx="6419578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18" y="3175181"/>
                <a:ext cx="6419578" cy="808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86852" y="403684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5508" y="4038725"/>
                <a:ext cx="3646063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508" y="4038725"/>
                <a:ext cx="3646063" cy="3758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84398" y="4334854"/>
                <a:ext cx="6373219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∨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∨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98" y="4334854"/>
                <a:ext cx="6373219" cy="8082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86852" y="519508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negation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45508" y="5196965"/>
                <a:ext cx="3384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508" y="5196965"/>
                <a:ext cx="338400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5937" y="5564417"/>
                <a:ext cx="2148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,1−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37" y="5564417"/>
                <a:ext cx="214892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07209" y="6066262"/>
            <a:ext cx="2214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weight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74" y="5564417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strotek.com/wordpress/wp-content/uploads/calibration-w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4638162"/>
            <a:ext cx="1676206" cy="14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1828147" y="1722847"/>
            <a:ext cx="532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819" y="2713648"/>
            <a:ext cx="1022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strategy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9113" y="3295452"/>
                <a:ext cx="6805774" cy="1425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smtClean="0">
                    <a:solidFill>
                      <a:schemeClr val="tx2"/>
                    </a:solidFill>
                  </a:rPr>
                  <a:t>evaluate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simple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as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there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are no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weights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consider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implication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nl-BE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</m:e>
                        </m:groupCh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e>
                        </m:groupCh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disjunction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define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extended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disjunction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define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>
                    <a:solidFill>
                      <a:schemeClr val="tx2"/>
                    </a:solidFill>
                  </a:rPr>
                  <a:t>extended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negation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</m:e>
                      <m:sup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>
                    <a:solidFill>
                      <a:schemeClr val="tx2"/>
                    </a:solidFill>
                  </a:rPr>
                  <a:t>evaluate</a:t>
                </a:r>
                <a:r>
                  <a:rPr lang="nl-BE" sz="1600" dirty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composed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condition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using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</m:e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nl-BE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13" y="3295452"/>
                <a:ext cx="6805774" cy="1425711"/>
              </a:xfrm>
              <a:prstGeom prst="rect">
                <a:avLst/>
              </a:prstGeom>
              <a:blipFill rotWithShape="0">
                <a:blip r:embed="rId6"/>
                <a:stretch>
                  <a:fillRect l="-538" t="-1288" b="-51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0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strotek.com/wordpress/wp-content/uploads/calibration-w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80" y="4855893"/>
            <a:ext cx="1676206" cy="14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1871478" y="1688968"/>
            <a:ext cx="532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51" y="2565071"/>
            <a:ext cx="241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implication</a:t>
            </a:r>
            <a:r>
              <a:rPr lang="nl-BE" sz="2000" dirty="0" smtClean="0">
                <a:solidFill>
                  <a:schemeClr val="tx2"/>
                </a:solidFill>
              </a:rPr>
              <a:t> operators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8014" y="3216330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1638" y="3143095"/>
                <a:ext cx="2111667" cy="48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38" y="3143095"/>
                <a:ext cx="2111667" cy="4835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66937" y="3554424"/>
                <a:ext cx="5472267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⇒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⇒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37" y="3554424"/>
                <a:ext cx="5472267" cy="5861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5879" y="5594892"/>
                <a:ext cx="3981475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Kleene-Dienes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Reichenbach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Gödel</a:t>
                </a:r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9" y="5594892"/>
                <a:ext cx="3981475" cy="391582"/>
              </a:xfrm>
              <a:prstGeom prst="rect">
                <a:avLst/>
              </a:prstGeom>
              <a:blipFill rotWithShape="0">
                <a:blip r:embed="rId8"/>
                <a:stretch>
                  <a:fillRect t="-7813" r="-613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78014" y="424256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71638" y="4169330"/>
                <a:ext cx="2111667" cy="48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38" y="4169330"/>
                <a:ext cx="2111667" cy="4835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6937" y="4621125"/>
                <a:ext cx="5610126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⇒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⇒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37" y="4621125"/>
                <a:ext cx="5610126" cy="5861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1844871" y="1644965"/>
            <a:ext cx="532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619" y="2337935"/>
            <a:ext cx="2230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extended</a:t>
            </a:r>
            <a:r>
              <a:rPr lang="nl-BE" sz="2000" dirty="0" smtClean="0">
                <a:solidFill>
                  <a:schemeClr val="tx2"/>
                </a:solidFill>
              </a:rPr>
              <a:t> operators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3204" y="2885780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9370" y="2825112"/>
                <a:ext cx="3200107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nl-BE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70" y="2825112"/>
                <a:ext cx="3200107" cy="4753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40339" y="3250344"/>
                <a:ext cx="6402907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39" y="3250344"/>
                <a:ext cx="6402907" cy="808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40714" y="408026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0714" y="523850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negation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99370" y="5240385"/>
                <a:ext cx="2869375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70" y="5240385"/>
                <a:ext cx="2869375" cy="398379"/>
              </a:xfrm>
              <a:prstGeom prst="rect">
                <a:avLst/>
              </a:prstGeom>
              <a:blipFill rotWithShape="0">
                <a:blip r:embed="rId7"/>
                <a:stretch>
                  <a:fillRect t="-7692" r="-108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57890" y="5572049"/>
                <a:ext cx="2079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90" y="5572049"/>
                <a:ext cx="207941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07209" y="6005031"/>
            <a:ext cx="2214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weight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74" y="5503186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862324" y="3974239"/>
                <a:ext cx="3200107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nl-BE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24" y="3974239"/>
                <a:ext cx="3200107" cy="4753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396828" y="4337071"/>
                <a:ext cx="6402907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∨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∨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28" y="4337071"/>
                <a:ext cx="6402907" cy="8082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38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1802221" y="1649302"/>
            <a:ext cx="532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976" y="2353487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032" y="3517751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83656" y="3444516"/>
                <a:ext cx="2233817" cy="454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</m:groupCh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𝐺𝑜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56" y="3444516"/>
                <a:ext cx="2233817" cy="454933"/>
              </a:xfrm>
              <a:prstGeom prst="rect">
                <a:avLst/>
              </a:prstGeom>
              <a:blipFill rotWithShape="0">
                <a:blip r:embed="rId5"/>
                <a:stretch>
                  <a:fillRect l="-5177" t="-20000" r="-13896" b="-68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98851" y="3948264"/>
                <a:ext cx="663656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iff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nl-BE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      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else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iff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nl-BE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 b="0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else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51" y="3948264"/>
                <a:ext cx="6636560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90032" y="4880517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83656" y="4807282"/>
                <a:ext cx="2233817" cy="454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</m:groupCh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𝐺𝑜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56" y="4807282"/>
                <a:ext cx="2233817" cy="454740"/>
              </a:xfrm>
              <a:prstGeom prst="rect">
                <a:avLst/>
              </a:prstGeom>
              <a:blipFill rotWithShape="0">
                <a:blip r:embed="rId7"/>
                <a:stretch>
                  <a:fillRect l="-5177" t="-20270" r="-13896" b="-702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98851" y="5299039"/>
                <a:ext cx="658641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0 </m:t>
                                        </m:r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iff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              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else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iff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      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nl-BE">
                                            <a:latin typeface="Cambria Math" panose="02040503050406030204" pitchFamily="18" charset="0"/>
                                          </a:rPr>
                                          <m:t>else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51" y="5299039"/>
                <a:ext cx="6586418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13662" y="2544618"/>
                <a:ext cx="2964851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𝐺𝑜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62" y="2544618"/>
                <a:ext cx="2964851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037486" y="2715049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Gödel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implicator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7102572" y="4711487"/>
            <a:ext cx="2440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interpreted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as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thresholds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3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1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between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1807669" y="1509293"/>
            <a:ext cx="532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125" y="2206472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52555" y="2706739"/>
                <a:ext cx="1847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55" y="2706739"/>
                <a:ext cx="184781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923089" y="2698772"/>
            <a:ext cx="337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probabilistic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t-norm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t-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conorm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89" y="3273560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85155" y="3212892"/>
                <a:ext cx="3458383" cy="488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𝑝𝑟𝑜𝑏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nl-BE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55" y="3212892"/>
                <a:ext cx="3458383" cy="4887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97715" y="3596669"/>
                <a:ext cx="7650749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𝑝𝑟𝑜𝑏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𝐺𝑜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𝐺𝑜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15" y="3596669"/>
                <a:ext cx="7650749" cy="8082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26499" y="446804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499" y="562628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negation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85155" y="5628165"/>
                <a:ext cx="2869375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55" y="5628165"/>
                <a:ext cx="2869375" cy="398379"/>
              </a:xfrm>
              <a:prstGeom prst="rect">
                <a:avLst/>
              </a:prstGeom>
              <a:blipFill rotWithShape="0">
                <a:blip r:embed="rId8"/>
                <a:stretch>
                  <a:fillRect t="-7576" r="-108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3675" y="5959829"/>
                <a:ext cx="2079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75" y="5959829"/>
                <a:ext cx="207941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48109" y="4362019"/>
                <a:ext cx="3458383" cy="488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𝑝𝑟𝑜𝑏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l-B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nl-BE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09" y="4362019"/>
                <a:ext cx="3458383" cy="4887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97715" y="4747194"/>
                <a:ext cx="7650749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𝑝𝑟𝑜𝑏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∨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𝐺𝑜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groupChr>
                                    <m:groupChrPr>
                                      <m:chr m:val="⇒"/>
                                      <m:vertJc m:val="bot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∨</m:t>
                                      </m:r>
                                    </m:e>
                                  </m:groupCh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𝐺𝑜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15" y="4747194"/>
                <a:ext cx="7650749" cy="8082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0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6013" y="1509293"/>
            <a:ext cx="363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database query </a:t>
            </a:r>
            <a:r>
              <a:rPr lang="nl-BE" sz="2400" b="1" dirty="0" err="1" smtClean="0">
                <a:solidFill>
                  <a:schemeClr val="tx2"/>
                </a:solidFill>
              </a:rPr>
              <a:t>languages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57079" y="3285009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7720" y="3017173"/>
            <a:ext cx="225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rgbClr val="1F497D"/>
                </a:solidFill>
              </a:rPr>
              <a:t>satisfaction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degrees</a:t>
            </a:r>
            <a:endParaRPr lang="nl-BE" sz="200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7720" y="4011930"/>
            <a:ext cx="268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rgbClr val="1F497D"/>
                </a:solidFill>
              </a:rPr>
              <a:t>possibilistic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truth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values</a:t>
            </a:r>
            <a:endParaRPr lang="nl-BE" sz="2000" dirty="0">
              <a:solidFill>
                <a:srgbClr val="1F497D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7079" y="3849728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54123" y="3391297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3391297"/>
                <a:ext cx="11868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54123" y="4425725"/>
                <a:ext cx="885434" cy="43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4425725"/>
                <a:ext cx="885434" cy="432491"/>
              </a:xfrm>
              <a:prstGeom prst="rect">
                <a:avLst/>
              </a:prstGeom>
              <a:blipFill rotWithShape="0">
                <a:blip r:embed="rId5"/>
                <a:stretch>
                  <a:fillRect t="-9859" r="-406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9671" y="3037354"/>
            <a:ext cx="3417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extension on top of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 database management system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2" descr="http://www.tutorialspoint.com/images/sql-mini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13" y="4859957"/>
            <a:ext cx="1010724" cy="7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encrypted-tbn3.gstatic.com/images?q=tbn:ANd9GcR-kU0rTSIm5QQ-EHGHmbXYvrCvQOa6asMp5lG99H5owzX_kJC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22" y="4105851"/>
            <a:ext cx="1112265" cy="12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467544" y="2517553"/>
            <a:ext cx="8208912" cy="2247487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Soft computing in </a:t>
            </a:r>
            <a:r>
              <a:rPr lang="nl-BE" sz="2400" dirty="0" err="1" smtClean="0"/>
              <a:t>searching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querying</a:t>
            </a:r>
            <a:r>
              <a:rPr lang="nl-BE" sz="2400" dirty="0" smtClean="0"/>
              <a:t>: </a:t>
            </a:r>
            <a:br>
              <a:rPr lang="nl-BE" sz="2400" dirty="0" smtClean="0"/>
            </a:br>
            <a:r>
              <a:rPr lang="nl-BE" sz="2400" dirty="0" smtClean="0"/>
              <a:t>basic </a:t>
            </a:r>
            <a:r>
              <a:rPr lang="nl-BE" sz="2400" dirty="0" err="1" smtClean="0"/>
              <a:t>techniques</a:t>
            </a:r>
            <a:r>
              <a:rPr lang="nl-BE" sz="2400" dirty="0" smtClean="0"/>
              <a:t> (2hrs.)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Soft computing in </a:t>
            </a:r>
            <a:r>
              <a:rPr lang="nl-BE" sz="2400" dirty="0" err="1"/>
              <a:t>searching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 smtClean="0"/>
              <a:t>querying</a:t>
            </a:r>
            <a:r>
              <a:rPr lang="nl-BE" sz="2400" dirty="0" smtClean="0"/>
              <a:t>: </a:t>
            </a:r>
            <a:br>
              <a:rPr lang="nl-BE" sz="2400" dirty="0" smtClean="0"/>
            </a:br>
            <a:r>
              <a:rPr lang="nl-BE" sz="2400" dirty="0" err="1" smtClean="0"/>
              <a:t>advanced</a:t>
            </a:r>
            <a:r>
              <a:rPr lang="nl-BE" sz="2400" dirty="0" smtClean="0"/>
              <a:t> </a:t>
            </a:r>
            <a:r>
              <a:rPr lang="nl-BE" sz="2400" dirty="0" err="1" smtClean="0"/>
              <a:t>techniques</a:t>
            </a:r>
            <a:r>
              <a:rPr lang="nl-BE" sz="2400" dirty="0" smtClean="0"/>
              <a:t> (1hr.)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Soft computing in </a:t>
            </a:r>
            <a:r>
              <a:rPr lang="nl-BE" sz="2400" dirty="0" err="1" smtClean="0"/>
              <a:t>decision</a:t>
            </a:r>
            <a:r>
              <a:rPr lang="nl-BE" sz="2400" dirty="0" smtClean="0"/>
              <a:t> support (2hrs.)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" dirty="0"/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>
            <a:spLocks noChangeArrowheads="1"/>
          </p:cNvSpPr>
          <p:nvPr/>
        </p:nvSpPr>
        <p:spPr bwMode="auto">
          <a:xfrm>
            <a:off x="653167" y="655581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1835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6013" y="1509293"/>
            <a:ext cx="363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database query </a:t>
            </a:r>
            <a:r>
              <a:rPr lang="nl-BE" sz="2400" b="1" dirty="0" err="1" smtClean="0">
                <a:solidFill>
                  <a:schemeClr val="tx2"/>
                </a:solidFill>
              </a:rPr>
              <a:t>languages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851" y="2596596"/>
            <a:ext cx="3505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/>
              <a:t>Based</a:t>
            </a:r>
            <a:r>
              <a:rPr lang="nl-BE" sz="2400" dirty="0" smtClean="0"/>
              <a:t> on set </a:t>
            </a:r>
            <a:r>
              <a:rPr lang="nl-BE" sz="2400" dirty="0" err="1" smtClean="0"/>
              <a:t>theory</a:t>
            </a:r>
            <a:endParaRPr lang="nl-BE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94011" y="2961480"/>
            <a:ext cx="214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union</a:t>
            </a: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intersection</a:t>
            </a: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difference</a:t>
            </a: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Cartesian</a:t>
            </a:r>
            <a:r>
              <a:rPr lang="nl-BE" dirty="0" smtClean="0"/>
              <a:t> product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46139" y="5038259"/>
            <a:ext cx="11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select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join</a:t>
            </a:r>
            <a:r>
              <a:rPr lang="nl-BE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division</a:t>
            </a:r>
            <a:endParaRPr lang="nl-BE" dirty="0"/>
          </a:p>
        </p:txBody>
      </p:sp>
      <p:pic>
        <p:nvPicPr>
          <p:cNvPr id="24" name="Picture 10" descr="File:Symmetrical 5-set Venn diagram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9" y="4147134"/>
            <a:ext cx="2251075" cy="22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5349022" y="2961480"/>
            <a:ext cx="3034923" cy="125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l-BE" sz="1050"/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5279172" y="2913855"/>
            <a:ext cx="1225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b="1" dirty="0" err="1" smtClean="0">
                <a:solidFill>
                  <a:srgbClr val="000000"/>
                </a:solidFill>
              </a:rPr>
              <a:t>Table</a:t>
            </a:r>
            <a:r>
              <a:rPr lang="nl-BE" sz="900" b="1" dirty="0" smtClean="0">
                <a:solidFill>
                  <a:srgbClr val="000000"/>
                </a:solidFill>
              </a:rPr>
              <a:t> </a:t>
            </a:r>
            <a:r>
              <a:rPr lang="nl-BE" sz="900" dirty="0" smtClean="0">
                <a:solidFill>
                  <a:srgbClr val="000000"/>
                </a:solidFill>
              </a:rPr>
              <a:t>Artist</a:t>
            </a:r>
            <a:endParaRPr lang="nl-NL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5358547" y="3158330"/>
            <a:ext cx="3025397" cy="3534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l-BE" sz="1050"/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809397" y="3142455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smtClean="0">
                <a:solidFill>
                  <a:srgbClr val="000000"/>
                </a:solidFill>
              </a:rPr>
              <a:t>Name: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>
                <a:solidFill>
                  <a:srgbClr val="000000"/>
                </a:solidFill>
              </a:rPr>
              <a:t>varchar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6320094" y="314245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 smtClean="0">
                <a:solidFill>
                  <a:srgbClr val="000000"/>
                </a:solidFill>
              </a:rPr>
              <a:t>First_name</a:t>
            </a:r>
            <a:r>
              <a:rPr lang="nl-BE" sz="900" dirty="0" smtClean="0">
                <a:solidFill>
                  <a:srgbClr val="000000"/>
                </a:solidFill>
              </a:rPr>
              <a:t>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>
                <a:solidFill>
                  <a:srgbClr val="000000"/>
                </a:solidFill>
              </a:rPr>
              <a:t>varchar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7046059" y="3142455"/>
            <a:ext cx="537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 smtClean="0">
                <a:solidFill>
                  <a:srgbClr val="000000"/>
                </a:solidFill>
              </a:rPr>
              <a:t>Birth</a:t>
            </a:r>
            <a:r>
              <a:rPr lang="nl-BE" sz="900" dirty="0" smtClean="0">
                <a:solidFill>
                  <a:srgbClr val="000000"/>
                </a:solidFill>
              </a:rPr>
              <a:t>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integer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5349022" y="3558380"/>
            <a:ext cx="3034923" cy="8674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 sz="1050"/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5766534" y="3558380"/>
            <a:ext cx="6142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Da Vinci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6317397" y="3558380"/>
            <a:ext cx="6719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Leonardo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7141309" y="355838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1452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5761772" y="3769517"/>
            <a:ext cx="5180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Degas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6312634" y="3769517"/>
            <a:ext cx="4924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Edgar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7136547" y="376951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1834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5761772" y="3983830"/>
            <a:ext cx="486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Ensor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6312634" y="3983830"/>
            <a:ext cx="524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James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7136547" y="398383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1860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5761772" y="4194967"/>
            <a:ext cx="5052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Monet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6312634" y="4194967"/>
            <a:ext cx="5501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Claude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7136547" y="419496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1840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 flipV="1">
            <a:off x="5350609" y="3999704"/>
            <a:ext cx="303333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6345972" y="3158330"/>
            <a:ext cx="8220" cy="3534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6" name="Line 68"/>
          <p:cNvSpPr>
            <a:spLocks noChangeShapeType="1"/>
          </p:cNvSpPr>
          <p:nvPr/>
        </p:nvSpPr>
        <p:spPr bwMode="auto">
          <a:xfrm>
            <a:off x="7073047" y="3158330"/>
            <a:ext cx="0" cy="3534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7" name="Line 69"/>
          <p:cNvSpPr>
            <a:spLocks noChangeShapeType="1"/>
          </p:cNvSpPr>
          <p:nvPr/>
        </p:nvSpPr>
        <p:spPr bwMode="auto">
          <a:xfrm>
            <a:off x="6345972" y="3556792"/>
            <a:ext cx="4110" cy="869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>
            <a:off x="7073047" y="3556793"/>
            <a:ext cx="0" cy="869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7635022" y="3142455"/>
            <a:ext cx="537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 smtClean="0">
                <a:solidFill>
                  <a:srgbClr val="000000"/>
                </a:solidFill>
              </a:rPr>
              <a:t>Death</a:t>
            </a:r>
            <a:r>
              <a:rPr lang="nl-BE" sz="900" dirty="0" smtClean="0">
                <a:solidFill>
                  <a:srgbClr val="000000"/>
                </a:solidFill>
              </a:rPr>
              <a:t>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integer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7739797" y="355838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1519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1" name="Text Box 73"/>
          <p:cNvSpPr txBox="1">
            <a:spLocks noChangeArrowheads="1"/>
          </p:cNvSpPr>
          <p:nvPr/>
        </p:nvSpPr>
        <p:spPr bwMode="auto">
          <a:xfrm>
            <a:off x="7735034" y="376951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1917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2" name="Text Box 74"/>
          <p:cNvSpPr txBox="1">
            <a:spLocks noChangeArrowheads="1"/>
          </p:cNvSpPr>
          <p:nvPr/>
        </p:nvSpPr>
        <p:spPr bwMode="auto">
          <a:xfrm>
            <a:off x="7735034" y="398383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1949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735034" y="419496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1926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7671534" y="3158330"/>
            <a:ext cx="0" cy="3534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5" name="Line 77"/>
          <p:cNvSpPr>
            <a:spLocks noChangeShapeType="1"/>
          </p:cNvSpPr>
          <p:nvPr/>
        </p:nvSpPr>
        <p:spPr bwMode="auto">
          <a:xfrm>
            <a:off x="7671534" y="3556792"/>
            <a:ext cx="0" cy="869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6" name="Line 78"/>
          <p:cNvSpPr>
            <a:spLocks noChangeShapeType="1"/>
          </p:cNvSpPr>
          <p:nvPr/>
        </p:nvSpPr>
        <p:spPr bwMode="auto">
          <a:xfrm>
            <a:off x="5345848" y="4210842"/>
            <a:ext cx="303809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7" name="Line 79"/>
          <p:cNvSpPr>
            <a:spLocks noChangeShapeType="1"/>
          </p:cNvSpPr>
          <p:nvPr/>
        </p:nvSpPr>
        <p:spPr bwMode="auto">
          <a:xfrm>
            <a:off x="5814159" y="3163092"/>
            <a:ext cx="0" cy="3486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8" name="Text Box 80"/>
          <p:cNvSpPr txBox="1">
            <a:spLocks noChangeArrowheads="1"/>
          </p:cNvSpPr>
          <p:nvPr/>
        </p:nvSpPr>
        <p:spPr bwMode="auto">
          <a:xfrm>
            <a:off x="5307747" y="3142455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A_ID: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char(3)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9" name="Line 81"/>
          <p:cNvSpPr>
            <a:spLocks noChangeShapeType="1"/>
          </p:cNvSpPr>
          <p:nvPr/>
        </p:nvSpPr>
        <p:spPr bwMode="auto">
          <a:xfrm>
            <a:off x="5803047" y="3556793"/>
            <a:ext cx="11112" cy="869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5334734" y="3558380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A01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5334734" y="3767930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A02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5337909" y="3983830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A03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5347434" y="4204492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A04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4" name="Line 86"/>
          <p:cNvSpPr>
            <a:spLocks noChangeShapeType="1"/>
          </p:cNvSpPr>
          <p:nvPr/>
        </p:nvSpPr>
        <p:spPr bwMode="auto">
          <a:xfrm>
            <a:off x="5347434" y="3777455"/>
            <a:ext cx="30365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65" name="TextBox 64"/>
          <p:cNvSpPr txBox="1"/>
          <p:nvPr/>
        </p:nvSpPr>
        <p:spPr>
          <a:xfrm>
            <a:off x="3568523" y="1964684"/>
            <a:ext cx="200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relational</a:t>
            </a:r>
            <a:r>
              <a:rPr lang="nl-BE" sz="2000" dirty="0" smtClean="0">
                <a:solidFill>
                  <a:schemeClr val="tx2"/>
                </a:solidFill>
              </a:rPr>
              <a:t> algebra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basic operators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4537" y="4605633"/>
            <a:ext cx="3505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/>
              <a:t>Based</a:t>
            </a:r>
            <a:r>
              <a:rPr lang="nl-BE" sz="2400" dirty="0" smtClean="0"/>
              <a:t> on </a:t>
            </a:r>
            <a:r>
              <a:rPr lang="nl-BE" sz="2400" dirty="0" err="1" smtClean="0"/>
              <a:t>table</a:t>
            </a:r>
            <a:r>
              <a:rPr lang="nl-BE" sz="2400" dirty="0" smtClean="0"/>
              <a:t> </a:t>
            </a:r>
            <a:r>
              <a:rPr lang="nl-BE" sz="2400" dirty="0" err="1" smtClean="0"/>
              <a:t>structure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446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5510" y="3856532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6578045" y="3391888"/>
            <a:ext cx="1051360" cy="396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1974092" y="1964684"/>
            <a:ext cx="5195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extend</a:t>
            </a:r>
            <a:r>
              <a:rPr lang="nl-BE" sz="2000" dirty="0" smtClean="0">
                <a:solidFill>
                  <a:schemeClr val="tx2"/>
                </a:solidFill>
              </a:rPr>
              <a:t> relations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one</a:t>
            </a:r>
            <a:r>
              <a:rPr lang="nl-BE" sz="2000" dirty="0" smtClean="0">
                <a:solidFill>
                  <a:schemeClr val="tx2"/>
                </a:solidFill>
              </a:rPr>
              <a:t> extra system </a:t>
            </a:r>
            <a:r>
              <a:rPr lang="nl-BE" sz="2000" dirty="0" err="1" smtClean="0">
                <a:solidFill>
                  <a:schemeClr val="tx2"/>
                </a:solidFill>
              </a:rPr>
              <a:t>attribute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Rectangle 6"/>
          <p:cNvSpPr>
            <a:spLocks noChangeArrowheads="1"/>
          </p:cNvSpPr>
          <p:nvPr/>
        </p:nvSpPr>
        <p:spPr bwMode="auto">
          <a:xfrm>
            <a:off x="1142999" y="3059404"/>
            <a:ext cx="6488113" cy="266366"/>
          </a:xfrm>
          <a:prstGeom prst="rect">
            <a:avLst/>
          </a:prstGeom>
          <a:solidFill>
            <a:srgbClr val="C9DDDD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1090313" y="3035853"/>
            <a:ext cx="735518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b="1" dirty="0"/>
              <a:t>TABLE </a:t>
            </a:r>
            <a:r>
              <a:rPr lang="nl-BE" altLang="nl-BE" sz="1400" dirty="0" smtClean="0"/>
              <a:t>Artist</a:t>
            </a:r>
            <a:endParaRPr lang="nl-NL" altLang="nl-BE" sz="1400" dirty="0"/>
          </a:p>
        </p:txBody>
      </p:sp>
      <p:sp>
        <p:nvSpPr>
          <p:cNvPr id="139" name="Text Box 60"/>
          <p:cNvSpPr txBox="1">
            <a:spLocks noChangeArrowheads="1"/>
          </p:cNvSpPr>
          <p:nvPr/>
        </p:nvSpPr>
        <p:spPr bwMode="auto">
          <a:xfrm>
            <a:off x="1849363" y="3317145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Name: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38" name="Rectangle 59"/>
          <p:cNvSpPr>
            <a:spLocks noChangeArrowheads="1"/>
          </p:cNvSpPr>
          <p:nvPr/>
        </p:nvSpPr>
        <p:spPr bwMode="auto">
          <a:xfrm>
            <a:off x="1170560" y="3389208"/>
            <a:ext cx="5409192" cy="392607"/>
          </a:xfrm>
          <a:prstGeom prst="rect">
            <a:avLst/>
          </a:prstGeom>
          <a:solidFill>
            <a:srgbClr val="D2D2D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40" name="Text Box 61"/>
          <p:cNvSpPr txBox="1">
            <a:spLocks noChangeArrowheads="1"/>
          </p:cNvSpPr>
          <p:nvPr/>
        </p:nvSpPr>
        <p:spPr bwMode="auto">
          <a:xfrm>
            <a:off x="2871970" y="3317145"/>
            <a:ext cx="1022607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First_name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41" name="Text Box 62"/>
          <p:cNvSpPr txBox="1">
            <a:spLocks noChangeArrowheads="1"/>
          </p:cNvSpPr>
          <p:nvPr/>
        </p:nvSpPr>
        <p:spPr bwMode="auto">
          <a:xfrm>
            <a:off x="4060289" y="3317145"/>
            <a:ext cx="118506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Year_of_birth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142" name="Rectangle 63"/>
          <p:cNvSpPr>
            <a:spLocks noChangeArrowheads="1"/>
          </p:cNvSpPr>
          <p:nvPr/>
        </p:nvSpPr>
        <p:spPr bwMode="auto">
          <a:xfrm>
            <a:off x="1172009" y="3845664"/>
            <a:ext cx="6459103" cy="9821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43" name="Text Box 64"/>
          <p:cNvSpPr txBox="1">
            <a:spLocks noChangeArrowheads="1"/>
          </p:cNvSpPr>
          <p:nvPr/>
        </p:nvSpPr>
        <p:spPr bwMode="auto">
          <a:xfrm>
            <a:off x="1892911" y="3845664"/>
            <a:ext cx="773120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Da Vinci</a:t>
            </a:r>
            <a:endParaRPr lang="nl-NL" altLang="nl-BE" sz="1400"/>
          </a:p>
        </p:txBody>
      </p:sp>
      <p:sp>
        <p:nvSpPr>
          <p:cNvPr id="144" name="Text Box 65"/>
          <p:cNvSpPr txBox="1">
            <a:spLocks noChangeArrowheads="1"/>
          </p:cNvSpPr>
          <p:nvPr/>
        </p:nvSpPr>
        <p:spPr bwMode="auto">
          <a:xfrm>
            <a:off x="2922770" y="3845664"/>
            <a:ext cx="851447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Leonardo</a:t>
            </a:r>
            <a:endParaRPr lang="nl-NL" altLang="nl-BE" sz="1400"/>
          </a:p>
        </p:txBody>
      </p:sp>
      <p:sp>
        <p:nvSpPr>
          <p:cNvPr id="145" name="Text Box 66"/>
          <p:cNvSpPr txBox="1">
            <a:spLocks noChangeArrowheads="1"/>
          </p:cNvSpPr>
          <p:nvPr/>
        </p:nvSpPr>
        <p:spPr bwMode="auto">
          <a:xfrm>
            <a:off x="4158601" y="3845664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1452</a:t>
            </a:r>
            <a:endParaRPr lang="nl-NL" altLang="nl-BE" sz="1400"/>
          </a:p>
        </p:txBody>
      </p:sp>
      <p:sp>
        <p:nvSpPr>
          <p:cNvPr id="146" name="Text Box 67"/>
          <p:cNvSpPr txBox="1">
            <a:spLocks noChangeArrowheads="1"/>
          </p:cNvSpPr>
          <p:nvPr/>
        </p:nvSpPr>
        <p:spPr bwMode="auto">
          <a:xfrm>
            <a:off x="1888559" y="4090194"/>
            <a:ext cx="636772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Degas</a:t>
            </a:r>
            <a:endParaRPr lang="nl-NL" altLang="nl-BE" sz="1400"/>
          </a:p>
        </p:txBody>
      </p:sp>
      <p:sp>
        <p:nvSpPr>
          <p:cNvPr id="147" name="Text Box 68"/>
          <p:cNvSpPr txBox="1">
            <a:spLocks noChangeArrowheads="1"/>
          </p:cNvSpPr>
          <p:nvPr/>
        </p:nvSpPr>
        <p:spPr bwMode="auto">
          <a:xfrm>
            <a:off x="2918418" y="4090194"/>
            <a:ext cx="6005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Edgar</a:t>
            </a:r>
            <a:endParaRPr lang="nl-NL" altLang="nl-BE" sz="1400"/>
          </a:p>
        </p:txBody>
      </p:sp>
      <p:sp>
        <p:nvSpPr>
          <p:cNvPr id="148" name="Text Box 69"/>
          <p:cNvSpPr txBox="1">
            <a:spLocks noChangeArrowheads="1"/>
          </p:cNvSpPr>
          <p:nvPr/>
        </p:nvSpPr>
        <p:spPr bwMode="auto">
          <a:xfrm>
            <a:off x="4154249" y="4090194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1834</a:t>
            </a:r>
            <a:endParaRPr lang="nl-NL" altLang="nl-BE" sz="1400"/>
          </a:p>
        </p:txBody>
      </p:sp>
      <p:sp>
        <p:nvSpPr>
          <p:cNvPr id="149" name="Text Box 70"/>
          <p:cNvSpPr txBox="1">
            <a:spLocks noChangeArrowheads="1"/>
          </p:cNvSpPr>
          <p:nvPr/>
        </p:nvSpPr>
        <p:spPr bwMode="auto">
          <a:xfrm>
            <a:off x="1888559" y="4322497"/>
            <a:ext cx="59180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Ensor</a:t>
            </a:r>
            <a:endParaRPr lang="nl-NL" altLang="nl-BE" sz="1400"/>
          </a:p>
        </p:txBody>
      </p:sp>
      <p:sp>
        <p:nvSpPr>
          <p:cNvPr id="150" name="Text Box 71"/>
          <p:cNvSpPr txBox="1">
            <a:spLocks noChangeArrowheads="1"/>
          </p:cNvSpPr>
          <p:nvPr/>
        </p:nvSpPr>
        <p:spPr bwMode="auto">
          <a:xfrm>
            <a:off x="2918418" y="4322497"/>
            <a:ext cx="645475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James</a:t>
            </a:r>
            <a:endParaRPr lang="nl-NL" altLang="nl-BE" sz="1400"/>
          </a:p>
        </p:txBody>
      </p:sp>
      <p:sp>
        <p:nvSpPr>
          <p:cNvPr id="151" name="Text Box 72"/>
          <p:cNvSpPr txBox="1">
            <a:spLocks noChangeArrowheads="1"/>
          </p:cNvSpPr>
          <p:nvPr/>
        </p:nvSpPr>
        <p:spPr bwMode="auto">
          <a:xfrm>
            <a:off x="4154249" y="4322497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1860</a:t>
            </a:r>
            <a:endParaRPr lang="nl-NL" altLang="nl-BE" sz="1400"/>
          </a:p>
        </p:txBody>
      </p:sp>
      <p:sp>
        <p:nvSpPr>
          <p:cNvPr id="152" name="Text Box 73"/>
          <p:cNvSpPr txBox="1">
            <a:spLocks noChangeArrowheads="1"/>
          </p:cNvSpPr>
          <p:nvPr/>
        </p:nvSpPr>
        <p:spPr bwMode="auto">
          <a:xfrm>
            <a:off x="1888559" y="4567028"/>
            <a:ext cx="61791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Monet</a:t>
            </a:r>
            <a:endParaRPr lang="nl-NL" altLang="nl-BE" sz="1400"/>
          </a:p>
        </p:txBody>
      </p:sp>
      <p:sp>
        <p:nvSpPr>
          <p:cNvPr id="153" name="Text Box 74"/>
          <p:cNvSpPr txBox="1">
            <a:spLocks noChangeArrowheads="1"/>
          </p:cNvSpPr>
          <p:nvPr/>
        </p:nvSpPr>
        <p:spPr bwMode="auto">
          <a:xfrm>
            <a:off x="2918418" y="4567028"/>
            <a:ext cx="681738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Claude</a:t>
            </a:r>
            <a:endParaRPr lang="nl-NL" altLang="nl-BE" sz="1400"/>
          </a:p>
        </p:txBody>
      </p:sp>
      <p:sp>
        <p:nvSpPr>
          <p:cNvPr id="154" name="Text Box 75"/>
          <p:cNvSpPr txBox="1">
            <a:spLocks noChangeArrowheads="1"/>
          </p:cNvSpPr>
          <p:nvPr/>
        </p:nvSpPr>
        <p:spPr bwMode="auto">
          <a:xfrm>
            <a:off x="4154249" y="456702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1840</a:t>
            </a:r>
            <a:endParaRPr lang="nl-NL" altLang="nl-BE" sz="1400"/>
          </a:p>
        </p:txBody>
      </p:sp>
      <p:sp>
        <p:nvSpPr>
          <p:cNvPr id="155" name="Line 76"/>
          <p:cNvSpPr>
            <a:spLocks noChangeShapeType="1"/>
          </p:cNvSpPr>
          <p:nvPr/>
        </p:nvSpPr>
        <p:spPr bwMode="auto">
          <a:xfrm>
            <a:off x="1170559" y="4090194"/>
            <a:ext cx="6460553" cy="6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6" name="Line 77"/>
          <p:cNvSpPr>
            <a:spLocks noChangeShapeType="1"/>
          </p:cNvSpPr>
          <p:nvPr/>
        </p:nvSpPr>
        <p:spPr bwMode="auto">
          <a:xfrm flipV="1">
            <a:off x="1179261" y="4328481"/>
            <a:ext cx="6451851" cy="7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7" name="Line 78"/>
          <p:cNvSpPr>
            <a:spLocks noChangeShapeType="1"/>
          </p:cNvSpPr>
          <p:nvPr/>
        </p:nvSpPr>
        <p:spPr bwMode="auto">
          <a:xfrm>
            <a:off x="2922770" y="3381057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8" name="Line 79"/>
          <p:cNvSpPr>
            <a:spLocks noChangeShapeType="1"/>
          </p:cNvSpPr>
          <p:nvPr/>
        </p:nvSpPr>
        <p:spPr bwMode="auto">
          <a:xfrm>
            <a:off x="4106383" y="3381057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9" name="Line 80"/>
          <p:cNvSpPr>
            <a:spLocks noChangeShapeType="1"/>
          </p:cNvSpPr>
          <p:nvPr/>
        </p:nvSpPr>
        <p:spPr bwMode="auto">
          <a:xfrm>
            <a:off x="2922770" y="3844305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0" name="Line 81"/>
          <p:cNvSpPr>
            <a:spLocks noChangeShapeType="1"/>
          </p:cNvSpPr>
          <p:nvPr/>
        </p:nvSpPr>
        <p:spPr bwMode="auto">
          <a:xfrm>
            <a:off x="4106383" y="3844305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1" name="Text Box 82"/>
          <p:cNvSpPr txBox="1">
            <a:spLocks noChangeArrowheads="1"/>
          </p:cNvSpPr>
          <p:nvPr/>
        </p:nvSpPr>
        <p:spPr bwMode="auto">
          <a:xfrm>
            <a:off x="5269656" y="3317145"/>
            <a:ext cx="1274995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Year_of_death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162" name="Text Box 83"/>
          <p:cNvSpPr txBox="1">
            <a:spLocks noChangeArrowheads="1"/>
          </p:cNvSpPr>
          <p:nvPr/>
        </p:nvSpPr>
        <p:spPr bwMode="auto">
          <a:xfrm>
            <a:off x="5363971" y="3845664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1519</a:t>
            </a:r>
            <a:endParaRPr lang="nl-NL" altLang="nl-BE" sz="1400" dirty="0"/>
          </a:p>
        </p:txBody>
      </p:sp>
      <p:sp>
        <p:nvSpPr>
          <p:cNvPr id="163" name="Text Box 84"/>
          <p:cNvSpPr txBox="1">
            <a:spLocks noChangeArrowheads="1"/>
          </p:cNvSpPr>
          <p:nvPr/>
        </p:nvSpPr>
        <p:spPr bwMode="auto">
          <a:xfrm>
            <a:off x="5359620" y="4090194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1917</a:t>
            </a:r>
            <a:endParaRPr lang="nl-NL" altLang="nl-BE" sz="1400"/>
          </a:p>
        </p:txBody>
      </p:sp>
      <p:sp>
        <p:nvSpPr>
          <p:cNvPr id="164" name="Text Box 85"/>
          <p:cNvSpPr txBox="1">
            <a:spLocks noChangeArrowheads="1"/>
          </p:cNvSpPr>
          <p:nvPr/>
        </p:nvSpPr>
        <p:spPr bwMode="auto">
          <a:xfrm>
            <a:off x="5359620" y="4322497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1949</a:t>
            </a:r>
            <a:endParaRPr lang="nl-NL" altLang="nl-BE" sz="1400"/>
          </a:p>
        </p:txBody>
      </p:sp>
      <p:sp>
        <p:nvSpPr>
          <p:cNvPr id="165" name="Text Box 86"/>
          <p:cNvSpPr txBox="1">
            <a:spLocks noChangeArrowheads="1"/>
          </p:cNvSpPr>
          <p:nvPr/>
        </p:nvSpPr>
        <p:spPr bwMode="auto">
          <a:xfrm>
            <a:off x="5359620" y="456702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1926</a:t>
            </a:r>
            <a:endParaRPr lang="nl-NL" altLang="nl-BE" sz="1400"/>
          </a:p>
        </p:txBody>
      </p:sp>
      <p:sp>
        <p:nvSpPr>
          <p:cNvPr id="166" name="Line 87"/>
          <p:cNvSpPr>
            <a:spLocks noChangeShapeType="1"/>
          </p:cNvSpPr>
          <p:nvPr/>
        </p:nvSpPr>
        <p:spPr bwMode="auto">
          <a:xfrm>
            <a:off x="5303050" y="3381532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7" name="Line 88"/>
          <p:cNvSpPr>
            <a:spLocks noChangeShapeType="1"/>
          </p:cNvSpPr>
          <p:nvPr/>
        </p:nvSpPr>
        <p:spPr bwMode="auto">
          <a:xfrm>
            <a:off x="5303050" y="3844305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8" name="Line 89"/>
          <p:cNvSpPr>
            <a:spLocks noChangeShapeType="1"/>
          </p:cNvSpPr>
          <p:nvPr/>
        </p:nvSpPr>
        <p:spPr bwMode="auto">
          <a:xfrm flipV="1">
            <a:off x="1177810" y="4565670"/>
            <a:ext cx="6453301" cy="16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9" name="Line 110"/>
          <p:cNvSpPr>
            <a:spLocks noChangeShapeType="1"/>
          </p:cNvSpPr>
          <p:nvPr/>
        </p:nvSpPr>
        <p:spPr bwMode="auto">
          <a:xfrm>
            <a:off x="1895812" y="3381057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0" name="Line 111"/>
          <p:cNvSpPr>
            <a:spLocks noChangeShapeType="1"/>
          </p:cNvSpPr>
          <p:nvPr/>
        </p:nvSpPr>
        <p:spPr bwMode="auto">
          <a:xfrm>
            <a:off x="1895812" y="3844305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1" name="Text Box 112"/>
          <p:cNvSpPr txBox="1">
            <a:spLocks noChangeArrowheads="1"/>
          </p:cNvSpPr>
          <p:nvPr/>
        </p:nvSpPr>
        <p:spPr bwMode="auto">
          <a:xfrm>
            <a:off x="1182163" y="3856532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A01</a:t>
            </a:r>
            <a:endParaRPr lang="nl-NL" altLang="nl-BE" sz="1400"/>
          </a:p>
        </p:txBody>
      </p:sp>
      <p:sp>
        <p:nvSpPr>
          <p:cNvPr id="172" name="Text Box 113"/>
          <p:cNvSpPr txBox="1">
            <a:spLocks noChangeArrowheads="1"/>
          </p:cNvSpPr>
          <p:nvPr/>
        </p:nvSpPr>
        <p:spPr bwMode="auto">
          <a:xfrm>
            <a:off x="1177811" y="4102420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A02</a:t>
            </a:r>
            <a:endParaRPr lang="nl-NL" altLang="nl-BE" sz="1400"/>
          </a:p>
        </p:txBody>
      </p:sp>
      <p:sp>
        <p:nvSpPr>
          <p:cNvPr id="173" name="Text Box 114"/>
          <p:cNvSpPr txBox="1">
            <a:spLocks noChangeArrowheads="1"/>
          </p:cNvSpPr>
          <p:nvPr/>
        </p:nvSpPr>
        <p:spPr bwMode="auto">
          <a:xfrm>
            <a:off x="1177811" y="4333366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A03</a:t>
            </a:r>
            <a:endParaRPr lang="nl-NL" altLang="nl-BE" sz="1400"/>
          </a:p>
        </p:txBody>
      </p:sp>
      <p:sp>
        <p:nvSpPr>
          <p:cNvPr id="174" name="Text Box 115"/>
          <p:cNvSpPr txBox="1">
            <a:spLocks noChangeArrowheads="1"/>
          </p:cNvSpPr>
          <p:nvPr/>
        </p:nvSpPr>
        <p:spPr bwMode="auto">
          <a:xfrm>
            <a:off x="1177811" y="4577896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A04</a:t>
            </a:r>
            <a:endParaRPr lang="nl-NL" altLang="nl-BE" sz="1400"/>
          </a:p>
        </p:txBody>
      </p:sp>
      <p:sp>
        <p:nvSpPr>
          <p:cNvPr id="175" name="Text Box 117"/>
          <p:cNvSpPr txBox="1">
            <a:spLocks noChangeArrowheads="1"/>
          </p:cNvSpPr>
          <p:nvPr/>
        </p:nvSpPr>
        <p:spPr bwMode="auto">
          <a:xfrm>
            <a:off x="1117599" y="3317145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AID: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76" name="Line 87"/>
          <p:cNvSpPr>
            <a:spLocks noChangeShapeType="1"/>
          </p:cNvSpPr>
          <p:nvPr/>
        </p:nvSpPr>
        <p:spPr bwMode="auto">
          <a:xfrm>
            <a:off x="6579751" y="3380174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7" name="Text Box 82"/>
          <p:cNvSpPr txBox="1">
            <a:spLocks noChangeArrowheads="1"/>
          </p:cNvSpPr>
          <p:nvPr/>
        </p:nvSpPr>
        <p:spPr bwMode="auto">
          <a:xfrm>
            <a:off x="6550988" y="3315787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s</a:t>
            </a:r>
            <a:r>
              <a:rPr lang="nl-BE" altLang="nl-BE" sz="1400" dirty="0" smtClean="0"/>
              <a:t>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178" name="Line 88"/>
          <p:cNvSpPr>
            <a:spLocks noChangeShapeType="1"/>
          </p:cNvSpPr>
          <p:nvPr/>
        </p:nvSpPr>
        <p:spPr bwMode="auto">
          <a:xfrm>
            <a:off x="6585510" y="3850051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9" name="Text Box 83"/>
          <p:cNvSpPr txBox="1">
            <a:spLocks noChangeArrowheads="1"/>
          </p:cNvSpPr>
          <p:nvPr/>
        </p:nvSpPr>
        <p:spPr bwMode="auto">
          <a:xfrm>
            <a:off x="6751117" y="381556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1" name="Text Box 83"/>
          <p:cNvSpPr txBox="1">
            <a:spLocks noChangeArrowheads="1"/>
          </p:cNvSpPr>
          <p:nvPr/>
        </p:nvSpPr>
        <p:spPr bwMode="auto">
          <a:xfrm>
            <a:off x="6756865" y="407147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2" name="Text Box 83"/>
          <p:cNvSpPr txBox="1">
            <a:spLocks noChangeArrowheads="1"/>
          </p:cNvSpPr>
          <p:nvPr/>
        </p:nvSpPr>
        <p:spPr bwMode="auto">
          <a:xfrm>
            <a:off x="6762615" y="430151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3" name="Text Box 83"/>
          <p:cNvSpPr txBox="1">
            <a:spLocks noChangeArrowheads="1"/>
          </p:cNvSpPr>
          <p:nvPr/>
        </p:nvSpPr>
        <p:spPr bwMode="auto">
          <a:xfrm>
            <a:off x="6751118" y="454880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5833807" y="5482033"/>
                <a:ext cx="2173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condition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07" y="5482033"/>
                <a:ext cx="217367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081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833807" y="5102434"/>
                <a:ext cx="23777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threshold </a:t>
                </a:r>
                <a14:m>
                  <m:oMath xmlns:m="http://schemas.openxmlformats.org/officeDocument/2006/math">
                    <m:r>
                      <a:rPr lang="nl-BE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07" y="5102434"/>
                <a:ext cx="2377703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308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Text Box 61"/>
          <p:cNvSpPr txBox="1">
            <a:spLocks noChangeArrowheads="1"/>
          </p:cNvSpPr>
          <p:nvPr/>
        </p:nvSpPr>
        <p:spPr bwMode="auto">
          <a:xfrm>
            <a:off x="1885688" y="3322901"/>
            <a:ext cx="862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194250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96075" y="1964684"/>
            <a:ext cx="1751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union</a:t>
            </a:r>
            <a:r>
              <a:rPr lang="nl-BE" sz="2000" dirty="0" smtClean="0">
                <a:solidFill>
                  <a:schemeClr val="tx2"/>
                </a:solidFill>
              </a:rPr>
              <a:t> operator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03" y="2542171"/>
            <a:ext cx="6785619" cy="3097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858775" y="5747207"/>
                <a:ext cx="3622017" cy="466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𝑢𝑛𝑖𝑜𝑛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75" y="5747207"/>
                <a:ext cx="3622017" cy="4669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028196" y="6126248"/>
                <a:ext cx="2247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196" y="6126248"/>
                <a:ext cx="224773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084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13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373810" y="1964684"/>
            <a:ext cx="239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intersection</a:t>
            </a:r>
            <a:r>
              <a:rPr lang="nl-BE" sz="2000" dirty="0" smtClean="0">
                <a:solidFill>
                  <a:schemeClr val="tx2"/>
                </a:solidFill>
              </a:rPr>
              <a:t> operator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854607" y="5713419"/>
                <a:ext cx="3856247" cy="466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𝑖𝑛𝑡𝑒𝑟𝑠𝑒𝑐𝑡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07" y="5713419"/>
                <a:ext cx="3856247" cy="466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55" y="2560469"/>
            <a:ext cx="7007089" cy="277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28196" y="6126248"/>
                <a:ext cx="2247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196" y="6126248"/>
                <a:ext cx="224773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084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0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466591" y="196468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difference</a:t>
            </a:r>
            <a:r>
              <a:rPr lang="nl-BE" sz="2000" dirty="0" smtClean="0">
                <a:solidFill>
                  <a:schemeClr val="tx2"/>
                </a:solidFill>
              </a:rPr>
              <a:t> operator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613293" y="5585054"/>
                <a:ext cx="4041235" cy="466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𝑚𝑖𝑛𝑢𝑠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293" y="5585054"/>
                <a:ext cx="4041235" cy="466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397" y="2525338"/>
            <a:ext cx="6711783" cy="26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0943" y="6052041"/>
                <a:ext cx="2247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43" y="6052041"/>
                <a:ext cx="224773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813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113378" y="5109548"/>
            <a:ext cx="3168360" cy="187709"/>
            <a:chOff x="3113378" y="5192678"/>
            <a:chExt cx="3168360" cy="1877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 2"/>
            <p:cNvSpPr/>
            <p:nvPr/>
          </p:nvSpPr>
          <p:spPr>
            <a:xfrm>
              <a:off x="3113378" y="5192679"/>
              <a:ext cx="3168360" cy="1818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A01      Da Vinci    Leonardo         1452       0.2</a:t>
              </a:r>
              <a:endParaRPr lang="nl-BE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632273" y="5192679"/>
              <a:ext cx="1515" cy="181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58541" y="5192678"/>
              <a:ext cx="1515" cy="181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94361" y="5192678"/>
              <a:ext cx="1515" cy="181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96817" y="5198586"/>
              <a:ext cx="1515" cy="181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982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066323" y="1964684"/>
            <a:ext cx="30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Cartesian</a:t>
            </a:r>
            <a:r>
              <a:rPr lang="nl-BE" sz="2000" dirty="0" smtClean="0">
                <a:solidFill>
                  <a:schemeClr val="tx2"/>
                </a:solidFill>
              </a:rPr>
              <a:t> product operator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10" y="2447416"/>
            <a:ext cx="6544709" cy="3351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747274" y="5931327"/>
                <a:ext cx="3773277" cy="466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𝑡𝑖𝑚𝑒𝑠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274" y="5931327"/>
                <a:ext cx="3773277" cy="4669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077725" y="6229037"/>
                <a:ext cx="2247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725" y="6229037"/>
                <a:ext cx="224773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813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51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88868" y="1964684"/>
            <a:ext cx="1766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select operator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89" y="2447416"/>
            <a:ext cx="4907614" cy="3256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02705" y="5792802"/>
                <a:ext cx="3738588" cy="44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05" y="5792802"/>
                <a:ext cx="3738588" cy="4437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8196" y="6126248"/>
                <a:ext cx="2247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196" y="6126248"/>
                <a:ext cx="224773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084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04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25197" y="1964684"/>
            <a:ext cx="1893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project operator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3035" y="5695181"/>
                <a:ext cx="343792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𝑝𝑟𝑜𝑗𝑒𝑐𝑡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𝑣𝑤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35" y="5695181"/>
                <a:ext cx="3437929" cy="424796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481" y="2566453"/>
            <a:ext cx="3999038" cy="2874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4461" y="6126248"/>
                <a:ext cx="2247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461" y="6126248"/>
                <a:ext cx="224773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813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72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593172" y="1964684"/>
            <a:ext cx="195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implementations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3897" y="148341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464" y="4684562"/>
            <a:ext cx="121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FQUERY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ibspan.waw.pl/~zadrozny/files/sz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22" y="3030379"/>
            <a:ext cx="972194" cy="12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oc.edu/symposia/incos2009/img/mrow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8" y="2985994"/>
            <a:ext cx="1004051" cy="13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5265" y="4317735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S. </a:t>
            </a:r>
            <a:r>
              <a:rPr lang="nl-BE" dirty="0" err="1" smtClean="0"/>
              <a:t>Zadrozny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306405" y="4315230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J. </a:t>
            </a:r>
            <a:r>
              <a:rPr lang="nl-BE" dirty="0" err="1" smtClean="0"/>
              <a:t>Kacprzyk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3953087" y="4719449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SQLF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3183" y="4347612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O. </a:t>
            </a:r>
            <a:r>
              <a:rPr lang="nl-BE" dirty="0" err="1" smtClean="0"/>
              <a:t>Pivert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3141620" y="4350117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P. </a:t>
            </a:r>
            <a:r>
              <a:rPr lang="nl-BE" dirty="0" err="1" smtClean="0"/>
              <a:t>Bosc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6955160" y="4716944"/>
            <a:ext cx="90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PRETI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79040" y="4350117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H. </a:t>
            </a:r>
            <a:r>
              <a:rPr lang="nl-BE" dirty="0" err="1" smtClean="0"/>
              <a:t>Prade</a:t>
            </a:r>
            <a:endParaRPr lang="nl-BE" dirty="0"/>
          </a:p>
        </p:txBody>
      </p:sp>
      <p:sp>
        <p:nvSpPr>
          <p:cNvPr id="26" name="TextBox 25"/>
          <p:cNvSpPr txBox="1"/>
          <p:nvPr/>
        </p:nvSpPr>
        <p:spPr>
          <a:xfrm>
            <a:off x="6190180" y="4347612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D. Dubois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119" y="3044974"/>
            <a:ext cx="1099361" cy="1274131"/>
          </a:xfrm>
          <a:prstGeom prst="rect">
            <a:avLst/>
          </a:prstGeom>
        </p:spPr>
      </p:pic>
      <p:pic>
        <p:nvPicPr>
          <p:cNvPr id="2054" name="Picture 6" descr="http://people.irisa.fr/Olivier.Pivert/Pivert022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03" y="3062761"/>
            <a:ext cx="991066" cy="12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irit.fr/~Henri.Prade/Prad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12" y="3033923"/>
            <a:ext cx="1306583" cy="13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www.irit.fr/~Didier.Dubois/Didier_Duboi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57" y="2976902"/>
            <a:ext cx="1098183" cy="13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7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8144" y="3415356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5660679" y="2950712"/>
            <a:ext cx="1051360" cy="396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1391081" y="1964684"/>
            <a:ext cx="636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extend</a:t>
            </a:r>
            <a:r>
              <a:rPr lang="nl-BE" sz="2000" dirty="0" smtClean="0">
                <a:solidFill>
                  <a:schemeClr val="tx2"/>
                </a:solidFill>
              </a:rPr>
              <a:t> relations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two</a:t>
            </a:r>
            <a:r>
              <a:rPr lang="nl-BE" sz="2000" dirty="0" smtClean="0">
                <a:solidFill>
                  <a:schemeClr val="tx2"/>
                </a:solidFill>
              </a:rPr>
              <a:t> (or </a:t>
            </a:r>
            <a:r>
              <a:rPr lang="nl-BE" sz="2000" dirty="0" err="1" smtClean="0">
                <a:solidFill>
                  <a:schemeClr val="tx2"/>
                </a:solidFill>
              </a:rPr>
              <a:t>three</a:t>
            </a:r>
            <a:r>
              <a:rPr lang="nl-BE" sz="2000" dirty="0" smtClean="0">
                <a:solidFill>
                  <a:schemeClr val="tx2"/>
                </a:solidFill>
              </a:rPr>
              <a:t>) extra system </a:t>
            </a:r>
            <a:r>
              <a:rPr lang="nl-BE" sz="2000" dirty="0" err="1" smtClean="0">
                <a:solidFill>
                  <a:schemeClr val="tx2"/>
                </a:solidFill>
              </a:rPr>
              <a:t>attributes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Rectangle 6"/>
          <p:cNvSpPr>
            <a:spLocks noChangeArrowheads="1"/>
          </p:cNvSpPr>
          <p:nvPr/>
        </p:nvSpPr>
        <p:spPr bwMode="auto">
          <a:xfrm>
            <a:off x="225633" y="2618228"/>
            <a:ext cx="7527319" cy="266366"/>
          </a:xfrm>
          <a:prstGeom prst="rect">
            <a:avLst/>
          </a:prstGeom>
          <a:solidFill>
            <a:srgbClr val="C9DDDD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172947" y="2594677"/>
            <a:ext cx="575906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b="1" dirty="0"/>
              <a:t>TABLE </a:t>
            </a:r>
            <a:r>
              <a:rPr lang="nl-BE" altLang="nl-BE" sz="1400" dirty="0" smtClean="0"/>
              <a:t>Artist</a:t>
            </a:r>
            <a:endParaRPr lang="nl-NL" altLang="nl-BE" sz="1400" dirty="0"/>
          </a:p>
        </p:txBody>
      </p:sp>
      <p:sp>
        <p:nvSpPr>
          <p:cNvPr id="139" name="Text Box 60"/>
          <p:cNvSpPr txBox="1">
            <a:spLocks noChangeArrowheads="1"/>
          </p:cNvSpPr>
          <p:nvPr/>
        </p:nvSpPr>
        <p:spPr bwMode="auto">
          <a:xfrm>
            <a:off x="931997" y="2875969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Name: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38" name="Rectangle 59"/>
          <p:cNvSpPr>
            <a:spLocks noChangeArrowheads="1"/>
          </p:cNvSpPr>
          <p:nvPr/>
        </p:nvSpPr>
        <p:spPr bwMode="auto">
          <a:xfrm>
            <a:off x="253194" y="2948032"/>
            <a:ext cx="5409192" cy="392607"/>
          </a:xfrm>
          <a:prstGeom prst="rect">
            <a:avLst/>
          </a:prstGeom>
          <a:solidFill>
            <a:srgbClr val="D2D2D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40" name="Text Box 61"/>
          <p:cNvSpPr txBox="1">
            <a:spLocks noChangeArrowheads="1"/>
          </p:cNvSpPr>
          <p:nvPr/>
        </p:nvSpPr>
        <p:spPr bwMode="auto">
          <a:xfrm>
            <a:off x="1954604" y="2875969"/>
            <a:ext cx="1022607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First_name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41" name="Text Box 62"/>
          <p:cNvSpPr txBox="1">
            <a:spLocks noChangeArrowheads="1"/>
          </p:cNvSpPr>
          <p:nvPr/>
        </p:nvSpPr>
        <p:spPr bwMode="auto">
          <a:xfrm>
            <a:off x="3142923" y="2875969"/>
            <a:ext cx="118506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Year_of_birth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143" name="Text Box 64"/>
          <p:cNvSpPr txBox="1">
            <a:spLocks noChangeArrowheads="1"/>
          </p:cNvSpPr>
          <p:nvPr/>
        </p:nvSpPr>
        <p:spPr bwMode="auto">
          <a:xfrm>
            <a:off x="975545" y="3404488"/>
            <a:ext cx="773120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Da Vinci</a:t>
            </a:r>
            <a:endParaRPr lang="nl-NL" altLang="nl-BE" sz="1400"/>
          </a:p>
        </p:txBody>
      </p:sp>
      <p:sp>
        <p:nvSpPr>
          <p:cNvPr id="144" name="Text Box 65"/>
          <p:cNvSpPr txBox="1">
            <a:spLocks noChangeArrowheads="1"/>
          </p:cNvSpPr>
          <p:nvPr/>
        </p:nvSpPr>
        <p:spPr bwMode="auto">
          <a:xfrm>
            <a:off x="2005404" y="3404488"/>
            <a:ext cx="851447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Leonardo</a:t>
            </a:r>
            <a:endParaRPr lang="nl-NL" altLang="nl-BE" sz="1400"/>
          </a:p>
        </p:txBody>
      </p:sp>
      <p:sp>
        <p:nvSpPr>
          <p:cNvPr id="145" name="Text Box 66"/>
          <p:cNvSpPr txBox="1">
            <a:spLocks noChangeArrowheads="1"/>
          </p:cNvSpPr>
          <p:nvPr/>
        </p:nvSpPr>
        <p:spPr bwMode="auto">
          <a:xfrm>
            <a:off x="3241235" y="340448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1452</a:t>
            </a:r>
            <a:endParaRPr lang="nl-NL" altLang="nl-BE" sz="1400"/>
          </a:p>
        </p:txBody>
      </p:sp>
      <p:sp>
        <p:nvSpPr>
          <p:cNvPr id="146" name="Text Box 67"/>
          <p:cNvSpPr txBox="1">
            <a:spLocks noChangeArrowheads="1"/>
          </p:cNvSpPr>
          <p:nvPr/>
        </p:nvSpPr>
        <p:spPr bwMode="auto">
          <a:xfrm>
            <a:off x="971193" y="3649018"/>
            <a:ext cx="636772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Degas</a:t>
            </a:r>
            <a:endParaRPr lang="nl-NL" altLang="nl-BE" sz="1400"/>
          </a:p>
        </p:txBody>
      </p:sp>
      <p:sp>
        <p:nvSpPr>
          <p:cNvPr id="147" name="Text Box 68"/>
          <p:cNvSpPr txBox="1">
            <a:spLocks noChangeArrowheads="1"/>
          </p:cNvSpPr>
          <p:nvPr/>
        </p:nvSpPr>
        <p:spPr bwMode="auto">
          <a:xfrm>
            <a:off x="2001052" y="3649018"/>
            <a:ext cx="6005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Edgar</a:t>
            </a:r>
            <a:endParaRPr lang="nl-NL" altLang="nl-BE" sz="1400"/>
          </a:p>
        </p:txBody>
      </p:sp>
      <p:sp>
        <p:nvSpPr>
          <p:cNvPr id="148" name="Text Box 69"/>
          <p:cNvSpPr txBox="1">
            <a:spLocks noChangeArrowheads="1"/>
          </p:cNvSpPr>
          <p:nvPr/>
        </p:nvSpPr>
        <p:spPr bwMode="auto">
          <a:xfrm>
            <a:off x="3236883" y="364901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1834</a:t>
            </a:r>
            <a:endParaRPr lang="nl-NL" altLang="nl-BE" sz="1400"/>
          </a:p>
        </p:txBody>
      </p:sp>
      <p:sp>
        <p:nvSpPr>
          <p:cNvPr id="149" name="Text Box 70"/>
          <p:cNvSpPr txBox="1">
            <a:spLocks noChangeArrowheads="1"/>
          </p:cNvSpPr>
          <p:nvPr/>
        </p:nvSpPr>
        <p:spPr bwMode="auto">
          <a:xfrm>
            <a:off x="971193" y="3881321"/>
            <a:ext cx="59180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Ensor</a:t>
            </a:r>
            <a:endParaRPr lang="nl-NL" altLang="nl-BE" sz="1400"/>
          </a:p>
        </p:txBody>
      </p:sp>
      <p:sp>
        <p:nvSpPr>
          <p:cNvPr id="150" name="Text Box 71"/>
          <p:cNvSpPr txBox="1">
            <a:spLocks noChangeArrowheads="1"/>
          </p:cNvSpPr>
          <p:nvPr/>
        </p:nvSpPr>
        <p:spPr bwMode="auto">
          <a:xfrm>
            <a:off x="2001052" y="3881321"/>
            <a:ext cx="645475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James</a:t>
            </a:r>
            <a:endParaRPr lang="nl-NL" altLang="nl-BE" sz="1400"/>
          </a:p>
        </p:txBody>
      </p:sp>
      <p:sp>
        <p:nvSpPr>
          <p:cNvPr id="151" name="Text Box 72"/>
          <p:cNvSpPr txBox="1">
            <a:spLocks noChangeArrowheads="1"/>
          </p:cNvSpPr>
          <p:nvPr/>
        </p:nvSpPr>
        <p:spPr bwMode="auto">
          <a:xfrm>
            <a:off x="3236883" y="3881321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1860</a:t>
            </a:r>
            <a:endParaRPr lang="nl-NL" altLang="nl-BE" sz="1400"/>
          </a:p>
        </p:txBody>
      </p:sp>
      <p:sp>
        <p:nvSpPr>
          <p:cNvPr id="152" name="Text Box 73"/>
          <p:cNvSpPr txBox="1">
            <a:spLocks noChangeArrowheads="1"/>
          </p:cNvSpPr>
          <p:nvPr/>
        </p:nvSpPr>
        <p:spPr bwMode="auto">
          <a:xfrm>
            <a:off x="971193" y="4125852"/>
            <a:ext cx="61791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Monet</a:t>
            </a:r>
            <a:endParaRPr lang="nl-NL" altLang="nl-BE" sz="1400"/>
          </a:p>
        </p:txBody>
      </p:sp>
      <p:sp>
        <p:nvSpPr>
          <p:cNvPr id="153" name="Text Box 74"/>
          <p:cNvSpPr txBox="1">
            <a:spLocks noChangeArrowheads="1"/>
          </p:cNvSpPr>
          <p:nvPr/>
        </p:nvSpPr>
        <p:spPr bwMode="auto">
          <a:xfrm>
            <a:off x="2001052" y="4125852"/>
            <a:ext cx="681738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Claude</a:t>
            </a:r>
            <a:endParaRPr lang="nl-NL" altLang="nl-BE" sz="1400"/>
          </a:p>
        </p:txBody>
      </p:sp>
      <p:sp>
        <p:nvSpPr>
          <p:cNvPr id="154" name="Text Box 75"/>
          <p:cNvSpPr txBox="1">
            <a:spLocks noChangeArrowheads="1"/>
          </p:cNvSpPr>
          <p:nvPr/>
        </p:nvSpPr>
        <p:spPr bwMode="auto">
          <a:xfrm>
            <a:off x="3236883" y="4125852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1840</a:t>
            </a:r>
            <a:endParaRPr lang="nl-NL" altLang="nl-BE" sz="1400"/>
          </a:p>
        </p:txBody>
      </p:sp>
      <p:sp>
        <p:nvSpPr>
          <p:cNvPr id="157" name="Line 78"/>
          <p:cNvSpPr>
            <a:spLocks noChangeShapeType="1"/>
          </p:cNvSpPr>
          <p:nvPr/>
        </p:nvSpPr>
        <p:spPr bwMode="auto">
          <a:xfrm>
            <a:off x="2005404" y="2939881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8" name="Line 79"/>
          <p:cNvSpPr>
            <a:spLocks noChangeShapeType="1"/>
          </p:cNvSpPr>
          <p:nvPr/>
        </p:nvSpPr>
        <p:spPr bwMode="auto">
          <a:xfrm>
            <a:off x="3189017" y="2939881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9" name="Line 80"/>
          <p:cNvSpPr>
            <a:spLocks noChangeShapeType="1"/>
          </p:cNvSpPr>
          <p:nvPr/>
        </p:nvSpPr>
        <p:spPr bwMode="auto">
          <a:xfrm>
            <a:off x="2005404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0" name="Line 81"/>
          <p:cNvSpPr>
            <a:spLocks noChangeShapeType="1"/>
          </p:cNvSpPr>
          <p:nvPr/>
        </p:nvSpPr>
        <p:spPr bwMode="auto">
          <a:xfrm>
            <a:off x="3189017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1" name="Text Box 82"/>
          <p:cNvSpPr txBox="1">
            <a:spLocks noChangeArrowheads="1"/>
          </p:cNvSpPr>
          <p:nvPr/>
        </p:nvSpPr>
        <p:spPr bwMode="auto">
          <a:xfrm>
            <a:off x="4352290" y="2875969"/>
            <a:ext cx="1274995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Year_of_death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162" name="Text Box 83"/>
          <p:cNvSpPr txBox="1">
            <a:spLocks noChangeArrowheads="1"/>
          </p:cNvSpPr>
          <p:nvPr/>
        </p:nvSpPr>
        <p:spPr bwMode="auto">
          <a:xfrm>
            <a:off x="4446605" y="340448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1519</a:t>
            </a:r>
            <a:endParaRPr lang="nl-NL" altLang="nl-BE" sz="1400" dirty="0"/>
          </a:p>
        </p:txBody>
      </p:sp>
      <p:sp>
        <p:nvSpPr>
          <p:cNvPr id="163" name="Text Box 84"/>
          <p:cNvSpPr txBox="1">
            <a:spLocks noChangeArrowheads="1"/>
          </p:cNvSpPr>
          <p:nvPr/>
        </p:nvSpPr>
        <p:spPr bwMode="auto">
          <a:xfrm>
            <a:off x="4442254" y="364901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1917</a:t>
            </a:r>
            <a:endParaRPr lang="nl-NL" altLang="nl-BE" sz="1400"/>
          </a:p>
        </p:txBody>
      </p:sp>
      <p:sp>
        <p:nvSpPr>
          <p:cNvPr id="164" name="Text Box 85"/>
          <p:cNvSpPr txBox="1">
            <a:spLocks noChangeArrowheads="1"/>
          </p:cNvSpPr>
          <p:nvPr/>
        </p:nvSpPr>
        <p:spPr bwMode="auto">
          <a:xfrm>
            <a:off x="4442254" y="3881321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1949</a:t>
            </a:r>
            <a:endParaRPr lang="nl-NL" altLang="nl-BE" sz="1400"/>
          </a:p>
        </p:txBody>
      </p:sp>
      <p:sp>
        <p:nvSpPr>
          <p:cNvPr id="165" name="Text Box 86"/>
          <p:cNvSpPr txBox="1">
            <a:spLocks noChangeArrowheads="1"/>
          </p:cNvSpPr>
          <p:nvPr/>
        </p:nvSpPr>
        <p:spPr bwMode="auto">
          <a:xfrm>
            <a:off x="4442254" y="4125852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1926</a:t>
            </a:r>
            <a:endParaRPr lang="nl-NL" altLang="nl-BE" sz="1400"/>
          </a:p>
        </p:txBody>
      </p:sp>
      <p:sp>
        <p:nvSpPr>
          <p:cNvPr id="166" name="Line 87"/>
          <p:cNvSpPr>
            <a:spLocks noChangeShapeType="1"/>
          </p:cNvSpPr>
          <p:nvPr/>
        </p:nvSpPr>
        <p:spPr bwMode="auto">
          <a:xfrm>
            <a:off x="4385684" y="2940356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7" name="Line 88"/>
          <p:cNvSpPr>
            <a:spLocks noChangeShapeType="1"/>
          </p:cNvSpPr>
          <p:nvPr/>
        </p:nvSpPr>
        <p:spPr bwMode="auto">
          <a:xfrm>
            <a:off x="4385684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9" name="Line 110"/>
          <p:cNvSpPr>
            <a:spLocks noChangeShapeType="1"/>
          </p:cNvSpPr>
          <p:nvPr/>
        </p:nvSpPr>
        <p:spPr bwMode="auto">
          <a:xfrm>
            <a:off x="978446" y="2939881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0" name="Line 111"/>
          <p:cNvSpPr>
            <a:spLocks noChangeShapeType="1"/>
          </p:cNvSpPr>
          <p:nvPr/>
        </p:nvSpPr>
        <p:spPr bwMode="auto">
          <a:xfrm>
            <a:off x="978446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1" name="Text Box 112"/>
          <p:cNvSpPr txBox="1">
            <a:spLocks noChangeArrowheads="1"/>
          </p:cNvSpPr>
          <p:nvPr/>
        </p:nvSpPr>
        <p:spPr bwMode="auto">
          <a:xfrm>
            <a:off x="264797" y="3415356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A01</a:t>
            </a:r>
            <a:endParaRPr lang="nl-NL" altLang="nl-BE" sz="1400"/>
          </a:p>
        </p:txBody>
      </p:sp>
      <p:sp>
        <p:nvSpPr>
          <p:cNvPr id="172" name="Text Box 113"/>
          <p:cNvSpPr txBox="1">
            <a:spLocks noChangeArrowheads="1"/>
          </p:cNvSpPr>
          <p:nvPr/>
        </p:nvSpPr>
        <p:spPr bwMode="auto">
          <a:xfrm>
            <a:off x="260445" y="3661244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A02</a:t>
            </a:r>
            <a:endParaRPr lang="nl-NL" altLang="nl-BE" sz="1400"/>
          </a:p>
        </p:txBody>
      </p:sp>
      <p:sp>
        <p:nvSpPr>
          <p:cNvPr id="173" name="Text Box 114"/>
          <p:cNvSpPr txBox="1">
            <a:spLocks noChangeArrowheads="1"/>
          </p:cNvSpPr>
          <p:nvPr/>
        </p:nvSpPr>
        <p:spPr bwMode="auto">
          <a:xfrm>
            <a:off x="260445" y="3892190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A03</a:t>
            </a:r>
            <a:endParaRPr lang="nl-NL" altLang="nl-BE" sz="1400"/>
          </a:p>
        </p:txBody>
      </p:sp>
      <p:sp>
        <p:nvSpPr>
          <p:cNvPr id="174" name="Text Box 115"/>
          <p:cNvSpPr txBox="1">
            <a:spLocks noChangeArrowheads="1"/>
          </p:cNvSpPr>
          <p:nvPr/>
        </p:nvSpPr>
        <p:spPr bwMode="auto">
          <a:xfrm>
            <a:off x="260445" y="4136720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A04</a:t>
            </a:r>
            <a:endParaRPr lang="nl-NL" altLang="nl-BE" sz="1400"/>
          </a:p>
        </p:txBody>
      </p:sp>
      <p:sp>
        <p:nvSpPr>
          <p:cNvPr id="175" name="Text Box 117"/>
          <p:cNvSpPr txBox="1">
            <a:spLocks noChangeArrowheads="1"/>
          </p:cNvSpPr>
          <p:nvPr/>
        </p:nvSpPr>
        <p:spPr bwMode="auto">
          <a:xfrm>
            <a:off x="200233" y="2875969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AID: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76" name="Line 87"/>
          <p:cNvSpPr>
            <a:spLocks noChangeShapeType="1"/>
          </p:cNvSpPr>
          <p:nvPr/>
        </p:nvSpPr>
        <p:spPr bwMode="auto">
          <a:xfrm>
            <a:off x="5662385" y="2938998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7" name="Text Box 82"/>
          <p:cNvSpPr txBox="1">
            <a:spLocks noChangeArrowheads="1"/>
          </p:cNvSpPr>
          <p:nvPr/>
        </p:nvSpPr>
        <p:spPr bwMode="auto">
          <a:xfrm>
            <a:off x="5633622" y="2883237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T: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178" name="Line 88"/>
          <p:cNvSpPr>
            <a:spLocks noChangeShapeType="1"/>
          </p:cNvSpPr>
          <p:nvPr/>
        </p:nvSpPr>
        <p:spPr bwMode="auto">
          <a:xfrm>
            <a:off x="5668144" y="3408875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9" name="Text Box 83"/>
          <p:cNvSpPr txBox="1">
            <a:spLocks noChangeArrowheads="1"/>
          </p:cNvSpPr>
          <p:nvPr/>
        </p:nvSpPr>
        <p:spPr bwMode="auto">
          <a:xfrm>
            <a:off x="5833751" y="337438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1" name="Text Box 83"/>
          <p:cNvSpPr txBox="1">
            <a:spLocks noChangeArrowheads="1"/>
          </p:cNvSpPr>
          <p:nvPr/>
        </p:nvSpPr>
        <p:spPr bwMode="auto">
          <a:xfrm>
            <a:off x="5839499" y="3630298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2" name="Text Box 83"/>
          <p:cNvSpPr txBox="1">
            <a:spLocks noChangeArrowheads="1"/>
          </p:cNvSpPr>
          <p:nvPr/>
        </p:nvSpPr>
        <p:spPr bwMode="auto">
          <a:xfrm>
            <a:off x="5845249" y="386033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3" name="Text Box 83"/>
          <p:cNvSpPr txBox="1">
            <a:spLocks noChangeArrowheads="1"/>
          </p:cNvSpPr>
          <p:nvPr/>
        </p:nvSpPr>
        <p:spPr bwMode="auto">
          <a:xfrm>
            <a:off x="5833752" y="410762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2803267" y="4492127"/>
                <a:ext cx="6257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condition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⊥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267" y="4492127"/>
                <a:ext cx="625748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072"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968322" y="2881725"/>
            <a:ext cx="862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61" name="Rectangle 60"/>
          <p:cNvSpPr/>
          <p:nvPr/>
        </p:nvSpPr>
        <p:spPr>
          <a:xfrm>
            <a:off x="6709057" y="3412476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tangle 61"/>
          <p:cNvSpPr/>
          <p:nvPr/>
        </p:nvSpPr>
        <p:spPr>
          <a:xfrm>
            <a:off x="6701592" y="2947832"/>
            <a:ext cx="1051360" cy="396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Line 87"/>
          <p:cNvSpPr>
            <a:spLocks noChangeShapeType="1"/>
          </p:cNvSpPr>
          <p:nvPr/>
        </p:nvSpPr>
        <p:spPr bwMode="auto">
          <a:xfrm>
            <a:off x="6703298" y="2944744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6674535" y="2880357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F: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66" name="Line 88"/>
          <p:cNvSpPr>
            <a:spLocks noChangeShapeType="1"/>
          </p:cNvSpPr>
          <p:nvPr/>
        </p:nvSpPr>
        <p:spPr bwMode="auto">
          <a:xfrm>
            <a:off x="6709057" y="3418073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Text Box 83"/>
          <p:cNvSpPr txBox="1">
            <a:spLocks noChangeArrowheads="1"/>
          </p:cNvSpPr>
          <p:nvPr/>
        </p:nvSpPr>
        <p:spPr bwMode="auto">
          <a:xfrm>
            <a:off x="6874664" y="338013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69" name="Text Box 83"/>
          <p:cNvSpPr txBox="1">
            <a:spLocks noChangeArrowheads="1"/>
          </p:cNvSpPr>
          <p:nvPr/>
        </p:nvSpPr>
        <p:spPr bwMode="auto">
          <a:xfrm>
            <a:off x="6880412" y="3627418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6877536" y="388333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6874665" y="411337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142" name="Rectangle 63"/>
          <p:cNvSpPr>
            <a:spLocks noChangeArrowheads="1"/>
          </p:cNvSpPr>
          <p:nvPr/>
        </p:nvSpPr>
        <p:spPr bwMode="auto">
          <a:xfrm>
            <a:off x="254643" y="3404488"/>
            <a:ext cx="7498309" cy="9821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55" name="Line 76"/>
          <p:cNvSpPr>
            <a:spLocks noChangeShapeType="1"/>
          </p:cNvSpPr>
          <p:nvPr/>
        </p:nvSpPr>
        <p:spPr bwMode="auto">
          <a:xfrm>
            <a:off x="253193" y="3649018"/>
            <a:ext cx="7499759" cy="6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6" name="Line 77"/>
          <p:cNvSpPr>
            <a:spLocks noChangeShapeType="1"/>
          </p:cNvSpPr>
          <p:nvPr/>
        </p:nvSpPr>
        <p:spPr bwMode="auto">
          <a:xfrm>
            <a:off x="261895" y="3894905"/>
            <a:ext cx="7491057" cy="1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8" name="Line 89"/>
          <p:cNvSpPr>
            <a:spLocks noChangeShapeType="1"/>
          </p:cNvSpPr>
          <p:nvPr/>
        </p:nvSpPr>
        <p:spPr bwMode="auto">
          <a:xfrm>
            <a:off x="260444" y="4140794"/>
            <a:ext cx="7492508" cy="1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Rectangle 71"/>
          <p:cNvSpPr/>
          <p:nvPr/>
        </p:nvSpPr>
        <p:spPr>
          <a:xfrm>
            <a:off x="7838165" y="3402936"/>
            <a:ext cx="1043895" cy="989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Rectangle 72"/>
          <p:cNvSpPr/>
          <p:nvPr/>
        </p:nvSpPr>
        <p:spPr>
          <a:xfrm>
            <a:off x="7830700" y="2956458"/>
            <a:ext cx="1051360" cy="396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Line 87"/>
          <p:cNvSpPr>
            <a:spLocks noChangeShapeType="1"/>
          </p:cNvSpPr>
          <p:nvPr/>
        </p:nvSpPr>
        <p:spPr bwMode="auto">
          <a:xfrm>
            <a:off x="7832406" y="2944744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7803643" y="2888983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>
                <a:sym typeface="Symbol" panose="05050102010706020507" pitchFamily="18" charset="2"/>
              </a:rPr>
              <a:t></a:t>
            </a:r>
            <a:r>
              <a:rPr lang="nl-BE" altLang="nl-BE" sz="1400" dirty="0" smtClean="0"/>
              <a:t>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76" name="Line 88"/>
          <p:cNvSpPr>
            <a:spLocks noChangeShapeType="1"/>
          </p:cNvSpPr>
          <p:nvPr/>
        </p:nvSpPr>
        <p:spPr bwMode="auto">
          <a:xfrm flipH="1" flipV="1">
            <a:off x="7848254" y="3655499"/>
            <a:ext cx="103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8003772" y="338013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8009520" y="363604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79" name="Text Box 83"/>
          <p:cNvSpPr txBox="1">
            <a:spLocks noChangeArrowheads="1"/>
          </p:cNvSpPr>
          <p:nvPr/>
        </p:nvSpPr>
        <p:spPr bwMode="auto">
          <a:xfrm>
            <a:off x="8015270" y="386608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80" name="Text Box 83"/>
          <p:cNvSpPr txBox="1">
            <a:spLocks noChangeArrowheads="1"/>
          </p:cNvSpPr>
          <p:nvPr/>
        </p:nvSpPr>
        <p:spPr bwMode="auto">
          <a:xfrm>
            <a:off x="8003773" y="411337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81" name="Line 88"/>
          <p:cNvSpPr>
            <a:spLocks noChangeShapeType="1"/>
          </p:cNvSpPr>
          <p:nvPr/>
        </p:nvSpPr>
        <p:spPr bwMode="auto">
          <a:xfrm flipH="1" flipV="1">
            <a:off x="7848254" y="3912954"/>
            <a:ext cx="103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Line 88"/>
          <p:cNvSpPr>
            <a:spLocks noChangeShapeType="1"/>
          </p:cNvSpPr>
          <p:nvPr/>
        </p:nvSpPr>
        <p:spPr bwMode="auto">
          <a:xfrm flipH="1" flipV="1">
            <a:off x="7848254" y="4140358"/>
            <a:ext cx="103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56884" y="5026964"/>
                <a:ext cx="3196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thresholds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84" y="5026964"/>
                <a:ext cx="319606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099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72000" y="5417900"/>
                <a:ext cx="2568717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condition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17900"/>
                <a:ext cx="2568717" cy="1232004"/>
              </a:xfrm>
              <a:prstGeom prst="rect">
                <a:avLst/>
              </a:prstGeom>
              <a:blipFill rotWithShape="0">
                <a:blip r:embed="rId6"/>
                <a:stretch>
                  <a:fillRect l="-23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30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529392" y="1877834"/>
            <a:ext cx="8208912" cy="423130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800" dirty="0" smtClean="0"/>
              <a:t>Soft computing in </a:t>
            </a:r>
            <a:r>
              <a:rPr lang="nl-BE" sz="2800" dirty="0" err="1" smtClean="0"/>
              <a:t>searching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querying</a:t>
            </a:r>
            <a:r>
              <a:rPr lang="nl-BE" sz="2800" dirty="0" smtClean="0"/>
              <a:t>: </a:t>
            </a:r>
            <a:br>
              <a:rPr lang="nl-BE" sz="2800" dirty="0" smtClean="0"/>
            </a:br>
            <a:r>
              <a:rPr lang="nl-BE" sz="2800" dirty="0" smtClean="0"/>
              <a:t>basic </a:t>
            </a:r>
            <a:r>
              <a:rPr lang="nl-BE" sz="2800" dirty="0" err="1"/>
              <a:t>techniques</a:t>
            </a:r>
            <a:endParaRPr lang="nl-BE" sz="3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BE" sz="2400" dirty="0" err="1" smtClean="0"/>
              <a:t>Fuzzy</a:t>
            </a:r>
            <a:r>
              <a:rPr lang="nl-BE" sz="2400" dirty="0" smtClean="0"/>
              <a:t> </a:t>
            </a:r>
            <a:r>
              <a:rPr lang="nl-BE" sz="2400" dirty="0" err="1" smtClean="0"/>
              <a:t>querying</a:t>
            </a:r>
            <a:r>
              <a:rPr lang="nl-BE" sz="2400" dirty="0" smtClean="0"/>
              <a:t> of </a:t>
            </a:r>
            <a:r>
              <a:rPr lang="nl-BE" sz="2400" dirty="0" err="1" smtClean="0"/>
              <a:t>regular</a:t>
            </a:r>
            <a:r>
              <a:rPr lang="nl-BE" sz="2400" dirty="0" smtClean="0"/>
              <a:t> databases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Evaluation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Aggregation</a:t>
            </a:r>
            <a:endParaRPr lang="nl-BE" sz="2000" dirty="0" smtClean="0"/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Database query </a:t>
            </a:r>
            <a:r>
              <a:rPr lang="nl-BE" sz="2000" dirty="0" err="1" smtClean="0"/>
              <a:t>languages</a:t>
            </a:r>
            <a:endParaRPr lang="nl-B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 smtClean="0"/>
              <a:t>Fuzzy</a:t>
            </a:r>
            <a:r>
              <a:rPr lang="nl-BE" sz="2400" dirty="0" smtClean="0"/>
              <a:t> </a:t>
            </a:r>
            <a:r>
              <a:rPr lang="nl-BE" sz="2400" dirty="0" err="1" smtClean="0"/>
              <a:t>querying</a:t>
            </a:r>
            <a:r>
              <a:rPr lang="nl-BE" sz="2400" dirty="0" smtClean="0"/>
              <a:t> of ‘</a:t>
            </a:r>
            <a:r>
              <a:rPr lang="nl-BE" sz="2400" dirty="0" err="1" smtClean="0"/>
              <a:t>fuzzy</a:t>
            </a:r>
            <a:r>
              <a:rPr lang="nl-BE" sz="2400" dirty="0" smtClean="0"/>
              <a:t>’ databases</a:t>
            </a:r>
            <a:endParaRPr lang="nl-BE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Evaluation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Aggregation</a:t>
            </a:r>
            <a:endParaRPr lang="nl-BE" sz="20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/>
              <a:t>Handling missing information</a:t>
            </a:r>
            <a:endParaRPr lang="nl-BE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Database query </a:t>
            </a:r>
            <a:r>
              <a:rPr lang="nl-BE" sz="2000" dirty="0" err="1" smtClean="0"/>
              <a:t>languages</a:t>
            </a:r>
            <a:endParaRPr lang="nl-BE" sz="2000" dirty="0" smtClean="0"/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>
            <a:spLocks noChangeArrowheads="1"/>
          </p:cNvSpPr>
          <p:nvPr/>
        </p:nvSpPr>
        <p:spPr bwMode="auto">
          <a:xfrm>
            <a:off x="653167" y="655581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458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90832" y="2462548"/>
            <a:ext cx="1779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ranking of </a:t>
            </a:r>
            <a:r>
              <a:rPr lang="nl-BE" sz="2000" dirty="0" err="1" smtClean="0">
                <a:solidFill>
                  <a:schemeClr val="tx2"/>
                </a:solidFill>
              </a:rPr>
              <a:t>PTVs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866977" y="3040707"/>
                <a:ext cx="1419043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𝑜𝑟𝑑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nl-B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B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977" y="3040707"/>
                <a:ext cx="1419043" cy="398379"/>
              </a:xfrm>
              <a:prstGeom prst="rect">
                <a:avLst/>
              </a:prstGeom>
              <a:blipFill rotWithShape="0">
                <a:blip r:embed="rId4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251157" y="3402519"/>
                <a:ext cx="264168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57" y="3402519"/>
                <a:ext cx="2641685" cy="6621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454123" y="4965439"/>
                <a:ext cx="45842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condition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23" y="4965439"/>
                <a:ext cx="458420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463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57373" y="4560455"/>
                <a:ext cx="23777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threshold </a:t>
                </a:r>
                <a14:m>
                  <m:oMath xmlns:m="http://schemas.openxmlformats.org/officeDocument/2006/math">
                    <m:r>
                      <a:rPr lang="nl-BE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73" y="4560455"/>
                <a:ext cx="2377703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564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528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476721" y="1964684"/>
            <a:ext cx="2190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algebraic</a:t>
            </a:r>
            <a:r>
              <a:rPr lang="nl-BE" sz="2000" dirty="0" smtClean="0">
                <a:solidFill>
                  <a:schemeClr val="tx2"/>
                </a:solidFill>
              </a:rPr>
              <a:t> operators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074619" y="5564311"/>
                <a:ext cx="2514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19" y="5564311"/>
                <a:ext cx="25148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3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9514" y="2674907"/>
                <a:ext cx="594367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union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:                              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𝑢𝑛𝑖𝑜𝑛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nl-B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nl-B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2674907"/>
                <a:ext cx="5943678" cy="439736"/>
              </a:xfrm>
              <a:prstGeom prst="rect">
                <a:avLst/>
              </a:prstGeom>
              <a:blipFill rotWithShape="0">
                <a:blip r:embed="rId5"/>
                <a:stretch>
                  <a:fillRect l="-1128" t="-2778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39514" y="3052825"/>
                <a:ext cx="6170151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intersection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:                   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𝑖𝑛𝑡𝑒𝑟𝑠𝑒𝑐𝑡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l-B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nl-B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3052825"/>
                <a:ext cx="6170151" cy="439736"/>
              </a:xfrm>
              <a:prstGeom prst="rect">
                <a:avLst/>
              </a:prstGeom>
              <a:blipFill rotWithShape="0">
                <a:blip r:embed="rId6"/>
                <a:stretch>
                  <a:fillRect l="-1087" t="-2778" r="-988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745" y="3486052"/>
                <a:ext cx="617079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difference:                      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𝑚𝑖𝑛𝑢𝑠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45" y="3486052"/>
                <a:ext cx="6170792" cy="439736"/>
              </a:xfrm>
              <a:prstGeom prst="rect">
                <a:avLst/>
              </a:prstGeom>
              <a:blipFill rotWithShape="0">
                <a:blip r:embed="rId7"/>
                <a:stretch>
                  <a:fillRect l="-988" t="-2778" r="-395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745" y="3898747"/>
                <a:ext cx="6006709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Cartesian product:        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𝑡𝑖𝑚𝑒𝑠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sSup>
                          <m:sSup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45" y="3898747"/>
                <a:ext cx="6006709" cy="439736"/>
              </a:xfrm>
              <a:prstGeom prst="rect">
                <a:avLst/>
              </a:prstGeom>
              <a:blipFill rotWithShape="0">
                <a:blip r:embed="rId8"/>
                <a:stretch>
                  <a:fillRect l="-1014" t="-2778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3745" y="4318834"/>
                <a:ext cx="652351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select:                              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45" y="4318834"/>
                <a:ext cx="6523517" cy="439736"/>
              </a:xfrm>
              <a:prstGeom prst="rect">
                <a:avLst/>
              </a:prstGeom>
              <a:blipFill rotWithShape="0">
                <a:blip r:embed="rId9"/>
                <a:stretch>
                  <a:fillRect l="-935" t="-1370" b="-191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745" y="4731529"/>
                <a:ext cx="6123664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project:                            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𝑝𝑟𝑜𝑗𝑒𝑐𝑡</m:t>
                        </m:r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</m:e>
                              <m:sub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𝑣𝑤</m:t>
                        </m:r>
                      </m:sub>
                    </m:sSub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45" y="4731529"/>
                <a:ext cx="6123664" cy="439736"/>
              </a:xfrm>
              <a:prstGeom prst="rect">
                <a:avLst/>
              </a:prstGeom>
              <a:blipFill rotWithShape="0">
                <a:blip r:embed="rId10"/>
                <a:stretch>
                  <a:fillRect l="-995"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30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4039119" y="1964684"/>
            <a:ext cx="10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87" y="2913957"/>
            <a:ext cx="487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‘</a:t>
            </a:r>
            <a:r>
              <a:rPr lang="nl-BE" sz="1600" dirty="0" err="1" smtClean="0"/>
              <a:t>Give</a:t>
            </a:r>
            <a:r>
              <a:rPr lang="nl-BE" sz="1600" dirty="0" smtClean="0"/>
              <a:t> the name of the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the name of the artist of </a:t>
            </a:r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 smtClean="0"/>
              <a:t>very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(</a:t>
            </a:r>
            <a:r>
              <a:rPr lang="nl-BE" sz="1600" dirty="0" err="1" smtClean="0"/>
              <a:t>less</a:t>
            </a:r>
            <a:r>
              <a:rPr lang="nl-BE" sz="1600" dirty="0" smtClean="0"/>
              <a:t> important: 60%) of </a:t>
            </a:r>
            <a:r>
              <a:rPr lang="nl-BE" sz="1600" dirty="0" err="1" smtClean="0"/>
              <a:t>which</a:t>
            </a:r>
            <a:r>
              <a:rPr lang="nl-BE" sz="1600" dirty="0" smtClean="0"/>
              <a:t> the artist </a:t>
            </a:r>
            <a:r>
              <a:rPr lang="nl-BE" sz="1600" dirty="0" err="1" smtClean="0"/>
              <a:t>died</a:t>
            </a:r>
            <a:r>
              <a:rPr lang="nl-BE" sz="1600" dirty="0" smtClean="0"/>
              <a:t> at the </a:t>
            </a:r>
            <a:r>
              <a:rPr lang="nl-BE" sz="1600" dirty="0" err="1" smtClean="0"/>
              <a:t>beginning</a:t>
            </a:r>
            <a:r>
              <a:rPr lang="nl-BE" sz="1600" dirty="0" smtClean="0"/>
              <a:t> of the 20th </a:t>
            </a:r>
            <a:r>
              <a:rPr lang="nl-BE" sz="1600" dirty="0" err="1" smtClean="0"/>
              <a:t>century</a:t>
            </a:r>
            <a:r>
              <a:rPr lang="nl-BE" sz="1600" dirty="0" smtClean="0"/>
              <a:t> (</a:t>
            </a:r>
            <a:r>
              <a:rPr lang="nl-BE" sz="1600" dirty="0" err="1" smtClean="0"/>
              <a:t>very</a:t>
            </a:r>
            <a:r>
              <a:rPr lang="nl-BE" sz="1600" dirty="0" smtClean="0"/>
              <a:t> important: 100%).’</a:t>
            </a:r>
            <a:endParaRPr lang="nl-BE" sz="1600" dirty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552485" y="485472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1476285" y="607392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269910" y="594692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57210" y="503252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1523910" y="515952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698785" y="6059637"/>
            <a:ext cx="4956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price</a:t>
            </a:r>
            <a:endParaRPr lang="en-GB" altLang="nl-BE" sz="1200" dirty="0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4848135" y="485472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4771935" y="607392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565560" y="594692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552860" y="503252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4819560" y="515952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994435" y="6059637"/>
            <a:ext cx="463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date</a:t>
            </a:r>
            <a:endParaRPr lang="en-GB" altLang="nl-BE" sz="1200" dirty="0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3469159" y="5205193"/>
            <a:ext cx="479764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H="1" flipV="1">
            <a:off x="1552484" y="6070188"/>
            <a:ext cx="695243" cy="9192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 rot="2854133">
            <a:off x="1688804" y="6116315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1M</a:t>
            </a:r>
            <a:endParaRPr lang="en-GB" altLang="nl-BE" sz="1100" baseline="-25000" dirty="0"/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2000759" y="4841160"/>
            <a:ext cx="14057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‘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very expensive</a:t>
            </a:r>
            <a:r>
              <a:rPr lang="en-GB" altLang="nl-BE" sz="1400" dirty="0" smtClean="0"/>
              <a:t>’</a:t>
            </a:r>
            <a:endParaRPr lang="en-GB" altLang="nl-BE" sz="1400" baseline="-25000" dirty="0"/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>
            <a:off x="5080160" y="5169076"/>
            <a:ext cx="419112" cy="9376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H="1">
            <a:off x="4859849" y="6066415"/>
            <a:ext cx="191952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782014" y="6036739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51"/>
          <p:cNvSpPr txBox="1">
            <a:spLocks noChangeArrowheads="1"/>
          </p:cNvSpPr>
          <p:nvPr/>
        </p:nvSpPr>
        <p:spPr bwMode="auto">
          <a:xfrm rot="2854133">
            <a:off x="2095750" y="6097946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2M</a:t>
            </a:r>
            <a:endParaRPr lang="en-GB" altLang="nl-BE" sz="1100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215406" y="603911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51"/>
          <p:cNvSpPr txBox="1">
            <a:spLocks noChangeArrowheads="1"/>
          </p:cNvSpPr>
          <p:nvPr/>
        </p:nvSpPr>
        <p:spPr bwMode="auto">
          <a:xfrm rot="2854133">
            <a:off x="2515099" y="6116313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3M</a:t>
            </a:r>
            <a:endParaRPr lang="en-GB" altLang="nl-BE" sz="1100" baseline="-25000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08309" y="6036737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1"/>
          <p:cNvSpPr txBox="1">
            <a:spLocks noChangeArrowheads="1"/>
          </p:cNvSpPr>
          <p:nvPr/>
        </p:nvSpPr>
        <p:spPr bwMode="auto">
          <a:xfrm rot="2854133">
            <a:off x="2948491" y="6118688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4M</a:t>
            </a:r>
            <a:endParaRPr lang="en-GB" altLang="nl-BE" sz="1100" baseline="-250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041701" y="6039112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51"/>
          <p:cNvSpPr txBox="1">
            <a:spLocks noChangeArrowheads="1"/>
          </p:cNvSpPr>
          <p:nvPr/>
        </p:nvSpPr>
        <p:spPr bwMode="auto">
          <a:xfrm rot="2854133">
            <a:off x="3384266" y="6111541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5M</a:t>
            </a:r>
            <a:endParaRPr lang="en-GB" altLang="nl-BE" sz="1100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477476" y="603196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5083037" y="4758737"/>
            <a:ext cx="19253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‘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beginning 20</a:t>
            </a:r>
            <a:r>
              <a:rPr lang="en-GB" altLang="nl-BE" sz="14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 century</a:t>
            </a:r>
            <a:r>
              <a:rPr lang="en-GB" altLang="nl-BE" sz="1400" dirty="0" smtClean="0"/>
              <a:t>’</a:t>
            </a:r>
            <a:endParaRPr lang="en-GB" altLang="nl-BE" sz="1400" baseline="-25000" dirty="0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 flipH="1">
            <a:off x="2205088" y="5204716"/>
            <a:ext cx="1288512" cy="87952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 rot="2854133">
            <a:off x="4924580" y="6146676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1900</a:t>
            </a:r>
            <a:endParaRPr lang="en-GB" altLang="nl-BE" sz="1100" baseline="-250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065880" y="6049848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51"/>
          <p:cNvSpPr txBox="1">
            <a:spLocks noChangeArrowheads="1"/>
          </p:cNvSpPr>
          <p:nvPr/>
        </p:nvSpPr>
        <p:spPr bwMode="auto">
          <a:xfrm rot="2854133">
            <a:off x="5331526" y="615418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1910</a:t>
            </a:r>
            <a:endParaRPr lang="en-GB" altLang="nl-BE" sz="1100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5499272" y="605222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51"/>
          <p:cNvSpPr txBox="1">
            <a:spLocks noChangeArrowheads="1"/>
          </p:cNvSpPr>
          <p:nvPr/>
        </p:nvSpPr>
        <p:spPr bwMode="auto">
          <a:xfrm rot="2854133">
            <a:off x="5750875" y="6146674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1920</a:t>
            </a:r>
            <a:endParaRPr lang="en-GB" altLang="nl-BE" sz="1100" baseline="-250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92175" y="6049846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51"/>
          <p:cNvSpPr txBox="1">
            <a:spLocks noChangeArrowheads="1"/>
          </p:cNvSpPr>
          <p:nvPr/>
        </p:nvSpPr>
        <p:spPr bwMode="auto">
          <a:xfrm rot="2854133">
            <a:off x="6184267" y="6149049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1930</a:t>
            </a:r>
            <a:endParaRPr lang="en-GB" altLang="nl-BE" sz="1100" baseline="-250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6325567" y="6052221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51"/>
          <p:cNvSpPr txBox="1">
            <a:spLocks noChangeArrowheads="1"/>
          </p:cNvSpPr>
          <p:nvPr/>
        </p:nvSpPr>
        <p:spPr bwMode="auto">
          <a:xfrm rot="2854133">
            <a:off x="6620042" y="6141902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1940</a:t>
            </a:r>
            <a:endParaRPr lang="en-GB" altLang="nl-BE" sz="1100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6761342" y="604507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58"/>
          <p:cNvSpPr>
            <a:spLocks noChangeShapeType="1"/>
          </p:cNvSpPr>
          <p:nvPr/>
        </p:nvSpPr>
        <p:spPr bwMode="auto">
          <a:xfrm flipH="1" flipV="1">
            <a:off x="5077593" y="5159524"/>
            <a:ext cx="2567" cy="89631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5474848" y="5175692"/>
            <a:ext cx="1286493" cy="898231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8"/>
          <p:cNvSpPr>
            <a:spLocks noChangeShapeType="1"/>
          </p:cNvSpPr>
          <p:nvPr/>
        </p:nvSpPr>
        <p:spPr bwMode="auto">
          <a:xfrm>
            <a:off x="6768481" y="6056105"/>
            <a:ext cx="460121" cy="1030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75" y="2053051"/>
            <a:ext cx="2977248" cy="26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4291" y="4732630"/>
            <a:ext cx="58497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Artist.AID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6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600" dirty="0" smtClean="0"/>
              <a:t>,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4291" y="4235378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algebraic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expression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4291" y="2714715"/>
            <a:ext cx="487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‘</a:t>
            </a:r>
            <a:r>
              <a:rPr lang="nl-BE" sz="1600" dirty="0" err="1" smtClean="0"/>
              <a:t>Give</a:t>
            </a:r>
            <a:r>
              <a:rPr lang="nl-BE" sz="1600" dirty="0" smtClean="0"/>
              <a:t> the name of the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the name of the artist of </a:t>
            </a:r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 smtClean="0"/>
              <a:t>very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(</a:t>
            </a:r>
            <a:r>
              <a:rPr lang="nl-BE" sz="1600" dirty="0" err="1" smtClean="0"/>
              <a:t>less</a:t>
            </a:r>
            <a:r>
              <a:rPr lang="nl-BE" sz="1600" dirty="0" smtClean="0"/>
              <a:t> important: 60%) of </a:t>
            </a:r>
            <a:r>
              <a:rPr lang="nl-BE" sz="1600" dirty="0" err="1" smtClean="0"/>
              <a:t>which</a:t>
            </a:r>
            <a:r>
              <a:rPr lang="nl-BE" sz="1600" dirty="0" smtClean="0"/>
              <a:t> the artist </a:t>
            </a:r>
            <a:r>
              <a:rPr lang="nl-BE" sz="1600" dirty="0" err="1" smtClean="0"/>
              <a:t>died</a:t>
            </a:r>
            <a:r>
              <a:rPr lang="nl-BE" sz="1600" dirty="0" smtClean="0"/>
              <a:t> at the </a:t>
            </a:r>
            <a:r>
              <a:rPr lang="nl-BE" sz="1600" dirty="0" err="1" smtClean="0"/>
              <a:t>beginning</a:t>
            </a:r>
            <a:r>
              <a:rPr lang="nl-BE" sz="1600" dirty="0" smtClean="0"/>
              <a:t> of the 20th </a:t>
            </a:r>
            <a:r>
              <a:rPr lang="nl-BE" sz="1600" dirty="0" err="1" smtClean="0"/>
              <a:t>century</a:t>
            </a:r>
            <a:r>
              <a:rPr lang="nl-BE" sz="1600" dirty="0" smtClean="0"/>
              <a:t> (</a:t>
            </a:r>
            <a:r>
              <a:rPr lang="nl-BE" sz="1600" dirty="0" err="1" smtClean="0"/>
              <a:t>very</a:t>
            </a:r>
            <a:r>
              <a:rPr lang="nl-BE" sz="1600" dirty="0" smtClean="0"/>
              <a:t> important: 100%).’</a:t>
            </a:r>
            <a:endParaRPr lang="nl-BE" sz="16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75" y="2053051"/>
            <a:ext cx="2977248" cy="26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289" y="2685506"/>
            <a:ext cx="58497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Artist.AID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6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600" dirty="0" smtClean="0"/>
              <a:t>,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211" y="298345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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86008" y="32450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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405" y="4272860"/>
            <a:ext cx="208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intermediate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results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27" y="2015403"/>
            <a:ext cx="2977248" cy="263626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982489" y="449897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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12836" y="451277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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02" y="4902758"/>
            <a:ext cx="4380210" cy="12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87507" y="4904745"/>
            <a:ext cx="3308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100" dirty="0" smtClean="0"/>
              <a:t/>
            </a:r>
            <a:br>
              <a:rPr lang="nl-BE" sz="1100" dirty="0" smtClean="0"/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Artist.AID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1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</a:t>
            </a:r>
            <a:b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100" dirty="0" smtClean="0"/>
              <a:t>,</a:t>
            </a:r>
          </a:p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2344" y="4191548"/>
            <a:ext cx="12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aggregation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27" y="2015403"/>
            <a:ext cx="2977248" cy="263626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56" y="2711101"/>
            <a:ext cx="4380210" cy="1279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56" y="4560881"/>
            <a:ext cx="2562443" cy="12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87507" y="4907325"/>
            <a:ext cx="3308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100" dirty="0" smtClean="0"/>
              <a:t/>
            </a:r>
            <a:br>
              <a:rPr lang="nl-BE" sz="1100" dirty="0" smtClean="0"/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Artist.AID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1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</a:t>
            </a:r>
            <a:b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100" dirty="0" smtClean="0"/>
              <a:t>,</a:t>
            </a:r>
          </a:p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4291" y="4141854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result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27" y="2015403"/>
            <a:ext cx="2977248" cy="263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32" y="4495254"/>
            <a:ext cx="3079197" cy="86836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34291" y="2714715"/>
            <a:ext cx="487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‘</a:t>
            </a:r>
            <a:r>
              <a:rPr lang="nl-BE" sz="1600" dirty="0" err="1" smtClean="0"/>
              <a:t>Give</a:t>
            </a:r>
            <a:r>
              <a:rPr lang="nl-BE" sz="1600" dirty="0" smtClean="0"/>
              <a:t> the name of the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the name of the artist of </a:t>
            </a:r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 smtClean="0"/>
              <a:t>very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(</a:t>
            </a:r>
            <a:r>
              <a:rPr lang="nl-BE" sz="1600" dirty="0" err="1" smtClean="0"/>
              <a:t>less</a:t>
            </a:r>
            <a:r>
              <a:rPr lang="nl-BE" sz="1600" dirty="0" smtClean="0"/>
              <a:t> important: 60%) of </a:t>
            </a:r>
            <a:r>
              <a:rPr lang="nl-BE" sz="1600" dirty="0" err="1" smtClean="0"/>
              <a:t>which</a:t>
            </a:r>
            <a:r>
              <a:rPr lang="nl-BE" sz="1600" dirty="0" smtClean="0"/>
              <a:t> the artist </a:t>
            </a:r>
            <a:r>
              <a:rPr lang="nl-BE" sz="1600" dirty="0" err="1" smtClean="0"/>
              <a:t>died</a:t>
            </a:r>
            <a:r>
              <a:rPr lang="nl-BE" sz="1600" dirty="0" smtClean="0"/>
              <a:t> at the </a:t>
            </a:r>
            <a:r>
              <a:rPr lang="nl-BE" sz="1600" dirty="0" err="1" smtClean="0"/>
              <a:t>beginning</a:t>
            </a:r>
            <a:r>
              <a:rPr lang="nl-BE" sz="1600" dirty="0" smtClean="0"/>
              <a:t> of the 20th </a:t>
            </a:r>
            <a:r>
              <a:rPr lang="nl-BE" sz="1600" dirty="0" err="1" smtClean="0"/>
              <a:t>century</a:t>
            </a:r>
            <a:r>
              <a:rPr lang="nl-BE" sz="1600" dirty="0" smtClean="0"/>
              <a:t> (</a:t>
            </a:r>
            <a:r>
              <a:rPr lang="nl-BE" sz="1600" dirty="0" err="1" smtClean="0"/>
              <a:t>very</a:t>
            </a:r>
            <a:r>
              <a:rPr lang="nl-BE" sz="1600" dirty="0" smtClean="0"/>
              <a:t> important: 100%).’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24014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593172" y="1964684"/>
            <a:ext cx="195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implementations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83251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1919" y="471944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FlexQL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2622" y="4347612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T. </a:t>
            </a:r>
            <a:r>
              <a:rPr lang="nl-BE" dirty="0" err="1" smtClean="0"/>
              <a:t>Matthé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3481059" y="4350117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G</a:t>
            </a:r>
            <a:r>
              <a:rPr lang="nl-BE" dirty="0" smtClean="0"/>
              <a:t>. De </a:t>
            </a:r>
            <a:r>
              <a:rPr lang="nl-BE" dirty="0" err="1" smtClean="0"/>
              <a:t>Tr</a:t>
            </a:r>
            <a:r>
              <a:rPr lang="nl-BE" dirty="0" err="1"/>
              <a:t>é</a:t>
            </a:r>
            <a:endParaRPr lang="nl-BE" dirty="0"/>
          </a:p>
        </p:txBody>
      </p:sp>
      <p:pic>
        <p:nvPicPr>
          <p:cNvPr id="24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06" y="2988150"/>
            <a:ext cx="1028916" cy="13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elin.ugent.be/fotos/tmatt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02" y="2997961"/>
            <a:ext cx="1021547" cy="13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2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6013" y="1509293"/>
            <a:ext cx="363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database query </a:t>
            </a:r>
            <a:r>
              <a:rPr lang="nl-BE" sz="2400" b="1" dirty="0" err="1" smtClean="0">
                <a:solidFill>
                  <a:schemeClr val="tx2"/>
                </a:solidFill>
              </a:rPr>
              <a:t>languages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56216"/>
              </p:ext>
            </p:extLst>
          </p:nvPr>
        </p:nvGraphicFramePr>
        <p:xfrm>
          <a:off x="547254" y="2065344"/>
          <a:ext cx="7468105" cy="418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5" imgW="9704762" imgH="5439534" progId="Paint.Picture">
                  <p:embed/>
                </p:oleObj>
              </mc:Choice>
              <mc:Fallback>
                <p:oleObj name="Bitmap Image" r:id="rId5" imgW="9704762" imgH="54395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4" y="2065344"/>
                        <a:ext cx="7468105" cy="4185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13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6" descr="https://encrypted-tbn3.gstatic.com/images?q=tbn:ANd9GcR-kU0rTSIm5QQ-EHGHmbXYvrCvQOa6asMp5lG99H5owzX_kJ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20" y="4161073"/>
            <a:ext cx="1434726" cy="15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http://www.dqglobal.com/wp-content/uploads/2013/05/meta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42" y="952500"/>
            <a:ext cx="3336732" cy="21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3172649"/>
            <a:ext cx="2667000" cy="1724933"/>
          </a:xfrm>
          <a:prstGeom prst="ellipse">
            <a:avLst/>
          </a:prstGeom>
          <a:solidFill>
            <a:schemeClr val="bg1"/>
          </a:solidFill>
          <a:ln>
            <a:solidFill>
              <a:srgbClr val="7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21" name="Picture 6" descr="https://encrypted-tbn3.gstatic.com/images?q=tbn:ANd9GcR-kU0rTSIm5QQ-EHGHmbXYvrCvQOa6asMp5lG99H5owzX_kJ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08" y="1671509"/>
            <a:ext cx="1733213" cy="19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ight Arrow 121"/>
          <p:cNvSpPr/>
          <p:nvPr/>
        </p:nvSpPr>
        <p:spPr>
          <a:xfrm rot="7868988">
            <a:off x="1511239" y="3537876"/>
            <a:ext cx="425761" cy="390351"/>
          </a:xfrm>
          <a:prstGeom prst="rightArrow">
            <a:avLst>
              <a:gd name="adj1" fmla="val 32817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687A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6" name="Right Arrow 235"/>
          <p:cNvSpPr/>
          <p:nvPr/>
        </p:nvSpPr>
        <p:spPr>
          <a:xfrm rot="1472028">
            <a:off x="3881008" y="3249146"/>
            <a:ext cx="453330" cy="390351"/>
          </a:xfrm>
          <a:prstGeom prst="rightArrow">
            <a:avLst>
              <a:gd name="adj1" fmla="val 32817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687A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7" name="Right Arrow 236"/>
          <p:cNvSpPr/>
          <p:nvPr/>
        </p:nvSpPr>
        <p:spPr>
          <a:xfrm rot="3254149">
            <a:off x="3038024" y="3621654"/>
            <a:ext cx="474760" cy="390351"/>
          </a:xfrm>
          <a:prstGeom prst="rightArrow">
            <a:avLst>
              <a:gd name="adj1" fmla="val 32817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687A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8" name="Picture 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3" y="3944820"/>
            <a:ext cx="1426409" cy="10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276234" y="4969005"/>
            <a:ext cx="2316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/>
              <a:t>catalog</a:t>
            </a:r>
            <a:endParaRPr lang="nl-BE" sz="2400" dirty="0" smtClean="0"/>
          </a:p>
          <a:p>
            <a:pPr algn="ctr"/>
            <a:r>
              <a:rPr lang="nl-BE" sz="2400" dirty="0" smtClean="0"/>
              <a:t>system metadata</a:t>
            </a:r>
          </a:p>
        </p:txBody>
      </p:sp>
      <p:pic>
        <p:nvPicPr>
          <p:cNvPr id="241" name="Picture 6" descr="https://encrypted-tbn3.gstatic.com/images?q=tbn:ANd9GcR-kU0rTSIm5QQ-EHGHmbXYvrCvQOa6asMp5lG99H5owzX_kJ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87" y="3483797"/>
            <a:ext cx="635105" cy="7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TextBox 241"/>
          <p:cNvSpPr txBox="1"/>
          <p:nvPr/>
        </p:nvSpPr>
        <p:spPr>
          <a:xfrm>
            <a:off x="3256434" y="5711165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data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2799372" y="3035531"/>
            <a:ext cx="2772752" cy="33630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4" name="Picture 2" descr="http://www.tutorialspoint.com/images/sql-mini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21" y="1357226"/>
            <a:ext cx="1013508" cy="7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Rectangle 244"/>
          <p:cNvSpPr/>
          <p:nvPr/>
        </p:nvSpPr>
        <p:spPr>
          <a:xfrm>
            <a:off x="256732" y="3044270"/>
            <a:ext cx="2329182" cy="33630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6" name="TextBox 245"/>
          <p:cNvSpPr txBox="1"/>
          <p:nvPr/>
        </p:nvSpPr>
        <p:spPr>
          <a:xfrm>
            <a:off x="4710130" y="4123518"/>
            <a:ext cx="199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user metadata</a:t>
            </a:r>
          </a:p>
        </p:txBody>
      </p:sp>
    </p:spTree>
    <p:extLst>
      <p:ext uri="{BB962C8B-B14F-4D97-AF65-F5344CB8AC3E}">
        <p14:creationId xmlns:p14="http://schemas.microsoft.com/office/powerpoint/2010/main" val="306161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9" name="Picture 2" descr="http://www.tech-news.com/imagesap/ted_cod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91" y="2105099"/>
            <a:ext cx="2829435" cy="40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005378" y="5177770"/>
            <a:ext cx="313324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GB" sz="3200" dirty="0" smtClean="0"/>
              <a:t>Ted </a:t>
            </a:r>
            <a:r>
              <a:rPr lang="en-GB" sz="3200" dirty="0" err="1" smtClean="0"/>
              <a:t>Codd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1923-2003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109778" y="1601043"/>
            <a:ext cx="536257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000" dirty="0" smtClean="0"/>
              <a:t>1970: </a:t>
            </a:r>
            <a:br>
              <a:rPr lang="en-GB" sz="2000" dirty="0" smtClean="0"/>
            </a:br>
            <a:r>
              <a:rPr lang="en-GB" sz="2000" dirty="0" smtClean="0"/>
              <a:t>“A Relational Model for Large Shared Data Banks”, </a:t>
            </a:r>
            <a:r>
              <a:rPr lang="en-US" sz="2000" i="1" dirty="0"/>
              <a:t>Communications of the ACM</a:t>
            </a:r>
            <a:r>
              <a:rPr lang="en-US" sz="2000" dirty="0"/>
              <a:t>, Vol. 13, No. 6 (June 1970); reprinted </a:t>
            </a:r>
            <a:r>
              <a:rPr lang="en-US" sz="2000" dirty="0" smtClean="0"/>
              <a:t>in </a:t>
            </a:r>
            <a:r>
              <a:rPr lang="en-US" sz="2000" i="1" dirty="0" smtClean="0"/>
              <a:t>Communications </a:t>
            </a:r>
            <a:r>
              <a:rPr lang="en-US" sz="2000" i="1" dirty="0"/>
              <a:t>of the ACM</a:t>
            </a:r>
            <a:r>
              <a:rPr lang="en-US" sz="2000" dirty="0"/>
              <a:t>, Vol. 26, No. 1 (January 1983).</a:t>
            </a:r>
            <a:endParaRPr lang="en-GB" sz="2000" dirty="0" smtClean="0"/>
          </a:p>
        </p:txBody>
      </p:sp>
      <p:pic>
        <p:nvPicPr>
          <p:cNvPr id="22" name="Picture 2" descr="http://www.indojourn.com/images/ibm-logo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7" y="3808126"/>
            <a:ext cx="1781173" cy="12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6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50" name="Picture 2" descr="http://www.lifeisimperfect.com/media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9" y="3286943"/>
            <a:ext cx="8535042" cy="2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2784" y="1860928"/>
            <a:ext cx="5465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b="1" dirty="0" err="1" smtClean="0"/>
              <a:t>what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if</a:t>
            </a:r>
            <a:r>
              <a:rPr lang="nl-BE" sz="3200" b="1" dirty="0" smtClean="0"/>
              <a:t> the data are imperfect?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345456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3837" y="1860928"/>
            <a:ext cx="436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b="1" dirty="0" smtClean="0"/>
              <a:t>sources of </a:t>
            </a:r>
            <a:r>
              <a:rPr lang="nl-BE" sz="3200" b="1" dirty="0" err="1" smtClean="0"/>
              <a:t>imperfections</a:t>
            </a:r>
            <a:endParaRPr lang="nl-BE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9900" y="2978190"/>
            <a:ext cx="6912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data(base) </a:t>
            </a:r>
            <a:r>
              <a:rPr lang="nl-BE" sz="2800" dirty="0" err="1" smtClean="0">
                <a:solidFill>
                  <a:schemeClr val="accent6">
                    <a:lumMod val="75000"/>
                  </a:schemeClr>
                </a:solidFill>
              </a:rPr>
              <a:t>integration</a:t>
            </a:r>
            <a:endParaRPr lang="nl-BE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schemeClr val="accent6">
                    <a:lumMod val="75000"/>
                  </a:schemeClr>
                </a:solidFill>
              </a:rPr>
              <a:t>predictive</a:t>
            </a: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information </a:t>
            </a:r>
            <a:r>
              <a:rPr lang="nl-BE" sz="2800" dirty="0" err="1" smtClean="0">
                <a:solidFill>
                  <a:schemeClr val="accent6">
                    <a:lumMod val="75000"/>
                  </a:schemeClr>
                </a:solidFill>
              </a:rPr>
              <a:t>loss</a:t>
            </a: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nl-BE" sz="2800" dirty="0" err="1" smtClean="0">
                <a:solidFill>
                  <a:schemeClr val="accent6">
                    <a:lumMod val="75000"/>
                  </a:schemeClr>
                </a:solidFill>
              </a:rPr>
              <a:t>damage</a:t>
            </a: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 in data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schemeClr val="accent6">
                    <a:lumMod val="75000"/>
                  </a:schemeClr>
                </a:solidFill>
              </a:rPr>
              <a:t>automatically</a:t>
            </a: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800" dirty="0" err="1" smtClean="0">
                <a:solidFill>
                  <a:schemeClr val="accent6">
                    <a:lumMod val="75000"/>
                  </a:schemeClr>
                </a:solidFill>
              </a:rPr>
              <a:t>retrieved</a:t>
            </a: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174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456676" y="5723189"/>
            <a:ext cx="316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25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00" y="487706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84" y="1267709"/>
            <a:ext cx="5845353" cy="52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2092" y="1436449"/>
            <a:ext cx="20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querying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1634" y="2024450"/>
            <a:ext cx="4521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introduce </a:t>
            </a:r>
            <a:r>
              <a:rPr lang="nl-BE" sz="2000" dirty="0" err="1" smtClean="0">
                <a:solidFill>
                  <a:schemeClr val="tx2"/>
                </a:solidFill>
              </a:rPr>
              <a:t>flexible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in </a:t>
            </a:r>
            <a:r>
              <a:rPr lang="nl-BE" sz="2000" dirty="0" err="1" smtClean="0">
                <a:solidFill>
                  <a:schemeClr val="tx2"/>
                </a:solidFill>
              </a:rPr>
              <a:t>querying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72845" y="3467935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7137" y="3228780"/>
            <a:ext cx="3933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746" y="4176365"/>
            <a:ext cx="4202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72845" y="4032654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3366" y="5600140"/>
            <a:ext cx="6824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. </a:t>
            </a:r>
            <a:r>
              <a:rPr lang="en-US" sz="1600" dirty="0"/>
              <a:t>Bosc, D</a:t>
            </a:r>
            <a:r>
              <a:rPr lang="en-US" sz="1600" dirty="0" smtClean="0"/>
              <a:t>. </a:t>
            </a:r>
            <a:r>
              <a:rPr lang="en-US" sz="1600" dirty="0"/>
              <a:t>Kraft, and F</a:t>
            </a:r>
            <a:r>
              <a:rPr lang="en-US" sz="1600" dirty="0" smtClean="0"/>
              <a:t>. </a:t>
            </a:r>
            <a:r>
              <a:rPr lang="en-US" sz="1600" dirty="0" err="1"/>
              <a:t>Petry</a:t>
            </a:r>
            <a:r>
              <a:rPr lang="en-US" sz="1600" dirty="0"/>
              <a:t>, ``Fuzzy sets in database and information systems: status and opportunities'', </a:t>
            </a:r>
            <a:r>
              <a:rPr lang="en-US" sz="1600" i="1" dirty="0" smtClean="0"/>
              <a:t>Fuzzy </a:t>
            </a:r>
            <a:r>
              <a:rPr lang="en-US" sz="1600" i="1" dirty="0"/>
              <a:t>Sets and </a:t>
            </a:r>
            <a:r>
              <a:rPr lang="en-US" sz="1600" i="1" dirty="0" smtClean="0"/>
              <a:t>Systems</a:t>
            </a:r>
            <a:r>
              <a:rPr lang="en-US" sz="1600" dirty="0" smtClean="0"/>
              <a:t> </a:t>
            </a:r>
            <a:r>
              <a:rPr lang="en-US" sz="1600" b="1" dirty="0" smtClean="0"/>
              <a:t>153</a:t>
            </a:r>
            <a:r>
              <a:rPr lang="en-US" sz="1600" dirty="0" smtClean="0"/>
              <a:t> </a:t>
            </a:r>
            <a:r>
              <a:rPr lang="en-US" sz="1600" dirty="0"/>
              <a:t>3 (2005) 418--426.</a:t>
            </a:r>
            <a:endParaRPr lang="nl-BE" sz="1600" dirty="0"/>
          </a:p>
        </p:txBody>
      </p:sp>
      <p:pic>
        <p:nvPicPr>
          <p:cNvPr id="26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3" y="3266487"/>
            <a:ext cx="1435521" cy="14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2092" y="1436449"/>
            <a:ext cx="20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querying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2378" y="2024450"/>
            <a:ext cx="4020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4016" y="3267880"/>
            <a:ext cx="640021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users </a:t>
            </a:r>
            <a:r>
              <a:rPr lang="nl-BE" sz="2000" dirty="0" err="1" smtClean="0">
                <a:solidFill>
                  <a:schemeClr val="tx2"/>
                </a:solidFill>
              </a:rPr>
              <a:t>only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approximately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describe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what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they</a:t>
            </a:r>
            <a:r>
              <a:rPr lang="nl-BE" sz="2000" dirty="0" smtClean="0">
                <a:solidFill>
                  <a:schemeClr val="tx2"/>
                </a:solidFill>
              </a:rPr>
              <a:t> are </a:t>
            </a:r>
            <a:r>
              <a:rPr lang="nl-BE" sz="2000" dirty="0" err="1" smtClean="0">
                <a:solidFill>
                  <a:schemeClr val="tx2"/>
                </a:solidFill>
              </a:rPr>
              <a:t>looking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endParaRPr lang="nl-B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limited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knowledge</a:t>
            </a:r>
            <a:r>
              <a:rPr lang="nl-BE" sz="2000" dirty="0" smtClean="0">
                <a:solidFill>
                  <a:schemeClr val="tx2"/>
                </a:solidFill>
              </a:rPr>
              <a:t/>
            </a:r>
            <a:br>
              <a:rPr lang="nl-BE" sz="2000" dirty="0" smtClean="0">
                <a:solidFill>
                  <a:schemeClr val="tx2"/>
                </a:solidFill>
              </a:rPr>
            </a:br>
            <a:r>
              <a:rPr lang="nl-BE" dirty="0" smtClean="0"/>
              <a:t>e.g. was the </a:t>
            </a:r>
            <a:r>
              <a:rPr lang="nl-BE" dirty="0" err="1" smtClean="0"/>
              <a:t>painting</a:t>
            </a:r>
            <a:r>
              <a:rPr lang="nl-BE" dirty="0" smtClean="0"/>
              <a:t> </a:t>
            </a:r>
            <a:r>
              <a:rPr lang="nl-BE" dirty="0" err="1" smtClean="0"/>
              <a:t>painted</a:t>
            </a:r>
            <a:r>
              <a:rPr lang="nl-BE" dirty="0" smtClean="0"/>
              <a:t> in 1882, 1883 or in 1884?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allow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some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tollerance</a:t>
            </a:r>
            <a:r>
              <a:rPr lang="nl-BE" sz="2000" dirty="0">
                <a:solidFill>
                  <a:schemeClr val="tx2"/>
                </a:solidFill>
              </a:rPr>
              <a:t/>
            </a:r>
            <a:br>
              <a:rPr lang="nl-BE" sz="2000" dirty="0">
                <a:solidFill>
                  <a:schemeClr val="tx2"/>
                </a:solidFill>
              </a:rPr>
            </a:br>
            <a:r>
              <a:rPr lang="nl-BE" dirty="0"/>
              <a:t>e.g.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 high score in </a:t>
            </a:r>
            <a:r>
              <a:rPr lang="nl-BE" dirty="0" err="1" smtClean="0"/>
              <a:t>math</a:t>
            </a:r>
            <a:endParaRPr lang="nl-BE" dirty="0"/>
          </a:p>
          <a:p>
            <a:endParaRPr lang="nl-BE" sz="2000" dirty="0" smtClean="0">
              <a:solidFill>
                <a:schemeClr val="tx2"/>
              </a:solidFill>
            </a:endParaRPr>
          </a:p>
        </p:txBody>
      </p:sp>
      <p:pic>
        <p:nvPicPr>
          <p:cNvPr id="19" name="Picture 6" descr="user rank - points and 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" y="3267880"/>
            <a:ext cx="1618563" cy="1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9" name="TextBox 28"/>
          <p:cNvSpPr txBox="1"/>
          <p:nvPr/>
        </p:nvSpPr>
        <p:spPr>
          <a:xfrm>
            <a:off x="2356522" y="5485219"/>
            <a:ext cx="656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still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… but the data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now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uncertain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326079" y="5975913"/>
            <a:ext cx="656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still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… but the data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now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uncertain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134" y="156725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endParaRPr lang="nl-BE" sz="2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0243" y="2276345"/>
                <a:ext cx="6379503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</a:rPr>
                  <a:t>model user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preferences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labeled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fuzzy</a:t>
                </a:r>
                <a:r>
                  <a:rPr lang="nl-BE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sets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nl-BE" sz="20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use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modification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functions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to</a:t>
                </a:r>
                <a:r>
                  <a:rPr lang="nl-BE" sz="2000" dirty="0">
                    <a:solidFill>
                      <a:schemeClr val="tx2"/>
                    </a:solidFill>
                  </a:rPr>
                  <a:t> deal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with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linguistic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hedges</a:t>
                </a:r>
                <a:r>
                  <a:rPr lang="nl-BE" sz="2000" dirty="0">
                    <a:solidFill>
                      <a:schemeClr val="tx2"/>
                    </a:solidFill>
                  </a:rPr>
                  <a:t/>
                </a:r>
                <a:br>
                  <a:rPr lang="nl-BE" sz="2000" dirty="0">
                    <a:solidFill>
                      <a:schemeClr val="tx2"/>
                    </a:solidFill>
                  </a:rPr>
                </a:br>
                <a:r>
                  <a:rPr lang="en-US" sz="1600" i="1" dirty="0"/>
                  <a:t>almost, apparently, </a:t>
                </a:r>
                <a:r>
                  <a:rPr lang="en-US" sz="1600" i="1" dirty="0" smtClean="0"/>
                  <a:t>fairly</a:t>
                </a:r>
                <a:r>
                  <a:rPr lang="en-US" sz="1600" i="1" dirty="0"/>
                  <a:t>, in part, nearly, </a:t>
                </a:r>
                <a:r>
                  <a:rPr lang="en-US" sz="1600" i="1" dirty="0" smtClean="0"/>
                  <a:t>relatively</a:t>
                </a:r>
                <a:r>
                  <a:rPr lang="en-US" sz="1600" i="1" dirty="0"/>
                  <a:t>, </a:t>
                </a:r>
                <a:r>
                  <a:rPr lang="en-US" sz="1600" i="1" dirty="0" smtClean="0"/>
                  <a:t>somewhat</a:t>
                </a:r>
                <a:r>
                  <a:rPr lang="en-US" sz="1600" i="1" dirty="0"/>
                  <a:t>, </a:t>
                </a:r>
                <a:r>
                  <a:rPr lang="en-US" sz="1600" i="1" dirty="0" smtClean="0"/>
                  <a:t>…</a:t>
                </a:r>
                <a:endParaRPr lang="nl-BE" sz="16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43" y="2276345"/>
                <a:ext cx="6379503" cy="1261884"/>
              </a:xfrm>
              <a:prstGeom prst="rect">
                <a:avLst/>
              </a:prstGeom>
              <a:blipFill rotWithShape="0">
                <a:blip r:embed="rId4"/>
                <a:stretch>
                  <a:fillRect l="-1052" t="-2415" r="-96" b="-53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6" descr="user rank - points and 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6" y="2658280"/>
            <a:ext cx="1618563" cy="1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2328468" y="37665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2252268" y="49857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45893" y="48587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033193" y="39443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2299893" y="40713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474768" y="4971426"/>
            <a:ext cx="463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date</a:t>
            </a:r>
            <a:endParaRPr lang="en-GB" altLang="nl-BE" sz="1200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624118" y="37665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5547918" y="49857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341543" y="48587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328843" y="394431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5595543" y="40713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770418" y="4971426"/>
            <a:ext cx="519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score</a:t>
            </a:r>
            <a:endParaRPr lang="en-GB" altLang="nl-BE" sz="1200" dirty="0"/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>
            <a:off x="3364701" y="4104287"/>
            <a:ext cx="889789" cy="87905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H="1">
            <a:off x="2552656" y="4104287"/>
            <a:ext cx="830047" cy="88629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 rot="2854133">
            <a:off x="2416697" y="5028104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1881</a:t>
            </a:r>
            <a:endParaRPr lang="en-GB" altLang="nl-BE" sz="1100" baseline="-25000" dirty="0"/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2619977" y="3683367"/>
            <a:ext cx="1848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painted ‘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around_1883</a:t>
            </a:r>
            <a:r>
              <a:rPr lang="en-GB" altLang="nl-BE" sz="1400" dirty="0" smtClean="0"/>
              <a:t>’</a:t>
            </a:r>
            <a:endParaRPr lang="en-GB" altLang="nl-BE" sz="1400" baseline="-25000" dirty="0"/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 flipV="1">
            <a:off x="7452461" y="4071313"/>
            <a:ext cx="231786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7099519" y="4071313"/>
            <a:ext cx="362023" cy="92471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557997" y="4948528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51"/>
          <p:cNvSpPr txBox="1">
            <a:spLocks noChangeArrowheads="1"/>
          </p:cNvSpPr>
          <p:nvPr/>
        </p:nvSpPr>
        <p:spPr bwMode="auto">
          <a:xfrm rot="2854133">
            <a:off x="2850089" y="5030479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1882</a:t>
            </a:r>
            <a:endParaRPr lang="en-GB" altLang="nl-BE" sz="1100" baseline="-250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91389" y="495090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51"/>
          <p:cNvSpPr txBox="1">
            <a:spLocks noChangeArrowheads="1"/>
          </p:cNvSpPr>
          <p:nvPr/>
        </p:nvSpPr>
        <p:spPr bwMode="auto">
          <a:xfrm rot="2854133">
            <a:off x="3242992" y="5028102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1883</a:t>
            </a:r>
            <a:endParaRPr lang="en-GB" altLang="nl-BE" sz="1100" baseline="-25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384292" y="4948526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1"/>
          <p:cNvSpPr txBox="1">
            <a:spLocks noChangeArrowheads="1"/>
          </p:cNvSpPr>
          <p:nvPr/>
        </p:nvSpPr>
        <p:spPr bwMode="auto">
          <a:xfrm rot="2854133">
            <a:off x="3676384" y="5030477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1884</a:t>
            </a:r>
            <a:endParaRPr lang="en-GB" altLang="nl-BE" sz="1100" baseline="-25000" dirty="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817684" y="4950901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51"/>
          <p:cNvSpPr txBox="1">
            <a:spLocks noChangeArrowheads="1"/>
          </p:cNvSpPr>
          <p:nvPr/>
        </p:nvSpPr>
        <p:spPr bwMode="auto">
          <a:xfrm rot="2854133">
            <a:off x="4112159" y="5023330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1885</a:t>
            </a:r>
            <a:endParaRPr lang="en-GB" altLang="nl-BE" sz="1100" baseline="-250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253459" y="494375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5859020" y="3670526"/>
            <a:ext cx="1677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‘</a:t>
            </a:r>
            <a:r>
              <a:rPr lang="en-GB" altLang="nl-BE" sz="1400" dirty="0" err="1" smtClean="0">
                <a:solidFill>
                  <a:schemeClr val="accent6">
                    <a:lumMod val="75000"/>
                  </a:schemeClr>
                </a:solidFill>
              </a:rPr>
              <a:t>high_score</a:t>
            </a:r>
            <a:r>
              <a:rPr lang="en-GB" altLang="nl-BE" sz="1400" dirty="0" smtClean="0"/>
              <a:t>’ in math</a:t>
            </a:r>
            <a:endParaRPr lang="en-GB" altLang="nl-BE" sz="1400" baseline="-25000" dirty="0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6938244" y="4956002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14</a:t>
            </a:r>
            <a:endParaRPr lang="en-GB" altLang="nl-BE" sz="1100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099124" y="495362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6482434" y="4954772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10</a:t>
            </a:r>
            <a:endParaRPr lang="en-GB" altLang="nl-BE" sz="11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640931" y="4954407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7527353" y="4955153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20</a:t>
            </a:r>
            <a:endParaRPr lang="en-GB" altLang="nl-BE" sz="11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689009" y="494375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5547009" y="4930962"/>
            <a:ext cx="256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0</a:t>
            </a:r>
            <a:endParaRPr lang="en-GB" altLang="nl-BE" sz="1100" baseline="-25000" dirty="0"/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7179092" y="4958521"/>
            <a:ext cx="328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16</a:t>
            </a:r>
            <a:endParaRPr lang="en-GB" altLang="nl-BE" sz="1100" baseline="-250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339972" y="495614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599701" y="5393411"/>
            <a:ext cx="529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tx2"/>
                </a:solidFill>
              </a:rPr>
              <a:t>degrees</a:t>
            </a:r>
            <a:r>
              <a:rPr lang="nl-BE" sz="2000" b="1" dirty="0" smtClean="0">
                <a:solidFill>
                  <a:schemeClr val="tx2"/>
                </a:solidFill>
              </a:rPr>
              <a:t> of </a:t>
            </a:r>
            <a:r>
              <a:rPr lang="nl-BE" sz="2000" b="1" dirty="0" err="1" smtClean="0">
                <a:solidFill>
                  <a:schemeClr val="tx2"/>
                </a:solidFill>
              </a:rPr>
              <a:t>compatibility</a:t>
            </a:r>
            <a:r>
              <a:rPr lang="nl-BE" sz="2000" b="1" dirty="0" smtClean="0">
                <a:solidFill>
                  <a:schemeClr val="tx2"/>
                </a:solidFill>
              </a:rPr>
              <a:t> (</a:t>
            </a:r>
            <a:r>
              <a:rPr lang="nl-BE" sz="2000" b="1" dirty="0" err="1" smtClean="0">
                <a:solidFill>
                  <a:schemeClr val="tx2"/>
                </a:solidFill>
              </a:rPr>
              <a:t>with</a:t>
            </a:r>
            <a:r>
              <a:rPr lang="nl-BE" sz="2000" b="1" dirty="0" smtClean="0">
                <a:solidFill>
                  <a:schemeClr val="tx2"/>
                </a:solidFill>
              </a:rPr>
              <a:t> user </a:t>
            </a:r>
            <a:r>
              <a:rPr lang="nl-BE" sz="2000" b="1" dirty="0" err="1" smtClean="0">
                <a:solidFill>
                  <a:schemeClr val="tx2"/>
                </a:solidFill>
              </a:rPr>
              <a:t>preferences</a:t>
            </a:r>
            <a:r>
              <a:rPr lang="nl-BE" sz="2000" b="1" dirty="0" smtClean="0">
                <a:solidFill>
                  <a:schemeClr val="tx2"/>
                </a:solidFill>
              </a:rPr>
              <a:t>)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pic>
        <p:nvPicPr>
          <p:cNvPr id="64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5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76762" y="3128223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7403" y="2860387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possibility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necessity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7403" y="3855144"/>
            <a:ext cx="268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possibilistic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truth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values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6762" y="3692942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5" y="2351582"/>
            <a:ext cx="4130395" cy="32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3806" y="3234511"/>
                <a:ext cx="2832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𝑃𝑜𝑠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𝑁𝑒𝑐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806" y="3234511"/>
                <a:ext cx="283289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73806" y="4240840"/>
                <a:ext cx="885434" cy="43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806" y="4240840"/>
                <a:ext cx="885434" cy="432491"/>
              </a:xfrm>
              <a:prstGeom prst="rect">
                <a:avLst/>
              </a:prstGeom>
              <a:blipFill rotWithShape="0">
                <a:blip r:embed="rId6"/>
                <a:stretch>
                  <a:fillRect t="-9859" r="-413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057120" y="5693426"/>
            <a:ext cx="537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uncertainty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in the data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cannot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disappear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6" y="5239875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349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82489" y="2832155"/>
                <a:ext cx="467839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𝑁𝑒𝑐</m:t>
                          </m:r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89" y="2832155"/>
                <a:ext cx="4678397" cy="5091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98" y="4607888"/>
            <a:ext cx="4471760" cy="17664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32729" y="3303426"/>
            <a:ext cx="17930" cy="7217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6464" y="3924068"/>
            <a:ext cx="382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satisfy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nl-BE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2612" y="3295597"/>
            <a:ext cx="3604" cy="3234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0986" y="3536034"/>
            <a:ext cx="372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satisfy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nl-BE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58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841" y="2746332"/>
                <a:ext cx="3633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(‘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’)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746332"/>
                <a:ext cx="363349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07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74277" y="4903346"/>
                <a:ext cx="5230727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𝑁𝑒𝑐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77" y="4903346"/>
                <a:ext cx="5230727" cy="829330"/>
              </a:xfrm>
              <a:prstGeom prst="rect">
                <a:avLst/>
              </a:prstGeom>
              <a:blipFill rotWithShape="0">
                <a:blip r:embed="rId7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0367" y="4058210"/>
                <a:ext cx="4564326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𝑁𝑒𝑐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67" y="4058210"/>
                <a:ext cx="4564326" cy="370294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17192" y="4581139"/>
            <a:ext cx="7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17192" y="586442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with</a:t>
            </a:r>
            <a:endParaRPr lang="nl-BE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43002" y="5780312"/>
                <a:ext cx="3971665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sSup>
                            <m:sSup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02" y="5780312"/>
                <a:ext cx="3971665" cy="4608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1276472" y="3264066"/>
            <a:ext cx="4191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sz="1600" dirty="0" smtClean="0"/>
              <a:t>e.g. ‘</a:t>
            </a:r>
            <a:r>
              <a:rPr lang="nl-BE" sz="1600" dirty="0" err="1" smtClean="0"/>
              <a:t>age</a:t>
            </a:r>
            <a:r>
              <a:rPr lang="nl-BE" sz="1600" dirty="0" smtClean="0"/>
              <a:t> is </a:t>
            </a:r>
            <a:r>
              <a:rPr lang="nl-BE" sz="1600" i="1" dirty="0" err="1" smtClean="0"/>
              <a:t>much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lower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than</a:t>
            </a:r>
            <a:r>
              <a:rPr lang="nl-BE" sz="1600" dirty="0" smtClean="0"/>
              <a:t> </a:t>
            </a:r>
            <a:r>
              <a:rPr lang="nl-BE" sz="1600" dirty="0" err="1" smtClean="0"/>
              <a:t>middle-aged</a:t>
            </a:r>
            <a:r>
              <a:rPr lang="nl-BE" sz="1600" dirty="0" smtClean="0"/>
              <a:t>’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        ‘</a:t>
            </a:r>
            <a:r>
              <a:rPr lang="nl-BE" sz="1600" dirty="0" err="1"/>
              <a:t>value</a:t>
            </a:r>
            <a:r>
              <a:rPr lang="nl-BE" sz="1600" dirty="0"/>
              <a:t> is </a:t>
            </a:r>
            <a:r>
              <a:rPr lang="nl-BE" sz="1600" i="1" dirty="0" err="1" smtClean="0"/>
              <a:t>approximately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equal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to</a:t>
            </a:r>
            <a:r>
              <a:rPr lang="nl-BE" sz="1600" dirty="0" smtClean="0"/>
              <a:t> 3.000 Euro’</a:t>
            </a:r>
            <a:endParaRPr lang="pl-PL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93224" y="2467725"/>
            <a:ext cx="8964" cy="3740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453" y="2810406"/>
            <a:ext cx="136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linguistic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term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2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74210" y="2067615"/>
                <a:ext cx="4747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10" y="2067615"/>
                <a:ext cx="474726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028" t="-7576" r="-1028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841" y="2746332"/>
                <a:ext cx="2907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746332"/>
                <a:ext cx="2907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58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74277" y="4903346"/>
                <a:ext cx="4946739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𝑁𝑒𝑐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77" y="4903346"/>
                <a:ext cx="4946739" cy="829330"/>
              </a:xfrm>
              <a:prstGeom prst="rect">
                <a:avLst/>
              </a:prstGeom>
              <a:blipFill rotWithShape="0">
                <a:blip r:embed="rId7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1276472" y="3264066"/>
            <a:ext cx="2144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sz="1600" dirty="0" smtClean="0"/>
              <a:t>e.g. ‘</a:t>
            </a:r>
            <a:r>
              <a:rPr lang="nl-BE" sz="1600" dirty="0" err="1" smtClean="0"/>
              <a:t>value</a:t>
            </a:r>
            <a:r>
              <a:rPr lang="nl-BE" sz="1600" dirty="0" smtClean="0"/>
              <a:t> </a:t>
            </a:r>
            <a:r>
              <a:rPr lang="nl-BE" sz="1600" i="1" dirty="0" smtClean="0"/>
              <a:t>IS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’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        ‘</a:t>
            </a:r>
            <a:r>
              <a:rPr lang="nl-BE" sz="1600" dirty="0" err="1" smtClean="0"/>
              <a:t>period</a:t>
            </a:r>
            <a:r>
              <a:rPr lang="nl-BE" sz="1600" dirty="0" smtClean="0"/>
              <a:t> </a:t>
            </a:r>
            <a:r>
              <a:rPr lang="nl-BE" sz="1600" i="1" dirty="0" smtClean="0"/>
              <a:t>IS</a:t>
            </a:r>
            <a:r>
              <a:rPr lang="nl-BE" sz="1600" dirty="0" smtClean="0"/>
              <a:t> </a:t>
            </a:r>
            <a:r>
              <a:rPr lang="nl-BE" sz="1600" dirty="0" err="1" smtClean="0"/>
              <a:t>old</a:t>
            </a:r>
            <a:r>
              <a:rPr lang="nl-BE" sz="1600" dirty="0" smtClean="0"/>
              <a:t>’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0367" y="4058210"/>
                <a:ext cx="4463145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𝑁𝑒𝑐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67" y="4058210"/>
                <a:ext cx="4463145" cy="3702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17192" y="4581139"/>
            <a:ext cx="7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52654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775" y="1740236"/>
            <a:ext cx="523874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000" dirty="0" smtClean="0"/>
              <a:t>1979: </a:t>
            </a:r>
            <a:br>
              <a:rPr lang="en-GB" sz="2000" dirty="0" smtClean="0"/>
            </a:br>
            <a:r>
              <a:rPr lang="en-GB" sz="2000" dirty="0" smtClean="0"/>
              <a:t>first</a:t>
            </a:r>
            <a:r>
              <a:rPr lang="nl-BE" sz="2000" dirty="0" smtClean="0"/>
              <a:t> commercial </a:t>
            </a:r>
            <a:r>
              <a:rPr lang="nl-BE" sz="2000" dirty="0" err="1" smtClean="0"/>
              <a:t>relational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smtClean="0"/>
              <a:t>database system</a:t>
            </a:r>
            <a:endParaRPr lang="en-GB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73856" y="5028221"/>
            <a:ext cx="313324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GB" sz="3200" dirty="0" smtClean="0"/>
              <a:t>Larry Ellison</a:t>
            </a:r>
            <a:br>
              <a:rPr lang="en-GB" sz="3200" dirty="0" smtClean="0"/>
            </a:br>
            <a:r>
              <a:rPr lang="en-GB" sz="3200" dirty="0" smtClean="0"/>
              <a:t>1944-</a:t>
            </a:r>
          </a:p>
        </p:txBody>
      </p:sp>
      <p:pic>
        <p:nvPicPr>
          <p:cNvPr id="13" name="Picture 4" descr="http://cdn.cnwimg.com/wp-content/uploads/2009/09/larry-ellison-775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76" y="1992264"/>
            <a:ext cx="2933702" cy="38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horizons.com/LOCALWEBADMIN/images/306/outlines/partner%20images/logo-oracl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7" y="3790519"/>
            <a:ext cx="3527425" cy="7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5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730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841" y="2746332"/>
                <a:ext cx="3633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(‘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’)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746332"/>
                <a:ext cx="363349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07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55818" y="4903346"/>
                <a:ext cx="7268208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𝑁𝑒𝑐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e>
                      <m: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818" y="4903346"/>
                <a:ext cx="7268208" cy="829330"/>
              </a:xfrm>
              <a:prstGeom prst="rect">
                <a:avLst/>
              </a:prstGeom>
              <a:blipFill rotWithShape="0">
                <a:blip r:embed="rId7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0367" y="4058210"/>
                <a:ext cx="4591257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𝑁𝑒𝑐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67" y="4058210"/>
                <a:ext cx="4591257" cy="370294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17192" y="4581139"/>
            <a:ext cx="7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/>
          </a:p>
        </p:txBody>
      </p:sp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1276472" y="3264066"/>
            <a:ext cx="6135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sz="1600" dirty="0" smtClean="0"/>
              <a:t>e.g. ‘score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math</a:t>
            </a:r>
            <a:r>
              <a:rPr lang="nl-BE" sz="1600" dirty="0" smtClean="0"/>
              <a:t> </a:t>
            </a:r>
            <a:r>
              <a:rPr lang="nl-BE" sz="1600" dirty="0" err="1" smtClean="0"/>
              <a:t>exam</a:t>
            </a:r>
            <a:r>
              <a:rPr lang="nl-BE" sz="1600" dirty="0" smtClean="0"/>
              <a:t> is </a:t>
            </a:r>
            <a:r>
              <a:rPr lang="nl-BE" sz="1600" i="1" dirty="0" err="1" smtClean="0"/>
              <a:t>much</a:t>
            </a:r>
            <a:r>
              <a:rPr lang="nl-BE" sz="1600" i="1" dirty="0" smtClean="0"/>
              <a:t> different </a:t>
            </a:r>
            <a:r>
              <a:rPr lang="nl-BE" sz="1600" i="1" dirty="0" err="1" smtClean="0"/>
              <a:t>from</a:t>
            </a:r>
            <a:r>
              <a:rPr lang="nl-BE" sz="1600" i="1" dirty="0" smtClean="0"/>
              <a:t> </a:t>
            </a:r>
            <a:r>
              <a:rPr lang="nl-BE" sz="1600" dirty="0" smtClean="0"/>
              <a:t>score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physics</a:t>
            </a:r>
            <a:r>
              <a:rPr lang="nl-BE" sz="1600" dirty="0" smtClean="0"/>
              <a:t> </a:t>
            </a:r>
            <a:r>
              <a:rPr lang="nl-BE" sz="1600" dirty="0" err="1" smtClean="0"/>
              <a:t>exam</a:t>
            </a:r>
            <a:r>
              <a:rPr lang="nl-BE" sz="1600" dirty="0" smtClean="0"/>
              <a:t>’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        ‘sale </a:t>
            </a:r>
            <a:r>
              <a:rPr lang="nl-BE" sz="1600" dirty="0" err="1" smtClean="0"/>
              <a:t>price</a:t>
            </a:r>
            <a:r>
              <a:rPr lang="nl-BE" sz="1600" dirty="0" smtClean="0"/>
              <a:t> is </a:t>
            </a:r>
            <a:r>
              <a:rPr lang="nl-BE" sz="1600" i="1" dirty="0" err="1" smtClean="0"/>
              <a:t>approximately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equal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purchase</a:t>
            </a:r>
            <a:r>
              <a:rPr lang="nl-BE" sz="1600" dirty="0" smtClean="0"/>
              <a:t> </a:t>
            </a:r>
            <a:r>
              <a:rPr lang="nl-BE" sz="1600" dirty="0" err="1" smtClean="0"/>
              <a:t>price</a:t>
            </a:r>
            <a:r>
              <a:rPr lang="nl-BE" sz="1600" dirty="0" smtClean="0"/>
              <a:t>’</a:t>
            </a:r>
            <a:endParaRPr lang="pl-PL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97062" y="2430609"/>
            <a:ext cx="8964" cy="3740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19291" y="2773290"/>
            <a:ext cx="918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attribute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790315" y="1585261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86" y="3092398"/>
            <a:ext cx="158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4421" y="1964684"/>
            <a:ext cx="383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composed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r>
              <a:rPr lang="nl-BE" sz="2000" dirty="0" smtClean="0">
                <a:solidFill>
                  <a:schemeClr val="tx2"/>
                </a:solidFill>
              </a:rPr>
              <a:t> - </a:t>
            </a:r>
            <a:r>
              <a:rPr lang="nl-BE" sz="2000" dirty="0" err="1" smtClean="0">
                <a:solidFill>
                  <a:schemeClr val="tx2"/>
                </a:solidFill>
              </a:rPr>
              <a:t>aggregation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2664" y="3491238"/>
                <a:ext cx="471526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𝑃𝑜𝑠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𝑁𝑒𝑐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64" y="3491238"/>
                <a:ext cx="4715265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1164" t="-3030" b="-212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2663" y="3925729"/>
                <a:ext cx="769364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63" y="3925729"/>
                <a:ext cx="7693645" cy="506870"/>
              </a:xfrm>
              <a:prstGeom prst="rect">
                <a:avLst/>
              </a:prstGeom>
              <a:blipFill rotWithShape="0">
                <a:blip r:embed="rId6"/>
                <a:stretch>
                  <a:fillRect l="-713" b="-60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86477" y="463083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2155" y="5029677"/>
                <a:ext cx="471526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𝑃𝑜𝑠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𝑁𝑒𝑐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5" y="5029677"/>
                <a:ext cx="4715265" cy="404983"/>
              </a:xfrm>
              <a:prstGeom prst="rect">
                <a:avLst/>
              </a:prstGeom>
              <a:blipFill rotWithShape="0">
                <a:blip r:embed="rId7"/>
                <a:stretch>
                  <a:fillRect l="-1034" t="-1493" b="-194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2154" y="5464168"/>
                <a:ext cx="7826310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4" y="5464168"/>
                <a:ext cx="7826310" cy="506870"/>
              </a:xfrm>
              <a:prstGeom prst="rect">
                <a:avLst/>
              </a:prstGeom>
              <a:blipFill rotWithShape="0">
                <a:blip r:embed="rId8"/>
                <a:stretch>
                  <a:fillRect l="-623" b="-476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77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790315" y="1585261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366" y="3036599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negation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94288" y="5302550"/>
            <a:ext cx="512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negation has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precedency</a:t>
            </a:r>
            <a:r>
              <a:rPr lang="en-US" sz="1600" dirty="0">
                <a:solidFill>
                  <a:schemeClr val="tx2"/>
                </a:solidFill>
              </a:rPr>
              <a:t> over conjunction </a:t>
            </a:r>
            <a:r>
              <a:rPr lang="en-US" sz="1600" dirty="0" smtClean="0">
                <a:solidFill>
                  <a:schemeClr val="tx2"/>
                </a:solidFill>
              </a:rPr>
              <a:t>and disjunction,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whereas conjunction </a:t>
            </a:r>
            <a:r>
              <a:rPr lang="en-US" sz="1600" dirty="0">
                <a:solidFill>
                  <a:schemeClr val="tx2"/>
                </a:solidFill>
              </a:rPr>
              <a:t>has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precedency</a:t>
            </a:r>
            <a:r>
              <a:rPr lang="en-US" sz="1600" dirty="0">
                <a:solidFill>
                  <a:schemeClr val="tx2"/>
                </a:solidFill>
              </a:rPr>
              <a:t> over </a:t>
            </a:r>
            <a:r>
              <a:rPr lang="en-US" sz="1600" dirty="0" smtClean="0">
                <a:solidFill>
                  <a:schemeClr val="tx2"/>
                </a:solidFill>
              </a:rPr>
              <a:t>disjunction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7215" y="1975983"/>
            <a:ext cx="4749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composed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r>
              <a:rPr lang="nl-BE" sz="2000" dirty="0" smtClean="0">
                <a:solidFill>
                  <a:schemeClr val="tx2"/>
                </a:solidFill>
              </a:rPr>
              <a:t> – </a:t>
            </a:r>
            <a:r>
              <a:rPr lang="nl-BE" sz="2000" dirty="0" err="1" smtClean="0">
                <a:solidFill>
                  <a:schemeClr val="tx2"/>
                </a:solidFill>
              </a:rPr>
              <a:t>aggregation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5044" y="3435439"/>
                <a:ext cx="367972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𝑃𝑜𝑠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𝑁𝑒𝑐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44" y="3435439"/>
                <a:ext cx="3679725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1325" t="-3030" b="-212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5043" y="3869930"/>
                <a:ext cx="5233612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𝑃𝑜𝑠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𝑁𝑒𝑐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43" y="3869930"/>
                <a:ext cx="5233612" cy="404983"/>
              </a:xfrm>
              <a:prstGeom prst="rect">
                <a:avLst/>
              </a:prstGeom>
              <a:blipFill rotWithShape="0">
                <a:blip r:embed="rId6"/>
                <a:stretch>
                  <a:fillRect l="-931" t="-3030" b="-212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06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022" y="2808727"/>
                <a:ext cx="8155951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4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" y="2808727"/>
                <a:ext cx="8155951" cy="6450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015904" y="3407399"/>
            <a:ext cx="13482" cy="86339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1742" y="4233130"/>
            <a:ext cx="382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satisfy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nl-BE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67444" y="3380315"/>
            <a:ext cx="1893" cy="5211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06826" y="3579909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possibility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that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i="1" dirty="0" smtClean="0">
                <a:solidFill>
                  <a:schemeClr val="tx2"/>
                </a:solidFill>
              </a:rPr>
              <a:t>c </a:t>
            </a:r>
            <a:r>
              <a:rPr lang="nl-BE" dirty="0" smtClean="0">
                <a:solidFill>
                  <a:schemeClr val="tx2"/>
                </a:solidFill>
              </a:rPr>
              <a:t>is </a:t>
            </a:r>
            <a:r>
              <a:rPr lang="nl-BE" dirty="0" err="1" smtClean="0">
                <a:solidFill>
                  <a:schemeClr val="tx2"/>
                </a:solidFill>
              </a:rPr>
              <a:t>not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applicable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for</a:t>
            </a:r>
            <a:r>
              <a:rPr lang="nl-BE" i="1" dirty="0" smtClean="0">
                <a:solidFill>
                  <a:schemeClr val="tx2"/>
                </a:solidFill>
              </a:rPr>
              <a:t> r</a:t>
            </a:r>
            <a:endParaRPr lang="nl-BE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918" y="2027375"/>
            <a:ext cx="532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8637" y="3894483"/>
            <a:ext cx="441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satisfy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nl-BE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38327" y="3380315"/>
            <a:ext cx="0" cy="28611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89246" y="5321958"/>
            <a:ext cx="421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relationship with possibility and necessity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07" y="5166211"/>
            <a:ext cx="2738717" cy="134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89246" y="5684310"/>
                <a:ext cx="5891934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nl-BE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nl-BE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𝑁𝑒𝑐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46" y="5684310"/>
                <a:ext cx="5891934" cy="619400"/>
              </a:xfrm>
              <a:prstGeom prst="rect">
                <a:avLst/>
              </a:prstGeom>
              <a:blipFill rotWithShape="0">
                <a:blip r:embed="rId7"/>
                <a:stretch>
                  <a:fillRect l="-414" b="-588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1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58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841" y="2599752"/>
                <a:ext cx="3633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(‘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’)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599752"/>
                <a:ext cx="363349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07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74277" y="4603181"/>
                <a:ext cx="5798254" cy="1197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77" y="4603181"/>
                <a:ext cx="5798254" cy="1197828"/>
              </a:xfrm>
              <a:prstGeom prst="rect">
                <a:avLst/>
              </a:prstGeom>
              <a:blipFill rotWithShape="0">
                <a:blip r:embed="rId7"/>
                <a:stretch>
                  <a:fillRect l="-42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17192" y="4355779"/>
            <a:ext cx="7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17192" y="5954331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with</a:t>
            </a:r>
            <a:endParaRPr lang="nl-BE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43002" y="5870219"/>
                <a:ext cx="3971665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sSup>
                            <m:sSup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02" y="5870219"/>
                <a:ext cx="3971665" cy="4608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1276472" y="3117486"/>
            <a:ext cx="4191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sz="1600" dirty="0" smtClean="0"/>
              <a:t>e.g. ‘</a:t>
            </a:r>
            <a:r>
              <a:rPr lang="nl-BE" sz="1600" dirty="0" err="1" smtClean="0"/>
              <a:t>age</a:t>
            </a:r>
            <a:r>
              <a:rPr lang="nl-BE" sz="1600" dirty="0" smtClean="0"/>
              <a:t> is </a:t>
            </a:r>
            <a:r>
              <a:rPr lang="nl-BE" sz="1600" i="1" dirty="0" err="1" smtClean="0"/>
              <a:t>much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lower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than</a:t>
            </a:r>
            <a:r>
              <a:rPr lang="nl-BE" sz="1600" dirty="0" smtClean="0"/>
              <a:t> </a:t>
            </a:r>
            <a:r>
              <a:rPr lang="nl-BE" sz="1600" dirty="0" err="1" smtClean="0"/>
              <a:t>middle-aged</a:t>
            </a:r>
            <a:r>
              <a:rPr lang="nl-BE" sz="1600" dirty="0" smtClean="0"/>
              <a:t>’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        ‘</a:t>
            </a:r>
            <a:r>
              <a:rPr lang="nl-BE" sz="1600" dirty="0" err="1"/>
              <a:t>value</a:t>
            </a:r>
            <a:r>
              <a:rPr lang="nl-BE" sz="1600" dirty="0"/>
              <a:t> is </a:t>
            </a:r>
            <a:r>
              <a:rPr lang="nl-BE" sz="1600" i="1" dirty="0" err="1" smtClean="0"/>
              <a:t>approximately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equal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to</a:t>
            </a:r>
            <a:r>
              <a:rPr lang="nl-BE" sz="1600" dirty="0" smtClean="0"/>
              <a:t> 3.000 Euro’</a:t>
            </a:r>
            <a:endParaRPr lang="pl-PL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93224" y="2467725"/>
            <a:ext cx="8964" cy="3740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453" y="2810406"/>
            <a:ext cx="136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linguistic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term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71209" y="3897999"/>
                <a:ext cx="7069371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09" y="3897999"/>
                <a:ext cx="7069371" cy="4608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443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74210" y="2067615"/>
                <a:ext cx="4747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10" y="2067615"/>
                <a:ext cx="474726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028" t="-7576" r="-1028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841" y="2746332"/>
                <a:ext cx="2907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746332"/>
                <a:ext cx="2907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58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1276472" y="3264066"/>
            <a:ext cx="2144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sz="1600" dirty="0" smtClean="0"/>
              <a:t>e.g. ‘</a:t>
            </a:r>
            <a:r>
              <a:rPr lang="nl-BE" sz="1600" dirty="0" err="1" smtClean="0"/>
              <a:t>value</a:t>
            </a:r>
            <a:r>
              <a:rPr lang="nl-BE" sz="1600" dirty="0" smtClean="0"/>
              <a:t> </a:t>
            </a:r>
            <a:r>
              <a:rPr lang="nl-BE" sz="1600" i="1" dirty="0" smtClean="0"/>
              <a:t>IS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’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        ‘</a:t>
            </a:r>
            <a:r>
              <a:rPr lang="nl-BE" sz="1600" dirty="0" err="1" smtClean="0"/>
              <a:t>period</a:t>
            </a:r>
            <a:r>
              <a:rPr lang="nl-BE" sz="1600" dirty="0" smtClean="0"/>
              <a:t> </a:t>
            </a:r>
            <a:r>
              <a:rPr lang="nl-BE" sz="1600" i="1" dirty="0" smtClean="0"/>
              <a:t>IS</a:t>
            </a:r>
            <a:r>
              <a:rPr lang="nl-BE" sz="1600" dirty="0" smtClean="0"/>
              <a:t> </a:t>
            </a:r>
            <a:r>
              <a:rPr lang="nl-BE" sz="1600" dirty="0" err="1" smtClean="0"/>
              <a:t>old</a:t>
            </a:r>
            <a:r>
              <a:rPr lang="nl-BE" sz="1600" dirty="0" smtClean="0"/>
              <a:t>’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96886" y="4093425"/>
                <a:ext cx="7035644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86" y="4093425"/>
                <a:ext cx="7035644" cy="4608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17192" y="4581139"/>
            <a:ext cx="7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2873" y="4946575"/>
                <a:ext cx="5176674" cy="1197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73" y="4946575"/>
                <a:ext cx="5176674" cy="1197828"/>
              </a:xfrm>
              <a:prstGeom prst="rect">
                <a:avLst/>
              </a:prstGeom>
              <a:blipFill rotWithShape="0">
                <a:blip r:embed="rId8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0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74210" y="2067615"/>
                <a:ext cx="4747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cont’d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10" y="2067615"/>
                <a:ext cx="474726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028" t="-7576" r="-1028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3137466" y="5376550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3133031" y="3919880"/>
            <a:ext cx="116205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3787081" y="3542357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4847531" y="3856682"/>
            <a:ext cx="1847850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Freeform 46"/>
          <p:cNvSpPr>
            <a:spLocks/>
          </p:cNvSpPr>
          <p:nvPr/>
        </p:nvSpPr>
        <p:spPr bwMode="auto">
          <a:xfrm flipH="1">
            <a:off x="3112393" y="3782070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 flipV="1">
            <a:off x="3131443" y="3542357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V="1">
            <a:off x="3083818" y="5371157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2848868" y="5234632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2864743" y="3663007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>
            <a:off x="3112393" y="385668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6554093" y="538544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36" name="Line 98"/>
          <p:cNvSpPr>
            <a:spLocks noChangeShapeType="1"/>
          </p:cNvSpPr>
          <p:nvPr/>
        </p:nvSpPr>
        <p:spPr bwMode="auto">
          <a:xfrm>
            <a:off x="3404166" y="5314637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" name="Text Box 100"/>
          <p:cNvSpPr txBox="1">
            <a:spLocks noChangeArrowheads="1"/>
          </p:cNvSpPr>
          <p:nvPr/>
        </p:nvSpPr>
        <p:spPr bwMode="auto">
          <a:xfrm rot="4055031">
            <a:off x="3256856" y="547117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38" name="Line 101"/>
          <p:cNvSpPr>
            <a:spLocks noChangeShapeType="1"/>
          </p:cNvSpPr>
          <p:nvPr/>
        </p:nvSpPr>
        <p:spPr bwMode="auto">
          <a:xfrm>
            <a:off x="3761681" y="5317182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 Box 102"/>
          <p:cNvSpPr txBox="1">
            <a:spLocks noChangeArrowheads="1"/>
          </p:cNvSpPr>
          <p:nvPr/>
        </p:nvSpPr>
        <p:spPr bwMode="auto">
          <a:xfrm rot="4055031">
            <a:off x="3626743" y="5479107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40" name="Line 103"/>
          <p:cNvSpPr>
            <a:spLocks noChangeShapeType="1"/>
          </p:cNvSpPr>
          <p:nvPr/>
        </p:nvSpPr>
        <p:spPr bwMode="auto">
          <a:xfrm>
            <a:off x="4142681" y="5307657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" name="Text Box 104"/>
          <p:cNvSpPr txBox="1">
            <a:spLocks noChangeArrowheads="1"/>
          </p:cNvSpPr>
          <p:nvPr/>
        </p:nvSpPr>
        <p:spPr bwMode="auto">
          <a:xfrm rot="4055031">
            <a:off x="4007743" y="5469582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42" name="Line 105"/>
          <p:cNvSpPr>
            <a:spLocks noChangeShapeType="1"/>
          </p:cNvSpPr>
          <p:nvPr/>
        </p:nvSpPr>
        <p:spPr bwMode="auto">
          <a:xfrm>
            <a:off x="4495106" y="5317182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3" name="Text Box 106"/>
          <p:cNvSpPr txBox="1">
            <a:spLocks noChangeArrowheads="1"/>
          </p:cNvSpPr>
          <p:nvPr/>
        </p:nvSpPr>
        <p:spPr bwMode="auto">
          <a:xfrm rot="4055031">
            <a:off x="4360168" y="548069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44" name="Line 107"/>
          <p:cNvSpPr>
            <a:spLocks noChangeShapeType="1"/>
          </p:cNvSpPr>
          <p:nvPr/>
        </p:nvSpPr>
        <p:spPr bwMode="auto">
          <a:xfrm>
            <a:off x="4847531" y="5317182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5" name="Text Box 108"/>
          <p:cNvSpPr txBox="1">
            <a:spLocks noChangeArrowheads="1"/>
          </p:cNvSpPr>
          <p:nvPr/>
        </p:nvSpPr>
        <p:spPr bwMode="auto">
          <a:xfrm rot="4055031">
            <a:off x="4712593" y="5479107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46" name="Line 109"/>
          <p:cNvSpPr>
            <a:spLocks noChangeShapeType="1"/>
          </p:cNvSpPr>
          <p:nvPr/>
        </p:nvSpPr>
        <p:spPr bwMode="auto">
          <a:xfrm>
            <a:off x="5209481" y="5326707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Text Box 110"/>
          <p:cNvSpPr txBox="1">
            <a:spLocks noChangeArrowheads="1"/>
          </p:cNvSpPr>
          <p:nvPr/>
        </p:nvSpPr>
        <p:spPr bwMode="auto">
          <a:xfrm rot="4055031">
            <a:off x="5074543" y="5488632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>
            <a:off x="5571431" y="5317182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 Box 138"/>
          <p:cNvSpPr txBox="1">
            <a:spLocks noChangeArrowheads="1"/>
          </p:cNvSpPr>
          <p:nvPr/>
        </p:nvSpPr>
        <p:spPr bwMode="auto">
          <a:xfrm rot="4055031">
            <a:off x="5436493" y="5479107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>
            <a:off x="5923856" y="5326707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1" name="Text Box 140"/>
          <p:cNvSpPr txBox="1">
            <a:spLocks noChangeArrowheads="1"/>
          </p:cNvSpPr>
          <p:nvPr/>
        </p:nvSpPr>
        <p:spPr bwMode="auto">
          <a:xfrm rot="4055031">
            <a:off x="5788918" y="549022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>
            <a:off x="6276281" y="5326707"/>
            <a:ext cx="1587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Text Box 142"/>
          <p:cNvSpPr txBox="1">
            <a:spLocks noChangeArrowheads="1"/>
          </p:cNvSpPr>
          <p:nvPr/>
        </p:nvSpPr>
        <p:spPr bwMode="auto">
          <a:xfrm rot="4055031">
            <a:off x="6122293" y="5517207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54" name="Freeform 145"/>
          <p:cNvSpPr>
            <a:spLocks/>
          </p:cNvSpPr>
          <p:nvPr/>
        </p:nvSpPr>
        <p:spPr bwMode="auto">
          <a:xfrm flipH="1">
            <a:off x="4074418" y="3772545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Freeform 146"/>
          <p:cNvSpPr>
            <a:spLocks/>
          </p:cNvSpPr>
          <p:nvPr/>
        </p:nvSpPr>
        <p:spPr bwMode="auto">
          <a:xfrm>
            <a:off x="3574028" y="3772545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6" name="Line 147"/>
          <p:cNvSpPr>
            <a:spLocks noChangeShapeType="1"/>
          </p:cNvSpPr>
          <p:nvPr/>
        </p:nvSpPr>
        <p:spPr bwMode="auto">
          <a:xfrm flipV="1">
            <a:off x="4721816" y="5367025"/>
            <a:ext cx="1971675" cy="95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Text Box 148"/>
          <p:cNvSpPr txBox="1">
            <a:spLocks noChangeArrowheads="1"/>
          </p:cNvSpPr>
          <p:nvPr/>
        </p:nvSpPr>
        <p:spPr bwMode="auto">
          <a:xfrm>
            <a:off x="3101281" y="353283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58" name="Freeform 149"/>
          <p:cNvSpPr>
            <a:spLocks/>
          </p:cNvSpPr>
          <p:nvPr/>
        </p:nvSpPr>
        <p:spPr bwMode="auto">
          <a:xfrm>
            <a:off x="3060929" y="3777138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150"/>
          <p:cNvSpPr txBox="1">
            <a:spLocks noChangeArrowheads="1"/>
          </p:cNvSpPr>
          <p:nvPr/>
        </p:nvSpPr>
        <p:spPr bwMode="auto">
          <a:xfrm>
            <a:off x="5758756" y="3837632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 dirty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60" name="Line 151"/>
          <p:cNvSpPr>
            <a:spLocks noChangeShapeType="1"/>
          </p:cNvSpPr>
          <p:nvPr/>
        </p:nvSpPr>
        <p:spPr bwMode="auto">
          <a:xfrm>
            <a:off x="3142555" y="4299491"/>
            <a:ext cx="802351" cy="5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153"/>
              <p:cNvSpPr txBox="1">
                <a:spLocks noChangeArrowheads="1"/>
              </p:cNvSpPr>
              <p:nvPr/>
            </p:nvSpPr>
            <p:spPr bwMode="auto">
              <a:xfrm>
                <a:off x="1347858" y="4141254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1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7858" y="4141254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154"/>
              <p:cNvSpPr txBox="1">
                <a:spLocks noChangeArrowheads="1"/>
              </p:cNvSpPr>
              <p:nvPr/>
            </p:nvSpPr>
            <p:spPr bwMode="auto">
              <a:xfrm>
                <a:off x="1344810" y="3783004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810" y="3783004"/>
                <a:ext cx="1870897" cy="324384"/>
              </a:xfrm>
              <a:prstGeom prst="rect">
                <a:avLst/>
              </a:prstGeom>
              <a:blipFill rotWithShape="0">
                <a:blip r:embed="rId7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42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4277" y="1672179"/>
            <a:ext cx="53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conditions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0" y="2067615"/>
                <a:ext cx="388253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730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841" y="2746332"/>
                <a:ext cx="3633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(‘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’)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1" y="2746332"/>
                <a:ext cx="363349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07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63327" y="4631176"/>
            <a:ext cx="7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where</a:t>
            </a:r>
            <a:endParaRPr lang="nl-BE" sz="1600" dirty="0"/>
          </a:p>
        </p:txBody>
      </p:sp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1276472" y="3264066"/>
            <a:ext cx="6135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sz="1600" dirty="0" smtClean="0"/>
              <a:t>e.g. ‘score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math</a:t>
            </a:r>
            <a:r>
              <a:rPr lang="nl-BE" sz="1600" dirty="0" smtClean="0"/>
              <a:t> </a:t>
            </a:r>
            <a:r>
              <a:rPr lang="nl-BE" sz="1600" dirty="0" err="1" smtClean="0"/>
              <a:t>exam</a:t>
            </a:r>
            <a:r>
              <a:rPr lang="nl-BE" sz="1600" dirty="0" smtClean="0"/>
              <a:t> is </a:t>
            </a:r>
            <a:r>
              <a:rPr lang="nl-BE" sz="1600" i="1" dirty="0" err="1" smtClean="0"/>
              <a:t>much</a:t>
            </a:r>
            <a:r>
              <a:rPr lang="nl-BE" sz="1600" i="1" dirty="0" smtClean="0"/>
              <a:t> different </a:t>
            </a:r>
            <a:r>
              <a:rPr lang="nl-BE" sz="1600" i="1" dirty="0" err="1" smtClean="0"/>
              <a:t>from</a:t>
            </a:r>
            <a:r>
              <a:rPr lang="nl-BE" sz="1600" i="1" dirty="0" smtClean="0"/>
              <a:t> </a:t>
            </a:r>
            <a:r>
              <a:rPr lang="nl-BE" sz="1600" dirty="0" smtClean="0"/>
              <a:t>score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physics</a:t>
            </a:r>
            <a:r>
              <a:rPr lang="nl-BE" sz="1600" dirty="0" smtClean="0"/>
              <a:t> </a:t>
            </a:r>
            <a:r>
              <a:rPr lang="nl-BE" sz="1600" dirty="0" err="1" smtClean="0"/>
              <a:t>exam</a:t>
            </a:r>
            <a:r>
              <a:rPr lang="nl-BE" sz="1600" dirty="0" smtClean="0"/>
              <a:t>’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        ‘sale </a:t>
            </a:r>
            <a:r>
              <a:rPr lang="nl-BE" sz="1600" dirty="0" err="1" smtClean="0"/>
              <a:t>price</a:t>
            </a:r>
            <a:r>
              <a:rPr lang="nl-BE" sz="1600" dirty="0" smtClean="0"/>
              <a:t> is </a:t>
            </a:r>
            <a:r>
              <a:rPr lang="nl-BE" sz="1600" i="1" dirty="0" err="1" smtClean="0"/>
              <a:t>approximately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equal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purchase</a:t>
            </a:r>
            <a:r>
              <a:rPr lang="nl-BE" sz="1600" dirty="0" smtClean="0"/>
              <a:t> </a:t>
            </a:r>
            <a:r>
              <a:rPr lang="nl-BE" sz="1600" dirty="0" err="1" smtClean="0"/>
              <a:t>price</a:t>
            </a:r>
            <a:r>
              <a:rPr lang="nl-BE" sz="1600" dirty="0" smtClean="0"/>
              <a:t>’</a:t>
            </a:r>
            <a:endParaRPr lang="pl-PL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97062" y="2430609"/>
            <a:ext cx="8964" cy="3740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19291" y="2773290"/>
            <a:ext cx="918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attribute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71209" y="3897999"/>
                <a:ext cx="7154010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09" y="3897999"/>
                <a:ext cx="7154010" cy="4608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7841" y="4991524"/>
                <a:ext cx="8311186" cy="1197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e>
                      <m: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sz="1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" y="4991524"/>
                <a:ext cx="8311186" cy="1197828"/>
              </a:xfrm>
              <a:prstGeom prst="rect">
                <a:avLst/>
              </a:prstGeom>
              <a:blipFill rotWithShape="0">
                <a:blip r:embed="rId8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1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799101" y="1585261"/>
            <a:ext cx="532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evaluation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4421" y="1964684"/>
            <a:ext cx="383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composed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r>
              <a:rPr lang="nl-BE" sz="2000" dirty="0" smtClean="0">
                <a:solidFill>
                  <a:schemeClr val="tx2"/>
                </a:solidFill>
              </a:rPr>
              <a:t> - </a:t>
            </a:r>
            <a:r>
              <a:rPr lang="nl-BE" sz="2000" dirty="0" err="1" smtClean="0">
                <a:solidFill>
                  <a:schemeClr val="tx2"/>
                </a:solidFill>
              </a:rPr>
              <a:t>aggregation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theatredunord.fr/wp-content/uploads/2014/06/IDEM-TITRE-Fiche_spectacle_visuel_titre_45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41" y="5359012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72069" y="3505353"/>
            <a:ext cx="643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as with fuzzy querying of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databases</a:t>
            </a:r>
            <a:endParaRPr lang="nl-B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2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6013" y="1509293"/>
            <a:ext cx="363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database query </a:t>
            </a:r>
            <a:r>
              <a:rPr lang="nl-BE" sz="2400" b="1" dirty="0" err="1" smtClean="0">
                <a:solidFill>
                  <a:schemeClr val="tx2"/>
                </a:solidFill>
              </a:rPr>
              <a:t>languages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57079" y="3285009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7720" y="3017173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rgbClr val="1F497D"/>
                </a:solidFill>
              </a:rPr>
              <a:t>possibility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and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necessity</a:t>
            </a:r>
            <a:endParaRPr lang="nl-BE" sz="200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7720" y="4011930"/>
            <a:ext cx="268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rgbClr val="1F497D"/>
                </a:solidFill>
              </a:rPr>
              <a:t>possibilistic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truth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values</a:t>
            </a:r>
            <a:endParaRPr lang="nl-BE" sz="2000" dirty="0">
              <a:solidFill>
                <a:srgbClr val="1F497D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7079" y="3849728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54123" y="3391297"/>
                <a:ext cx="2350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𝑃𝑜𝑠</m:t>
                          </m:r>
                          <m:r>
                            <a:rPr lang="nl-BE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𝑁𝑒𝑐</m:t>
                          </m:r>
                        </m:e>
                      </m:d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B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l-BE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3391297"/>
                <a:ext cx="23509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54123" y="4425725"/>
                <a:ext cx="885434" cy="43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23" y="4425725"/>
                <a:ext cx="885434" cy="432491"/>
              </a:xfrm>
              <a:prstGeom prst="rect">
                <a:avLst/>
              </a:prstGeom>
              <a:blipFill rotWithShape="0">
                <a:blip r:embed="rId5"/>
                <a:stretch>
                  <a:fillRect t="-9859" r="-406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9671" y="3037354"/>
            <a:ext cx="3417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integration</a:t>
            </a:r>
            <a:r>
              <a:rPr lang="nl-BE" sz="2000" dirty="0" smtClean="0">
                <a:solidFill>
                  <a:schemeClr val="tx2"/>
                </a:solidFill>
              </a:rPr>
              <a:t> in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 database management system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2" descr="http://www.tutorialspoint.com/images/sql-mini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13" y="4859957"/>
            <a:ext cx="1010724" cy="7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encrypted-tbn3.gstatic.com/images?q=tbn:ANd9GcR-kU0rTSIm5QQ-EHGHmbXYvrCvQOa6asMp5lG99H5owzX_kJC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22" y="4105851"/>
            <a:ext cx="1112265" cy="12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7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89" y="1359697"/>
            <a:ext cx="5741420" cy="50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9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6013" y="1509293"/>
            <a:ext cx="363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database query </a:t>
            </a:r>
            <a:r>
              <a:rPr lang="nl-BE" sz="2400" b="1" dirty="0" err="1" smtClean="0">
                <a:solidFill>
                  <a:schemeClr val="tx2"/>
                </a:solidFill>
              </a:rPr>
              <a:t>languages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851" y="2596596"/>
            <a:ext cx="3505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/>
              <a:t>Based</a:t>
            </a:r>
            <a:r>
              <a:rPr lang="nl-BE" sz="2400" dirty="0" smtClean="0"/>
              <a:t> on set </a:t>
            </a:r>
            <a:r>
              <a:rPr lang="nl-BE" sz="2400" dirty="0" err="1" smtClean="0"/>
              <a:t>theory</a:t>
            </a:r>
            <a:endParaRPr lang="nl-BE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94011" y="2961480"/>
            <a:ext cx="214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union</a:t>
            </a: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intersection</a:t>
            </a: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difference</a:t>
            </a: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Cartesian</a:t>
            </a:r>
            <a:r>
              <a:rPr lang="nl-BE" dirty="0" smtClean="0"/>
              <a:t> product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46139" y="5038259"/>
            <a:ext cx="11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select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join</a:t>
            </a:r>
            <a:r>
              <a:rPr lang="nl-BE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division</a:t>
            </a:r>
            <a:endParaRPr lang="nl-BE" dirty="0"/>
          </a:p>
        </p:txBody>
      </p:sp>
      <p:pic>
        <p:nvPicPr>
          <p:cNvPr id="24" name="Picture 10" descr="File:Symmetrical 5-set Venn diagram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9" y="4147134"/>
            <a:ext cx="2251075" cy="22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5349022" y="2961480"/>
            <a:ext cx="3034923" cy="125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l-BE" sz="1050"/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5279172" y="2913855"/>
            <a:ext cx="1225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b="1" dirty="0" err="1" smtClean="0">
                <a:solidFill>
                  <a:srgbClr val="000000"/>
                </a:solidFill>
              </a:rPr>
              <a:t>Table</a:t>
            </a:r>
            <a:r>
              <a:rPr lang="nl-BE" sz="900" b="1" dirty="0" smtClean="0">
                <a:solidFill>
                  <a:srgbClr val="000000"/>
                </a:solidFill>
              </a:rPr>
              <a:t> </a:t>
            </a:r>
            <a:r>
              <a:rPr lang="nl-BE" sz="900" dirty="0" smtClean="0">
                <a:solidFill>
                  <a:srgbClr val="000000"/>
                </a:solidFill>
              </a:rPr>
              <a:t>Artist</a:t>
            </a:r>
            <a:endParaRPr lang="nl-NL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5358547" y="3158330"/>
            <a:ext cx="3025397" cy="3534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l-BE" sz="1050"/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809397" y="3142455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smtClean="0">
                <a:solidFill>
                  <a:srgbClr val="000000"/>
                </a:solidFill>
              </a:rPr>
              <a:t>Name: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>
                <a:solidFill>
                  <a:srgbClr val="000000"/>
                </a:solidFill>
              </a:rPr>
              <a:t>varchar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6320094" y="314245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 smtClean="0">
                <a:solidFill>
                  <a:srgbClr val="000000"/>
                </a:solidFill>
              </a:rPr>
              <a:t>First_name</a:t>
            </a:r>
            <a:r>
              <a:rPr lang="nl-BE" sz="900" dirty="0" smtClean="0">
                <a:solidFill>
                  <a:srgbClr val="000000"/>
                </a:solidFill>
              </a:rPr>
              <a:t>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>
                <a:solidFill>
                  <a:srgbClr val="000000"/>
                </a:solidFill>
              </a:rPr>
              <a:t>varchar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7046059" y="3142455"/>
            <a:ext cx="537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 smtClean="0">
                <a:solidFill>
                  <a:srgbClr val="000000"/>
                </a:solidFill>
              </a:rPr>
              <a:t>Birth</a:t>
            </a:r>
            <a:r>
              <a:rPr lang="nl-BE" sz="900" dirty="0" smtClean="0">
                <a:solidFill>
                  <a:srgbClr val="000000"/>
                </a:solidFill>
              </a:rPr>
              <a:t>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integer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5349022" y="3558380"/>
            <a:ext cx="3034923" cy="8674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 sz="1050"/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5766534" y="3558380"/>
            <a:ext cx="6142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Da Vinci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6317397" y="3558380"/>
            <a:ext cx="6719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Leonardo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7141309" y="355838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1452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5761772" y="3769517"/>
            <a:ext cx="5180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Degas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6312634" y="3769517"/>
            <a:ext cx="4924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Edgar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7136547" y="376951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1834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5761772" y="3983830"/>
            <a:ext cx="486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Ensor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6312634" y="3983830"/>
            <a:ext cx="524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James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7136547" y="398383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1860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5761772" y="4194967"/>
            <a:ext cx="5052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Monet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6312634" y="4194967"/>
            <a:ext cx="5501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Claude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7136547" y="419496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1840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 flipV="1">
            <a:off x="5350609" y="3999704"/>
            <a:ext cx="303333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6345972" y="3158330"/>
            <a:ext cx="8220" cy="3534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6" name="Line 68"/>
          <p:cNvSpPr>
            <a:spLocks noChangeShapeType="1"/>
          </p:cNvSpPr>
          <p:nvPr/>
        </p:nvSpPr>
        <p:spPr bwMode="auto">
          <a:xfrm>
            <a:off x="7073047" y="3158330"/>
            <a:ext cx="0" cy="3534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7" name="Line 69"/>
          <p:cNvSpPr>
            <a:spLocks noChangeShapeType="1"/>
          </p:cNvSpPr>
          <p:nvPr/>
        </p:nvSpPr>
        <p:spPr bwMode="auto">
          <a:xfrm>
            <a:off x="6345972" y="3556792"/>
            <a:ext cx="4110" cy="869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>
            <a:off x="7073047" y="3556793"/>
            <a:ext cx="0" cy="869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7635022" y="3142455"/>
            <a:ext cx="537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 err="1" smtClean="0">
                <a:solidFill>
                  <a:srgbClr val="000000"/>
                </a:solidFill>
              </a:rPr>
              <a:t>Death</a:t>
            </a:r>
            <a:r>
              <a:rPr lang="nl-BE" sz="900" dirty="0" smtClean="0">
                <a:solidFill>
                  <a:srgbClr val="000000"/>
                </a:solidFill>
              </a:rPr>
              <a:t>:</a:t>
            </a:r>
            <a:endParaRPr lang="nl-BE" sz="9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 dirty="0">
                <a:solidFill>
                  <a:srgbClr val="000000"/>
                </a:solidFill>
              </a:rPr>
              <a:t>integer</a:t>
            </a:r>
            <a:endParaRPr lang="nl-NL" sz="900" dirty="0">
              <a:solidFill>
                <a:srgbClr val="000000"/>
              </a:solidFill>
            </a:endParaRPr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7739797" y="355838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1519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1" name="Text Box 73"/>
          <p:cNvSpPr txBox="1">
            <a:spLocks noChangeArrowheads="1"/>
          </p:cNvSpPr>
          <p:nvPr/>
        </p:nvSpPr>
        <p:spPr bwMode="auto">
          <a:xfrm>
            <a:off x="7735034" y="376951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1917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2" name="Text Box 74"/>
          <p:cNvSpPr txBox="1">
            <a:spLocks noChangeArrowheads="1"/>
          </p:cNvSpPr>
          <p:nvPr/>
        </p:nvSpPr>
        <p:spPr bwMode="auto">
          <a:xfrm>
            <a:off x="7735034" y="398383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1949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735034" y="4194967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1926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7671534" y="3158330"/>
            <a:ext cx="0" cy="3534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5" name="Line 77"/>
          <p:cNvSpPr>
            <a:spLocks noChangeShapeType="1"/>
          </p:cNvSpPr>
          <p:nvPr/>
        </p:nvSpPr>
        <p:spPr bwMode="auto">
          <a:xfrm>
            <a:off x="7671534" y="3556792"/>
            <a:ext cx="0" cy="869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6" name="Line 78"/>
          <p:cNvSpPr>
            <a:spLocks noChangeShapeType="1"/>
          </p:cNvSpPr>
          <p:nvPr/>
        </p:nvSpPr>
        <p:spPr bwMode="auto">
          <a:xfrm>
            <a:off x="5345848" y="4210842"/>
            <a:ext cx="303809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7" name="Line 79"/>
          <p:cNvSpPr>
            <a:spLocks noChangeShapeType="1"/>
          </p:cNvSpPr>
          <p:nvPr/>
        </p:nvSpPr>
        <p:spPr bwMode="auto">
          <a:xfrm>
            <a:off x="5814159" y="3163092"/>
            <a:ext cx="0" cy="3486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58" name="Text Box 80"/>
          <p:cNvSpPr txBox="1">
            <a:spLocks noChangeArrowheads="1"/>
          </p:cNvSpPr>
          <p:nvPr/>
        </p:nvSpPr>
        <p:spPr bwMode="auto">
          <a:xfrm>
            <a:off x="5307747" y="3142455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A_ID: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char(3)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59" name="Line 81"/>
          <p:cNvSpPr>
            <a:spLocks noChangeShapeType="1"/>
          </p:cNvSpPr>
          <p:nvPr/>
        </p:nvSpPr>
        <p:spPr bwMode="auto">
          <a:xfrm>
            <a:off x="5803047" y="3556793"/>
            <a:ext cx="11112" cy="869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5334734" y="3558380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A01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5334734" y="3767930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A02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5337909" y="3983830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A03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5347434" y="4204492"/>
            <a:ext cx="389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900">
                <a:solidFill>
                  <a:srgbClr val="000000"/>
                </a:solidFill>
              </a:rPr>
              <a:t>A04</a:t>
            </a:r>
            <a:endParaRPr lang="nl-NL" sz="900">
              <a:solidFill>
                <a:srgbClr val="000000"/>
              </a:solidFill>
            </a:endParaRPr>
          </a:p>
        </p:txBody>
      </p:sp>
      <p:sp>
        <p:nvSpPr>
          <p:cNvPr id="64" name="Line 86"/>
          <p:cNvSpPr>
            <a:spLocks noChangeShapeType="1"/>
          </p:cNvSpPr>
          <p:nvPr/>
        </p:nvSpPr>
        <p:spPr bwMode="auto">
          <a:xfrm>
            <a:off x="5347434" y="3777455"/>
            <a:ext cx="30365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050"/>
          </a:p>
        </p:txBody>
      </p:sp>
      <p:sp>
        <p:nvSpPr>
          <p:cNvPr id="65" name="TextBox 64"/>
          <p:cNvSpPr txBox="1"/>
          <p:nvPr/>
        </p:nvSpPr>
        <p:spPr>
          <a:xfrm>
            <a:off x="3568523" y="1964684"/>
            <a:ext cx="200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relational</a:t>
            </a:r>
            <a:r>
              <a:rPr lang="nl-BE" sz="2000" dirty="0" smtClean="0">
                <a:solidFill>
                  <a:schemeClr val="tx2"/>
                </a:solidFill>
              </a:rPr>
              <a:t> algebra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basic operators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4537" y="4605633"/>
            <a:ext cx="3505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/>
              <a:t>Based</a:t>
            </a:r>
            <a:r>
              <a:rPr lang="nl-BE" sz="2400" dirty="0" smtClean="0"/>
              <a:t> on </a:t>
            </a:r>
            <a:r>
              <a:rPr lang="nl-BE" sz="2400" dirty="0" err="1" smtClean="0"/>
              <a:t>table</a:t>
            </a:r>
            <a:r>
              <a:rPr lang="nl-BE" sz="2400" dirty="0" smtClean="0"/>
              <a:t> </a:t>
            </a:r>
            <a:r>
              <a:rPr lang="nl-BE" sz="2400" dirty="0" err="1" smtClean="0"/>
              <a:t>structure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81386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7066942" y="3734864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6090523" y="3726034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1921578" y="1964684"/>
            <a:ext cx="530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extend</a:t>
            </a:r>
            <a:r>
              <a:rPr lang="nl-BE" sz="2000" dirty="0" smtClean="0">
                <a:solidFill>
                  <a:schemeClr val="tx2"/>
                </a:solidFill>
              </a:rPr>
              <a:t> relations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two</a:t>
            </a:r>
            <a:r>
              <a:rPr lang="nl-BE" sz="2000" dirty="0" smtClean="0">
                <a:solidFill>
                  <a:schemeClr val="tx2"/>
                </a:solidFill>
              </a:rPr>
              <a:t> extra system </a:t>
            </a:r>
            <a:r>
              <a:rPr lang="nl-BE" sz="2000" dirty="0" err="1" smtClean="0">
                <a:solidFill>
                  <a:schemeClr val="tx2"/>
                </a:solidFill>
              </a:rPr>
              <a:t>attributes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4466" y="1483413"/>
            <a:ext cx="519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Rectangle 6"/>
          <p:cNvSpPr>
            <a:spLocks noChangeArrowheads="1"/>
          </p:cNvSpPr>
          <p:nvPr/>
        </p:nvSpPr>
        <p:spPr bwMode="auto">
          <a:xfrm>
            <a:off x="549217" y="2928906"/>
            <a:ext cx="7575681" cy="266366"/>
          </a:xfrm>
          <a:prstGeom prst="rect">
            <a:avLst/>
          </a:prstGeom>
          <a:solidFill>
            <a:srgbClr val="C9DDDD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496532" y="2905355"/>
            <a:ext cx="508776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b="1" dirty="0"/>
              <a:t>TABLE </a:t>
            </a:r>
            <a:r>
              <a:rPr lang="nl-BE" altLang="nl-BE" sz="1400" dirty="0" smtClean="0"/>
              <a:t>Artist</a:t>
            </a:r>
            <a:endParaRPr lang="nl-NL" altLang="nl-BE" sz="1400" dirty="0"/>
          </a:p>
        </p:txBody>
      </p:sp>
      <p:sp>
        <p:nvSpPr>
          <p:cNvPr id="139" name="Text Box 60"/>
          <p:cNvSpPr txBox="1">
            <a:spLocks noChangeArrowheads="1"/>
          </p:cNvSpPr>
          <p:nvPr/>
        </p:nvSpPr>
        <p:spPr bwMode="auto">
          <a:xfrm>
            <a:off x="1255581" y="3186647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Name: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38" name="Rectangle 59"/>
          <p:cNvSpPr>
            <a:spLocks noChangeArrowheads="1"/>
          </p:cNvSpPr>
          <p:nvPr/>
        </p:nvSpPr>
        <p:spPr bwMode="auto">
          <a:xfrm>
            <a:off x="576778" y="3258710"/>
            <a:ext cx="7548120" cy="392607"/>
          </a:xfrm>
          <a:prstGeom prst="rect">
            <a:avLst/>
          </a:prstGeom>
          <a:solidFill>
            <a:srgbClr val="D2D2D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40" name="Text Box 61"/>
          <p:cNvSpPr txBox="1">
            <a:spLocks noChangeArrowheads="1"/>
          </p:cNvSpPr>
          <p:nvPr/>
        </p:nvSpPr>
        <p:spPr bwMode="auto">
          <a:xfrm>
            <a:off x="2278188" y="3186647"/>
            <a:ext cx="1022607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First_name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41" name="Text Box 62"/>
          <p:cNvSpPr txBox="1">
            <a:spLocks noChangeArrowheads="1"/>
          </p:cNvSpPr>
          <p:nvPr/>
        </p:nvSpPr>
        <p:spPr bwMode="auto">
          <a:xfrm>
            <a:off x="3466507" y="3186647"/>
            <a:ext cx="118506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Year_of_birth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142" name="Rectangle 63"/>
          <p:cNvSpPr>
            <a:spLocks noChangeArrowheads="1"/>
          </p:cNvSpPr>
          <p:nvPr/>
        </p:nvSpPr>
        <p:spPr bwMode="auto">
          <a:xfrm>
            <a:off x="578227" y="3715166"/>
            <a:ext cx="7546671" cy="9821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43" name="Text Box 64"/>
          <p:cNvSpPr txBox="1">
            <a:spLocks noChangeArrowheads="1"/>
          </p:cNvSpPr>
          <p:nvPr/>
        </p:nvSpPr>
        <p:spPr bwMode="auto">
          <a:xfrm>
            <a:off x="1299129" y="3715166"/>
            <a:ext cx="773120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Da Vinci</a:t>
            </a:r>
            <a:endParaRPr lang="nl-NL" altLang="nl-BE" sz="1400"/>
          </a:p>
        </p:txBody>
      </p:sp>
      <p:sp>
        <p:nvSpPr>
          <p:cNvPr id="144" name="Text Box 65"/>
          <p:cNvSpPr txBox="1">
            <a:spLocks noChangeArrowheads="1"/>
          </p:cNvSpPr>
          <p:nvPr/>
        </p:nvSpPr>
        <p:spPr bwMode="auto">
          <a:xfrm>
            <a:off x="2328988" y="3715166"/>
            <a:ext cx="851447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Leonardo</a:t>
            </a:r>
            <a:endParaRPr lang="nl-NL" altLang="nl-BE" sz="1400"/>
          </a:p>
        </p:txBody>
      </p:sp>
      <p:sp>
        <p:nvSpPr>
          <p:cNvPr id="145" name="Text Box 66"/>
          <p:cNvSpPr txBox="1">
            <a:spLocks noChangeArrowheads="1"/>
          </p:cNvSpPr>
          <p:nvPr/>
        </p:nvSpPr>
        <p:spPr bwMode="auto">
          <a:xfrm>
            <a:off x="3501375" y="3686946"/>
            <a:ext cx="1237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nl-BE" altLang="nl-BE" sz="1400" dirty="0" smtClean="0">
                <a:solidFill>
                  <a:schemeClr val="accent6">
                    <a:lumMod val="75000"/>
                  </a:schemeClr>
                </a:solidFill>
              </a:rPr>
              <a:t>round_1452</a:t>
            </a:r>
            <a:endParaRPr lang="nl-NL" alt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" name="Text Box 67"/>
          <p:cNvSpPr txBox="1">
            <a:spLocks noChangeArrowheads="1"/>
          </p:cNvSpPr>
          <p:nvPr/>
        </p:nvSpPr>
        <p:spPr bwMode="auto">
          <a:xfrm>
            <a:off x="1294777" y="3959696"/>
            <a:ext cx="636772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Degas</a:t>
            </a:r>
            <a:endParaRPr lang="nl-NL" altLang="nl-BE" sz="1400"/>
          </a:p>
        </p:txBody>
      </p:sp>
      <p:sp>
        <p:nvSpPr>
          <p:cNvPr id="147" name="Text Box 68"/>
          <p:cNvSpPr txBox="1">
            <a:spLocks noChangeArrowheads="1"/>
          </p:cNvSpPr>
          <p:nvPr/>
        </p:nvSpPr>
        <p:spPr bwMode="auto">
          <a:xfrm>
            <a:off x="2324636" y="3959696"/>
            <a:ext cx="6005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Edgar</a:t>
            </a:r>
            <a:endParaRPr lang="nl-NL" altLang="nl-BE" sz="1400"/>
          </a:p>
        </p:txBody>
      </p:sp>
      <p:sp>
        <p:nvSpPr>
          <p:cNvPr id="148" name="Text Box 69"/>
          <p:cNvSpPr txBox="1">
            <a:spLocks noChangeArrowheads="1"/>
          </p:cNvSpPr>
          <p:nvPr/>
        </p:nvSpPr>
        <p:spPr bwMode="auto">
          <a:xfrm>
            <a:off x="3446798" y="3945931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>
                <a:solidFill>
                  <a:schemeClr val="accent6">
                    <a:lumMod val="75000"/>
                  </a:schemeClr>
                </a:solidFill>
              </a:rPr>
              <a:t>1834_or_1835</a:t>
            </a:r>
            <a:endParaRPr lang="nl-NL" alt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9" name="Text Box 70"/>
          <p:cNvSpPr txBox="1">
            <a:spLocks noChangeArrowheads="1"/>
          </p:cNvSpPr>
          <p:nvPr/>
        </p:nvSpPr>
        <p:spPr bwMode="auto">
          <a:xfrm>
            <a:off x="1294777" y="4191999"/>
            <a:ext cx="59180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Ensor</a:t>
            </a:r>
            <a:endParaRPr lang="nl-NL" altLang="nl-BE" sz="1400"/>
          </a:p>
        </p:txBody>
      </p:sp>
      <p:sp>
        <p:nvSpPr>
          <p:cNvPr id="150" name="Text Box 71"/>
          <p:cNvSpPr txBox="1">
            <a:spLocks noChangeArrowheads="1"/>
          </p:cNvSpPr>
          <p:nvPr/>
        </p:nvSpPr>
        <p:spPr bwMode="auto">
          <a:xfrm>
            <a:off x="2324636" y="4191999"/>
            <a:ext cx="645475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James</a:t>
            </a:r>
            <a:endParaRPr lang="nl-NL" altLang="nl-BE" sz="1400"/>
          </a:p>
        </p:txBody>
      </p:sp>
      <p:sp>
        <p:nvSpPr>
          <p:cNvPr id="151" name="Text Box 72"/>
          <p:cNvSpPr txBox="1">
            <a:spLocks noChangeArrowheads="1"/>
          </p:cNvSpPr>
          <p:nvPr/>
        </p:nvSpPr>
        <p:spPr bwMode="auto">
          <a:xfrm>
            <a:off x="3560467" y="4191999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1860</a:t>
            </a:r>
            <a:endParaRPr lang="nl-NL" altLang="nl-BE" sz="1400"/>
          </a:p>
        </p:txBody>
      </p:sp>
      <p:sp>
        <p:nvSpPr>
          <p:cNvPr id="152" name="Text Box 73"/>
          <p:cNvSpPr txBox="1">
            <a:spLocks noChangeArrowheads="1"/>
          </p:cNvSpPr>
          <p:nvPr/>
        </p:nvSpPr>
        <p:spPr bwMode="auto">
          <a:xfrm>
            <a:off x="1294777" y="4436530"/>
            <a:ext cx="61791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Monet</a:t>
            </a:r>
            <a:endParaRPr lang="nl-NL" altLang="nl-BE" sz="1400"/>
          </a:p>
        </p:txBody>
      </p:sp>
      <p:sp>
        <p:nvSpPr>
          <p:cNvPr id="153" name="Text Box 74"/>
          <p:cNvSpPr txBox="1">
            <a:spLocks noChangeArrowheads="1"/>
          </p:cNvSpPr>
          <p:nvPr/>
        </p:nvSpPr>
        <p:spPr bwMode="auto">
          <a:xfrm>
            <a:off x="2324636" y="4436530"/>
            <a:ext cx="681738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Claude</a:t>
            </a:r>
            <a:endParaRPr lang="nl-NL" altLang="nl-BE" sz="1400"/>
          </a:p>
        </p:txBody>
      </p:sp>
      <p:sp>
        <p:nvSpPr>
          <p:cNvPr id="154" name="Text Box 75"/>
          <p:cNvSpPr txBox="1">
            <a:spLocks noChangeArrowheads="1"/>
          </p:cNvSpPr>
          <p:nvPr/>
        </p:nvSpPr>
        <p:spPr bwMode="auto">
          <a:xfrm>
            <a:off x="3560467" y="4436530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1840</a:t>
            </a:r>
            <a:endParaRPr lang="nl-NL" altLang="nl-BE" sz="1400"/>
          </a:p>
        </p:txBody>
      </p:sp>
      <p:sp>
        <p:nvSpPr>
          <p:cNvPr id="155" name="Line 76"/>
          <p:cNvSpPr>
            <a:spLocks noChangeShapeType="1"/>
          </p:cNvSpPr>
          <p:nvPr/>
        </p:nvSpPr>
        <p:spPr bwMode="auto">
          <a:xfrm flipV="1">
            <a:off x="576777" y="3952873"/>
            <a:ext cx="7548121" cy="6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6" name="Line 77"/>
          <p:cNvSpPr>
            <a:spLocks noChangeShapeType="1"/>
          </p:cNvSpPr>
          <p:nvPr/>
        </p:nvSpPr>
        <p:spPr bwMode="auto">
          <a:xfrm>
            <a:off x="585479" y="4205584"/>
            <a:ext cx="7539419" cy="65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7" name="Line 78"/>
          <p:cNvSpPr>
            <a:spLocks noChangeShapeType="1"/>
          </p:cNvSpPr>
          <p:nvPr/>
        </p:nvSpPr>
        <p:spPr bwMode="auto">
          <a:xfrm>
            <a:off x="2328988" y="3250559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8" name="Line 79"/>
          <p:cNvSpPr>
            <a:spLocks noChangeShapeType="1"/>
          </p:cNvSpPr>
          <p:nvPr/>
        </p:nvSpPr>
        <p:spPr bwMode="auto">
          <a:xfrm>
            <a:off x="3512601" y="3250559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9" name="Line 80"/>
          <p:cNvSpPr>
            <a:spLocks noChangeShapeType="1"/>
          </p:cNvSpPr>
          <p:nvPr/>
        </p:nvSpPr>
        <p:spPr bwMode="auto">
          <a:xfrm>
            <a:off x="2328988" y="3713807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0" name="Line 81"/>
          <p:cNvSpPr>
            <a:spLocks noChangeShapeType="1"/>
          </p:cNvSpPr>
          <p:nvPr/>
        </p:nvSpPr>
        <p:spPr bwMode="auto">
          <a:xfrm>
            <a:off x="3512601" y="3713807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1" name="Text Box 82"/>
          <p:cNvSpPr txBox="1">
            <a:spLocks noChangeArrowheads="1"/>
          </p:cNvSpPr>
          <p:nvPr/>
        </p:nvSpPr>
        <p:spPr bwMode="auto">
          <a:xfrm>
            <a:off x="4675874" y="3186647"/>
            <a:ext cx="1274995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Year_of_death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162" name="Text Box 83"/>
          <p:cNvSpPr txBox="1">
            <a:spLocks noChangeArrowheads="1"/>
          </p:cNvSpPr>
          <p:nvPr/>
        </p:nvSpPr>
        <p:spPr bwMode="auto">
          <a:xfrm>
            <a:off x="4771586" y="3687615"/>
            <a:ext cx="1237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>
                <a:solidFill>
                  <a:schemeClr val="accent6">
                    <a:lumMod val="75000"/>
                  </a:schemeClr>
                </a:solidFill>
              </a:rPr>
              <a:t>around_1519</a:t>
            </a:r>
            <a:endParaRPr lang="nl-NL" alt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" name="Text Box 84"/>
          <p:cNvSpPr txBox="1">
            <a:spLocks noChangeArrowheads="1"/>
          </p:cNvSpPr>
          <p:nvPr/>
        </p:nvSpPr>
        <p:spPr bwMode="auto">
          <a:xfrm>
            <a:off x="4765838" y="3959696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1917</a:t>
            </a:r>
            <a:endParaRPr lang="nl-NL" altLang="nl-BE" sz="1400"/>
          </a:p>
        </p:txBody>
      </p:sp>
      <p:sp>
        <p:nvSpPr>
          <p:cNvPr id="164" name="Text Box 85"/>
          <p:cNvSpPr txBox="1">
            <a:spLocks noChangeArrowheads="1"/>
          </p:cNvSpPr>
          <p:nvPr/>
        </p:nvSpPr>
        <p:spPr bwMode="auto">
          <a:xfrm>
            <a:off x="4765838" y="4191999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1949</a:t>
            </a:r>
            <a:endParaRPr lang="nl-NL" altLang="nl-BE" sz="1400"/>
          </a:p>
        </p:txBody>
      </p:sp>
      <p:sp>
        <p:nvSpPr>
          <p:cNvPr id="165" name="Text Box 86"/>
          <p:cNvSpPr txBox="1">
            <a:spLocks noChangeArrowheads="1"/>
          </p:cNvSpPr>
          <p:nvPr/>
        </p:nvSpPr>
        <p:spPr bwMode="auto">
          <a:xfrm>
            <a:off x="4765838" y="4436530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1926</a:t>
            </a:r>
            <a:endParaRPr lang="nl-NL" altLang="nl-BE" sz="1400"/>
          </a:p>
        </p:txBody>
      </p:sp>
      <p:sp>
        <p:nvSpPr>
          <p:cNvPr id="166" name="Line 87"/>
          <p:cNvSpPr>
            <a:spLocks noChangeShapeType="1"/>
          </p:cNvSpPr>
          <p:nvPr/>
        </p:nvSpPr>
        <p:spPr bwMode="auto">
          <a:xfrm>
            <a:off x="4709268" y="3251034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7" name="Line 88"/>
          <p:cNvSpPr>
            <a:spLocks noChangeShapeType="1"/>
          </p:cNvSpPr>
          <p:nvPr/>
        </p:nvSpPr>
        <p:spPr bwMode="auto">
          <a:xfrm>
            <a:off x="4709268" y="3713807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8" name="Line 89"/>
          <p:cNvSpPr>
            <a:spLocks noChangeShapeType="1"/>
          </p:cNvSpPr>
          <p:nvPr/>
        </p:nvSpPr>
        <p:spPr bwMode="auto">
          <a:xfrm flipV="1">
            <a:off x="584028" y="4431845"/>
            <a:ext cx="7540870" cy="196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9" name="Line 110"/>
          <p:cNvSpPr>
            <a:spLocks noChangeShapeType="1"/>
          </p:cNvSpPr>
          <p:nvPr/>
        </p:nvSpPr>
        <p:spPr bwMode="auto">
          <a:xfrm>
            <a:off x="1302030" y="3250559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0" name="Line 111"/>
          <p:cNvSpPr>
            <a:spLocks noChangeShapeType="1"/>
          </p:cNvSpPr>
          <p:nvPr/>
        </p:nvSpPr>
        <p:spPr bwMode="auto">
          <a:xfrm>
            <a:off x="1302030" y="3713807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1" name="Text Box 112"/>
          <p:cNvSpPr txBox="1">
            <a:spLocks noChangeArrowheads="1"/>
          </p:cNvSpPr>
          <p:nvPr/>
        </p:nvSpPr>
        <p:spPr bwMode="auto">
          <a:xfrm>
            <a:off x="588381" y="3726034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A01</a:t>
            </a:r>
            <a:endParaRPr lang="nl-NL" altLang="nl-BE" sz="1400"/>
          </a:p>
        </p:txBody>
      </p:sp>
      <p:sp>
        <p:nvSpPr>
          <p:cNvPr id="172" name="Text Box 113"/>
          <p:cNvSpPr txBox="1">
            <a:spLocks noChangeArrowheads="1"/>
          </p:cNvSpPr>
          <p:nvPr/>
        </p:nvSpPr>
        <p:spPr bwMode="auto">
          <a:xfrm>
            <a:off x="584029" y="3971922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A02</a:t>
            </a:r>
            <a:endParaRPr lang="nl-NL" altLang="nl-BE" sz="1400"/>
          </a:p>
        </p:txBody>
      </p:sp>
      <p:sp>
        <p:nvSpPr>
          <p:cNvPr id="173" name="Text Box 114"/>
          <p:cNvSpPr txBox="1">
            <a:spLocks noChangeArrowheads="1"/>
          </p:cNvSpPr>
          <p:nvPr/>
        </p:nvSpPr>
        <p:spPr bwMode="auto">
          <a:xfrm>
            <a:off x="584029" y="4202868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A03</a:t>
            </a:r>
            <a:endParaRPr lang="nl-NL" altLang="nl-BE" sz="1400"/>
          </a:p>
        </p:txBody>
      </p:sp>
      <p:sp>
        <p:nvSpPr>
          <p:cNvPr id="174" name="Text Box 115"/>
          <p:cNvSpPr txBox="1">
            <a:spLocks noChangeArrowheads="1"/>
          </p:cNvSpPr>
          <p:nvPr/>
        </p:nvSpPr>
        <p:spPr bwMode="auto">
          <a:xfrm>
            <a:off x="584029" y="4447398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A04</a:t>
            </a:r>
            <a:endParaRPr lang="nl-NL" altLang="nl-BE" sz="1400"/>
          </a:p>
        </p:txBody>
      </p:sp>
      <p:sp>
        <p:nvSpPr>
          <p:cNvPr id="175" name="Text Box 117"/>
          <p:cNvSpPr txBox="1">
            <a:spLocks noChangeArrowheads="1"/>
          </p:cNvSpPr>
          <p:nvPr/>
        </p:nvSpPr>
        <p:spPr bwMode="auto">
          <a:xfrm>
            <a:off x="523817" y="3186647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AID: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76" name="Line 87"/>
          <p:cNvSpPr>
            <a:spLocks noChangeShapeType="1"/>
          </p:cNvSpPr>
          <p:nvPr/>
        </p:nvSpPr>
        <p:spPr bwMode="auto">
          <a:xfrm>
            <a:off x="6084764" y="3249676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7" name="Text Box 82"/>
          <p:cNvSpPr txBox="1">
            <a:spLocks noChangeArrowheads="1"/>
          </p:cNvSpPr>
          <p:nvPr/>
        </p:nvSpPr>
        <p:spPr bwMode="auto">
          <a:xfrm>
            <a:off x="6056001" y="3185289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Pos: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178" name="Line 88"/>
          <p:cNvSpPr>
            <a:spLocks noChangeShapeType="1"/>
          </p:cNvSpPr>
          <p:nvPr/>
        </p:nvSpPr>
        <p:spPr bwMode="auto">
          <a:xfrm>
            <a:off x="6090523" y="3719553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9" name="Text Box 83"/>
          <p:cNvSpPr txBox="1">
            <a:spLocks noChangeArrowheads="1"/>
          </p:cNvSpPr>
          <p:nvPr/>
        </p:nvSpPr>
        <p:spPr bwMode="auto">
          <a:xfrm>
            <a:off x="6256130" y="368506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81" name="Text Box 83"/>
          <p:cNvSpPr txBox="1">
            <a:spLocks noChangeArrowheads="1"/>
          </p:cNvSpPr>
          <p:nvPr/>
        </p:nvSpPr>
        <p:spPr bwMode="auto">
          <a:xfrm>
            <a:off x="6261878" y="394097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0,8530</a:t>
            </a:r>
            <a:endParaRPr lang="nl-NL" altLang="nl-BE" sz="1400" dirty="0"/>
          </a:p>
        </p:txBody>
      </p:sp>
      <p:sp>
        <p:nvSpPr>
          <p:cNvPr id="182" name="Text Box 83"/>
          <p:cNvSpPr txBox="1">
            <a:spLocks noChangeArrowheads="1"/>
          </p:cNvSpPr>
          <p:nvPr/>
        </p:nvSpPr>
        <p:spPr bwMode="auto">
          <a:xfrm>
            <a:off x="6267628" y="417101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0,2000</a:t>
            </a:r>
            <a:endParaRPr lang="nl-NL" altLang="nl-BE" sz="1400" dirty="0"/>
          </a:p>
        </p:txBody>
      </p:sp>
      <p:sp>
        <p:nvSpPr>
          <p:cNvPr id="183" name="Text Box 83"/>
          <p:cNvSpPr txBox="1">
            <a:spLocks noChangeArrowheads="1"/>
          </p:cNvSpPr>
          <p:nvPr/>
        </p:nvSpPr>
        <p:spPr bwMode="auto">
          <a:xfrm>
            <a:off x="6256131" y="441830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5174093" y="5497372"/>
                <a:ext cx="3110980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condition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𝑃𝑜𝑠</m:t>
                                  </m:r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𝑃𝑜𝑠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𝑁𝑒𝑐</m:t>
                                  </m:r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𝑁𝑒𝑐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93" y="5497372"/>
                <a:ext cx="3110980" cy="778868"/>
              </a:xfrm>
              <a:prstGeom prst="rect">
                <a:avLst/>
              </a:prstGeom>
              <a:blipFill rotWithShape="0">
                <a:blip r:embed="rId4"/>
                <a:stretch>
                  <a:fillRect l="-21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3578424" y="4943898"/>
                <a:ext cx="4744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thresholds </a:t>
                </a:r>
                <a14:m>
                  <m:oMath xmlns:m="http://schemas.openxmlformats.org/officeDocument/2006/math">
                    <m:r>
                      <a:rPr lang="nl-BE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𝑃𝑜𝑠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𝑁𝑒𝑐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nl-BE" sz="2000" dirty="0"/>
                  <a:t> </a:t>
                </a:r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24" y="4943898"/>
                <a:ext cx="474489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00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Text Box 61"/>
          <p:cNvSpPr txBox="1">
            <a:spLocks noChangeArrowheads="1"/>
          </p:cNvSpPr>
          <p:nvPr/>
        </p:nvSpPr>
        <p:spPr bwMode="auto">
          <a:xfrm>
            <a:off x="1291906" y="3192403"/>
            <a:ext cx="862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01" name="Line 87"/>
          <p:cNvSpPr>
            <a:spLocks noChangeShapeType="1"/>
          </p:cNvSpPr>
          <p:nvPr/>
        </p:nvSpPr>
        <p:spPr bwMode="auto">
          <a:xfrm>
            <a:off x="7061182" y="3258507"/>
            <a:ext cx="5759" cy="371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82"/>
          <p:cNvSpPr txBox="1">
            <a:spLocks noChangeArrowheads="1"/>
          </p:cNvSpPr>
          <p:nvPr/>
        </p:nvSpPr>
        <p:spPr bwMode="auto">
          <a:xfrm>
            <a:off x="7032420" y="3194119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 smtClean="0"/>
              <a:t>Nec</a:t>
            </a:r>
            <a:r>
              <a:rPr lang="nl-BE" altLang="nl-BE" sz="1400" dirty="0" smtClean="0"/>
              <a:t>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7066942" y="3728383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4" name="Text Box 83"/>
          <p:cNvSpPr txBox="1">
            <a:spLocks noChangeArrowheads="1"/>
          </p:cNvSpPr>
          <p:nvPr/>
        </p:nvSpPr>
        <p:spPr bwMode="auto">
          <a:xfrm>
            <a:off x="7232549" y="369389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105" name="Text Box 83"/>
          <p:cNvSpPr txBox="1">
            <a:spLocks noChangeArrowheads="1"/>
          </p:cNvSpPr>
          <p:nvPr/>
        </p:nvSpPr>
        <p:spPr bwMode="auto">
          <a:xfrm>
            <a:off x="7238297" y="3949806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</a:t>
            </a:r>
            <a:endParaRPr lang="nl-NL" altLang="nl-BE" sz="1400" dirty="0"/>
          </a:p>
        </p:txBody>
      </p:sp>
      <p:sp>
        <p:nvSpPr>
          <p:cNvPr id="106" name="Text Box 83"/>
          <p:cNvSpPr txBox="1">
            <a:spLocks noChangeArrowheads="1"/>
          </p:cNvSpPr>
          <p:nvPr/>
        </p:nvSpPr>
        <p:spPr bwMode="auto">
          <a:xfrm>
            <a:off x="7244047" y="4179844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</a:t>
            </a:r>
            <a:endParaRPr lang="nl-NL" altLang="nl-BE" sz="1400" dirty="0"/>
          </a:p>
        </p:txBody>
      </p:sp>
      <p:sp>
        <p:nvSpPr>
          <p:cNvPr id="107" name="Text Box 83"/>
          <p:cNvSpPr txBox="1">
            <a:spLocks noChangeArrowheads="1"/>
          </p:cNvSpPr>
          <p:nvPr/>
        </p:nvSpPr>
        <p:spPr bwMode="auto">
          <a:xfrm>
            <a:off x="7232550" y="442713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0,6000</a:t>
            </a:r>
            <a:endParaRPr lang="nl-NL" altLang="nl-BE" sz="1400" dirty="0"/>
          </a:p>
        </p:txBody>
      </p:sp>
    </p:spTree>
    <p:extLst>
      <p:ext uri="{BB962C8B-B14F-4D97-AF65-F5344CB8AC3E}">
        <p14:creationId xmlns:p14="http://schemas.microsoft.com/office/powerpoint/2010/main" val="10299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476721" y="1964684"/>
            <a:ext cx="2190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algebraic</a:t>
            </a:r>
            <a:r>
              <a:rPr lang="nl-BE" sz="2000" dirty="0" smtClean="0">
                <a:solidFill>
                  <a:schemeClr val="tx2"/>
                </a:solidFill>
              </a:rPr>
              <a:t> operators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629144" y="6103978"/>
                <a:ext cx="2514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44" y="6103978"/>
                <a:ext cx="25148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3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72067" y="1483413"/>
            <a:ext cx="519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871" y="242521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union</a:t>
            </a:r>
            <a:endParaRPr lang="nl-B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27433" y="2861331"/>
                <a:ext cx="3944670" cy="69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</m:e>
                        </m:d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𝑢𝑛𝑖𝑜𝑛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</m:e>
                        </m:d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𝑢𝑛𝑖𝑜𝑛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33" y="2861331"/>
                <a:ext cx="3944670" cy="691856"/>
              </a:xfrm>
              <a:prstGeom prst="rect">
                <a:avLst/>
              </a:prstGeom>
              <a:blipFill rotWithShape="0">
                <a:blip r:embed="rId5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59004" y="3622147"/>
            <a:ext cx="1427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intersection</a:t>
            </a:r>
            <a:endParaRPr lang="nl-B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27433" y="4051824"/>
                <a:ext cx="4183389" cy="69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𝑖𝑛𝑡𝑒𝑟𝑠𝑒𝑐𝑡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𝑖𝑛𝑡𝑒𝑟𝑠𝑒𝑐𝑡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33" y="4051824"/>
                <a:ext cx="4183389" cy="691856"/>
              </a:xfrm>
              <a:prstGeom prst="rect">
                <a:avLst/>
              </a:prstGeom>
              <a:blipFill rotWithShape="0">
                <a:blip r:embed="rId6"/>
                <a:stretch>
                  <a:fillRect l="-582" t="-8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59004" y="4828217"/>
            <a:ext cx="1241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difference</a:t>
            </a:r>
            <a:endParaRPr lang="nl-B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27433" y="5305782"/>
                <a:ext cx="4279761" cy="69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𝑚𝑖𝑛𝑢𝑠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𝑚𝑖𝑛𝑢𝑠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33" y="5305782"/>
                <a:ext cx="4279761" cy="691856"/>
              </a:xfrm>
              <a:prstGeom prst="rect">
                <a:avLst/>
              </a:prstGeom>
              <a:blipFill rotWithShape="0">
                <a:blip r:embed="rId7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41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044361" y="1964684"/>
            <a:ext cx="3055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algebraic</a:t>
            </a:r>
            <a:r>
              <a:rPr lang="nl-BE" sz="2000" dirty="0" smtClean="0">
                <a:solidFill>
                  <a:schemeClr val="tx2"/>
                </a:solidFill>
              </a:rPr>
              <a:t> operators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629144" y="6103978"/>
                <a:ext cx="2514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44" y="6103978"/>
                <a:ext cx="25148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3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72067" y="1483413"/>
            <a:ext cx="519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9514" y="2619975"/>
            <a:ext cx="2042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Cartesian</a:t>
            </a:r>
            <a:r>
              <a:rPr lang="nl-BE" sz="2000" dirty="0" smtClean="0">
                <a:solidFill>
                  <a:schemeClr val="tx2"/>
                </a:solidFill>
              </a:rPr>
              <a:t> product</a:t>
            </a:r>
            <a:endParaRPr lang="nl-B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1197" y="3077068"/>
                <a:ext cx="4071884" cy="69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𝑟𝑟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𝑡𝑖𝑚𝑒𝑠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𝑡𝑖𝑚𝑒𝑠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97" y="3077068"/>
                <a:ext cx="4071884" cy="691856"/>
              </a:xfrm>
              <a:prstGeom prst="rect">
                <a:avLst/>
              </a:prstGeom>
              <a:blipFill rotWithShape="0">
                <a:blip r:embed="rId5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38097" y="383757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select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8097" y="5058595"/>
            <a:ext cx="924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project</a:t>
            </a:r>
            <a:endParaRPr lang="nl-B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35231" y="4185846"/>
                <a:ext cx="4031425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𝑠𝑒𝑙𝑒𝑐𝑡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𝑜𝑠</m:t>
                        </m:r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𝑠𝑒𝑙𝑒𝑐𝑡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𝑒𝑐</m:t>
                        </m:r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231" y="4185846"/>
                <a:ext cx="4031425" cy="654666"/>
              </a:xfrm>
              <a:prstGeom prst="rect">
                <a:avLst/>
              </a:prstGeom>
              <a:blipFill rotWithShape="0">
                <a:blip r:embed="rId6"/>
                <a:stretch>
                  <a:fillRect l="-605" b="-56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41197" y="5449312"/>
                <a:ext cx="3488904" cy="624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𝑃𝑜𝑠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𝑝𝑟𝑜𝑗𝑒𝑐𝑡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𝑣𝑤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𝑃𝑜𝑠</m:t>
                                </m:r>
                              </m:e>
                            </m:d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𝑁𝑒𝑐</m:t>
                            </m:r>
                          </m:e>
                        </m:d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𝑝𝑟𝑜𝑗𝑒𝑐𝑡</m:t>
                        </m:r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𝑣𝑤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𝑁𝑒𝑐</m:t>
                                </m:r>
                              </m:e>
                            </m:d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nl-BE" sz="16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97" y="5449312"/>
                <a:ext cx="3488904" cy="624402"/>
              </a:xfrm>
              <a:prstGeom prst="rect">
                <a:avLst/>
              </a:prstGeom>
              <a:blipFill rotWithShape="0">
                <a:blip r:embed="rId7"/>
                <a:stretch>
                  <a:fillRect l="-699" b="-588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20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2067" y="1483413"/>
            <a:ext cx="519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3172" y="1964684"/>
            <a:ext cx="195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implementations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2742" y="4932348"/>
            <a:ext cx="1057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Gefred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9512" y="4559097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O. Pons</a:t>
            </a:r>
            <a:endParaRPr lang="nl-BE" dirty="0"/>
          </a:p>
        </p:txBody>
      </p:sp>
      <p:sp>
        <p:nvSpPr>
          <p:cNvPr id="28" name="TextBox 27"/>
          <p:cNvSpPr txBox="1"/>
          <p:nvPr/>
        </p:nvSpPr>
        <p:spPr>
          <a:xfrm>
            <a:off x="4275644" y="4561602"/>
            <a:ext cx="144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J.M. Medina</a:t>
            </a:r>
            <a:endParaRPr lang="nl-BE" dirty="0"/>
          </a:p>
        </p:txBody>
      </p:sp>
      <p:sp>
        <p:nvSpPr>
          <p:cNvPr id="29" name="TextBox 28"/>
          <p:cNvSpPr txBox="1"/>
          <p:nvPr/>
        </p:nvSpPr>
        <p:spPr>
          <a:xfrm>
            <a:off x="1890220" y="4925086"/>
            <a:ext cx="90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PRETI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4100" y="4558259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H. </a:t>
            </a:r>
            <a:r>
              <a:rPr lang="nl-BE" dirty="0" err="1" smtClean="0"/>
              <a:t>Prade</a:t>
            </a:r>
            <a:endParaRPr lang="nl-BE" dirty="0"/>
          </a:p>
        </p:txBody>
      </p:sp>
      <p:sp>
        <p:nvSpPr>
          <p:cNvPr id="31" name="TextBox 30"/>
          <p:cNvSpPr txBox="1"/>
          <p:nvPr/>
        </p:nvSpPr>
        <p:spPr>
          <a:xfrm>
            <a:off x="1125240" y="4555754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D. Dubois</a:t>
            </a:r>
            <a:endParaRPr lang="nl-BE" dirty="0"/>
          </a:p>
        </p:txBody>
      </p:sp>
      <p:pic>
        <p:nvPicPr>
          <p:cNvPr id="34" name="Picture 8" descr="http://www.irit.fr/~Henri.Prade/Pra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72" y="3242065"/>
            <a:ext cx="1306583" cy="13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www.irit.fr/~Didier.Dubois/Didier_Dubo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17" y="3185044"/>
            <a:ext cx="1098183" cy="13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dbis.ugr.es/img/fotos/medina_decsai_ugr_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49" y="3194373"/>
            <a:ext cx="1061582" cy="14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.licdn.com/mpr/mpr/shrinknp_400_400/p/6/005/0b9/090/0b172e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52" y="3332992"/>
            <a:ext cx="1241787" cy="12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923380" y="4555754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M.A. Vila</a:t>
            </a:r>
            <a:endParaRPr lang="nl-BE" dirty="0"/>
          </a:p>
        </p:txBody>
      </p:sp>
      <p:pic>
        <p:nvPicPr>
          <p:cNvPr id="4102" name="Picture 6" descr="http://decsai.ugr.es/images/fotos_miembros/vi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5" y="3250505"/>
            <a:ext cx="1184873" cy="13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3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928" y="5358897"/>
            <a:ext cx="3429820" cy="867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6" y="1215926"/>
            <a:ext cx="902710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85269" y="2046926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‘</a:t>
            </a:r>
            <a:r>
              <a:rPr lang="nl-BE" dirty="0" err="1" smtClean="0"/>
              <a:t>inside</a:t>
            </a:r>
            <a:r>
              <a:rPr lang="nl-BE" dirty="0" smtClean="0"/>
              <a:t>’</a:t>
            </a:r>
          </a:p>
          <a:p>
            <a:pPr algn="ctr"/>
            <a:r>
              <a:rPr lang="nl-BE" dirty="0" err="1" smtClean="0"/>
              <a:t>preferences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1875116" y="1585261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499" y="5244016"/>
            <a:ext cx="3913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as with fuzzy querying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of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databases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8144" y="3415356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5660679" y="2950712"/>
            <a:ext cx="1051360" cy="396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25633" y="2618228"/>
            <a:ext cx="7527319" cy="266366"/>
          </a:xfrm>
          <a:prstGeom prst="rect">
            <a:avLst/>
          </a:prstGeom>
          <a:solidFill>
            <a:srgbClr val="C9DDDD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72947" y="2594677"/>
            <a:ext cx="575906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b="1" dirty="0"/>
              <a:t>TABLE </a:t>
            </a:r>
            <a:r>
              <a:rPr lang="nl-BE" altLang="nl-BE" sz="1400" dirty="0" smtClean="0"/>
              <a:t>Artist</a:t>
            </a:r>
            <a:endParaRPr lang="nl-NL" altLang="nl-BE" sz="1400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931997" y="2875969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Name: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253194" y="2948032"/>
            <a:ext cx="5409192" cy="392607"/>
          </a:xfrm>
          <a:prstGeom prst="rect">
            <a:avLst/>
          </a:prstGeom>
          <a:solidFill>
            <a:srgbClr val="D2D2D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1954604" y="2875969"/>
            <a:ext cx="1022607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First_name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3142923" y="2875969"/>
            <a:ext cx="118506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Year_of_birth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975545" y="3404488"/>
            <a:ext cx="773120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Da Vinci</a:t>
            </a:r>
            <a:endParaRPr lang="nl-NL" altLang="nl-BE" sz="1400"/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2005404" y="3404488"/>
            <a:ext cx="851447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Leonardo</a:t>
            </a:r>
            <a:endParaRPr lang="nl-NL" altLang="nl-BE" sz="1400"/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971193" y="3649018"/>
            <a:ext cx="636772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Degas</a:t>
            </a:r>
            <a:endParaRPr lang="nl-NL" altLang="nl-BE" sz="1400"/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2001052" y="3649018"/>
            <a:ext cx="6005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Edgar</a:t>
            </a:r>
            <a:endParaRPr lang="nl-NL" altLang="nl-BE" sz="1400"/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971193" y="3881321"/>
            <a:ext cx="59180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Ensor</a:t>
            </a:r>
            <a:endParaRPr lang="nl-NL" altLang="nl-BE" sz="1400"/>
          </a:p>
        </p:txBody>
      </p:sp>
      <p:sp>
        <p:nvSpPr>
          <p:cNvPr id="32" name="Text Box 71"/>
          <p:cNvSpPr txBox="1">
            <a:spLocks noChangeArrowheads="1"/>
          </p:cNvSpPr>
          <p:nvPr/>
        </p:nvSpPr>
        <p:spPr bwMode="auto">
          <a:xfrm>
            <a:off x="2001052" y="3881321"/>
            <a:ext cx="645475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James</a:t>
            </a:r>
            <a:endParaRPr lang="nl-NL" altLang="nl-BE" sz="1400"/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auto">
          <a:xfrm>
            <a:off x="3236883" y="3881321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1860</a:t>
            </a:r>
            <a:endParaRPr lang="nl-NL" altLang="nl-BE" sz="1400"/>
          </a:p>
        </p:txBody>
      </p:sp>
      <p:sp>
        <p:nvSpPr>
          <p:cNvPr id="34" name="Text Box 73"/>
          <p:cNvSpPr txBox="1">
            <a:spLocks noChangeArrowheads="1"/>
          </p:cNvSpPr>
          <p:nvPr/>
        </p:nvSpPr>
        <p:spPr bwMode="auto">
          <a:xfrm>
            <a:off x="971193" y="4125852"/>
            <a:ext cx="617916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Monet</a:t>
            </a:r>
            <a:endParaRPr lang="nl-NL" altLang="nl-BE" sz="1400"/>
          </a:p>
        </p:txBody>
      </p:sp>
      <p:sp>
        <p:nvSpPr>
          <p:cNvPr id="36" name="Text Box 74"/>
          <p:cNvSpPr txBox="1">
            <a:spLocks noChangeArrowheads="1"/>
          </p:cNvSpPr>
          <p:nvPr/>
        </p:nvSpPr>
        <p:spPr bwMode="auto">
          <a:xfrm>
            <a:off x="2001052" y="4125852"/>
            <a:ext cx="681738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Claude</a:t>
            </a:r>
            <a:endParaRPr lang="nl-NL" altLang="nl-BE" sz="1400"/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3236883" y="4125852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1840</a:t>
            </a:r>
            <a:endParaRPr lang="nl-NL" altLang="nl-BE" sz="1400"/>
          </a:p>
        </p:txBody>
      </p:sp>
      <p:sp>
        <p:nvSpPr>
          <p:cNvPr id="38" name="Line 78"/>
          <p:cNvSpPr>
            <a:spLocks noChangeShapeType="1"/>
          </p:cNvSpPr>
          <p:nvPr/>
        </p:nvSpPr>
        <p:spPr bwMode="auto">
          <a:xfrm>
            <a:off x="2005404" y="2939881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Line 79"/>
          <p:cNvSpPr>
            <a:spLocks noChangeShapeType="1"/>
          </p:cNvSpPr>
          <p:nvPr/>
        </p:nvSpPr>
        <p:spPr bwMode="auto">
          <a:xfrm>
            <a:off x="3189017" y="2939881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0" name="Line 80"/>
          <p:cNvSpPr>
            <a:spLocks noChangeShapeType="1"/>
          </p:cNvSpPr>
          <p:nvPr/>
        </p:nvSpPr>
        <p:spPr bwMode="auto">
          <a:xfrm>
            <a:off x="2005404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" name="Line 81"/>
          <p:cNvSpPr>
            <a:spLocks noChangeShapeType="1"/>
          </p:cNvSpPr>
          <p:nvPr/>
        </p:nvSpPr>
        <p:spPr bwMode="auto">
          <a:xfrm>
            <a:off x="3189017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4352290" y="2875969"/>
            <a:ext cx="1274995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err="1"/>
              <a:t>Year_of_death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YEAR</a:t>
            </a:r>
            <a:endParaRPr lang="nl-NL" altLang="nl-BE" sz="1400" b="1" dirty="0"/>
          </a:p>
        </p:txBody>
      </p:sp>
      <p:sp>
        <p:nvSpPr>
          <p:cNvPr id="44" name="Text Box 84"/>
          <p:cNvSpPr txBox="1">
            <a:spLocks noChangeArrowheads="1"/>
          </p:cNvSpPr>
          <p:nvPr/>
        </p:nvSpPr>
        <p:spPr bwMode="auto">
          <a:xfrm>
            <a:off x="4442254" y="3649018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1917</a:t>
            </a:r>
            <a:endParaRPr lang="nl-NL" altLang="nl-BE" sz="1400"/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4442254" y="3881321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1949</a:t>
            </a:r>
            <a:endParaRPr lang="nl-NL" altLang="nl-BE" sz="1400"/>
          </a:p>
        </p:txBody>
      </p:sp>
      <p:sp>
        <p:nvSpPr>
          <p:cNvPr id="46" name="Text Box 86"/>
          <p:cNvSpPr txBox="1">
            <a:spLocks noChangeArrowheads="1"/>
          </p:cNvSpPr>
          <p:nvPr/>
        </p:nvSpPr>
        <p:spPr bwMode="auto">
          <a:xfrm>
            <a:off x="4442254" y="4125852"/>
            <a:ext cx="527984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1926</a:t>
            </a:r>
            <a:endParaRPr lang="nl-NL" altLang="nl-BE" sz="1400"/>
          </a:p>
        </p:txBody>
      </p:sp>
      <p:sp>
        <p:nvSpPr>
          <p:cNvPr id="47" name="Line 87"/>
          <p:cNvSpPr>
            <a:spLocks noChangeShapeType="1"/>
          </p:cNvSpPr>
          <p:nvPr/>
        </p:nvSpPr>
        <p:spPr bwMode="auto">
          <a:xfrm>
            <a:off x="4385684" y="2940356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8" name="Line 88"/>
          <p:cNvSpPr>
            <a:spLocks noChangeShapeType="1"/>
          </p:cNvSpPr>
          <p:nvPr/>
        </p:nvSpPr>
        <p:spPr bwMode="auto">
          <a:xfrm>
            <a:off x="4385684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Line 110"/>
          <p:cNvSpPr>
            <a:spLocks noChangeShapeType="1"/>
          </p:cNvSpPr>
          <p:nvPr/>
        </p:nvSpPr>
        <p:spPr bwMode="auto">
          <a:xfrm>
            <a:off x="978446" y="2939881"/>
            <a:ext cx="0" cy="402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0" name="Line 111"/>
          <p:cNvSpPr>
            <a:spLocks noChangeShapeType="1"/>
          </p:cNvSpPr>
          <p:nvPr/>
        </p:nvSpPr>
        <p:spPr bwMode="auto">
          <a:xfrm>
            <a:off x="978446" y="3403129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1" name="Text Box 112"/>
          <p:cNvSpPr txBox="1">
            <a:spLocks noChangeArrowheads="1"/>
          </p:cNvSpPr>
          <p:nvPr/>
        </p:nvSpPr>
        <p:spPr bwMode="auto">
          <a:xfrm>
            <a:off x="264797" y="3415356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A01</a:t>
            </a:r>
            <a:endParaRPr lang="nl-NL" altLang="nl-BE" sz="1400"/>
          </a:p>
        </p:txBody>
      </p:sp>
      <p:sp>
        <p:nvSpPr>
          <p:cNvPr id="52" name="Text Box 113"/>
          <p:cNvSpPr txBox="1">
            <a:spLocks noChangeArrowheads="1"/>
          </p:cNvSpPr>
          <p:nvPr/>
        </p:nvSpPr>
        <p:spPr bwMode="auto">
          <a:xfrm>
            <a:off x="260445" y="3661244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A02</a:t>
            </a:r>
            <a:endParaRPr lang="nl-NL" altLang="nl-BE" sz="1400"/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260445" y="3892190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A03</a:t>
            </a:r>
            <a:endParaRPr lang="nl-NL" altLang="nl-BE" sz="1400"/>
          </a:p>
        </p:txBody>
      </p:sp>
      <p:sp>
        <p:nvSpPr>
          <p:cNvPr id="54" name="Text Box 115"/>
          <p:cNvSpPr txBox="1">
            <a:spLocks noChangeArrowheads="1"/>
          </p:cNvSpPr>
          <p:nvPr/>
        </p:nvSpPr>
        <p:spPr bwMode="auto">
          <a:xfrm>
            <a:off x="260445" y="4136720"/>
            <a:ext cx="456909" cy="2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/>
              <a:t>A04</a:t>
            </a:r>
            <a:endParaRPr lang="nl-NL" altLang="nl-BE" sz="1400"/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00233" y="2875969"/>
            <a:ext cx="781823" cy="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/>
              <a:t>AID: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5662385" y="2938998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Text Box 82"/>
          <p:cNvSpPr txBox="1">
            <a:spLocks noChangeArrowheads="1"/>
          </p:cNvSpPr>
          <p:nvPr/>
        </p:nvSpPr>
        <p:spPr bwMode="auto">
          <a:xfrm>
            <a:off x="5633622" y="2883237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T: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58" name="Line 88"/>
          <p:cNvSpPr>
            <a:spLocks noChangeShapeType="1"/>
          </p:cNvSpPr>
          <p:nvPr/>
        </p:nvSpPr>
        <p:spPr bwMode="auto">
          <a:xfrm>
            <a:off x="5668144" y="3408875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5833751" y="337438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60" name="Text Box 83"/>
          <p:cNvSpPr txBox="1">
            <a:spLocks noChangeArrowheads="1"/>
          </p:cNvSpPr>
          <p:nvPr/>
        </p:nvSpPr>
        <p:spPr bwMode="auto">
          <a:xfrm>
            <a:off x="5839499" y="3630298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5845249" y="386033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62" name="Text Box 83"/>
          <p:cNvSpPr txBox="1">
            <a:spLocks noChangeArrowheads="1"/>
          </p:cNvSpPr>
          <p:nvPr/>
        </p:nvSpPr>
        <p:spPr bwMode="auto">
          <a:xfrm>
            <a:off x="5833752" y="410762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803267" y="4492127"/>
                <a:ext cx="6257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condition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⊥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267" y="4492127"/>
                <a:ext cx="625748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072"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968322" y="2881725"/>
            <a:ext cx="862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Name</a:t>
            </a:r>
            <a:r>
              <a:rPr lang="nl-BE" altLang="nl-BE" sz="1400" dirty="0"/>
              <a:t>:</a:t>
            </a:r>
            <a:br>
              <a:rPr lang="nl-BE" altLang="nl-BE" sz="1400" dirty="0"/>
            </a:br>
            <a:r>
              <a:rPr lang="nl-BE" altLang="nl-BE" sz="1400" b="1" dirty="0"/>
              <a:t>STRING</a:t>
            </a:r>
            <a:endParaRPr lang="nl-NL" altLang="nl-BE" sz="1400" b="1" dirty="0"/>
          </a:p>
        </p:txBody>
      </p:sp>
      <p:sp>
        <p:nvSpPr>
          <p:cNvPr id="65" name="Rectangle 64"/>
          <p:cNvSpPr/>
          <p:nvPr/>
        </p:nvSpPr>
        <p:spPr>
          <a:xfrm>
            <a:off x="6709057" y="3412476"/>
            <a:ext cx="1043895" cy="971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Rectangle 65"/>
          <p:cNvSpPr/>
          <p:nvPr/>
        </p:nvSpPr>
        <p:spPr>
          <a:xfrm>
            <a:off x="6701592" y="2947832"/>
            <a:ext cx="1051360" cy="396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Line 87"/>
          <p:cNvSpPr>
            <a:spLocks noChangeShapeType="1"/>
          </p:cNvSpPr>
          <p:nvPr/>
        </p:nvSpPr>
        <p:spPr bwMode="auto">
          <a:xfrm>
            <a:off x="6703298" y="2944744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Text Box 82"/>
          <p:cNvSpPr txBox="1">
            <a:spLocks noChangeArrowheads="1"/>
          </p:cNvSpPr>
          <p:nvPr/>
        </p:nvSpPr>
        <p:spPr bwMode="auto">
          <a:xfrm>
            <a:off x="6674535" y="2880357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F: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69" name="Line 88"/>
          <p:cNvSpPr>
            <a:spLocks noChangeShapeType="1"/>
          </p:cNvSpPr>
          <p:nvPr/>
        </p:nvSpPr>
        <p:spPr bwMode="auto">
          <a:xfrm>
            <a:off x="6709057" y="3418073"/>
            <a:ext cx="0" cy="983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6874664" y="338013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6880412" y="3627418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6877536" y="388333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6874665" y="411337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74" name="Rectangle 63"/>
          <p:cNvSpPr>
            <a:spLocks noChangeArrowheads="1"/>
          </p:cNvSpPr>
          <p:nvPr/>
        </p:nvSpPr>
        <p:spPr bwMode="auto">
          <a:xfrm>
            <a:off x="254643" y="3404488"/>
            <a:ext cx="7498309" cy="9821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253193" y="3649018"/>
            <a:ext cx="7499759" cy="6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261895" y="3894905"/>
            <a:ext cx="7491057" cy="1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Line 89"/>
          <p:cNvSpPr>
            <a:spLocks noChangeShapeType="1"/>
          </p:cNvSpPr>
          <p:nvPr/>
        </p:nvSpPr>
        <p:spPr bwMode="auto">
          <a:xfrm>
            <a:off x="260444" y="4140794"/>
            <a:ext cx="7492508" cy="1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8" name="Rectangle 77"/>
          <p:cNvSpPr/>
          <p:nvPr/>
        </p:nvSpPr>
        <p:spPr>
          <a:xfrm>
            <a:off x="7838165" y="3402936"/>
            <a:ext cx="1043895" cy="989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tangle 78"/>
          <p:cNvSpPr/>
          <p:nvPr/>
        </p:nvSpPr>
        <p:spPr>
          <a:xfrm>
            <a:off x="7830700" y="2956458"/>
            <a:ext cx="1051360" cy="396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Line 87"/>
          <p:cNvSpPr>
            <a:spLocks noChangeShapeType="1"/>
          </p:cNvSpPr>
          <p:nvPr/>
        </p:nvSpPr>
        <p:spPr bwMode="auto">
          <a:xfrm>
            <a:off x="7832406" y="2944744"/>
            <a:ext cx="0" cy="41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1" name="Text Box 82"/>
          <p:cNvSpPr txBox="1">
            <a:spLocks noChangeArrowheads="1"/>
          </p:cNvSpPr>
          <p:nvPr/>
        </p:nvSpPr>
        <p:spPr bwMode="auto">
          <a:xfrm>
            <a:off x="7803643" y="2888983"/>
            <a:ext cx="67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>
                <a:sym typeface="Symbol" panose="05050102010706020507" pitchFamily="18" charset="2"/>
              </a:rPr>
              <a:t></a:t>
            </a:r>
            <a:r>
              <a:rPr lang="nl-BE" altLang="nl-BE" sz="1400" dirty="0" smtClean="0"/>
              <a:t>:</a:t>
            </a:r>
            <a:r>
              <a:rPr lang="nl-BE" altLang="nl-BE" sz="1400" dirty="0"/>
              <a:t/>
            </a:r>
            <a:br>
              <a:rPr lang="nl-BE" altLang="nl-BE" sz="1400" dirty="0"/>
            </a:br>
            <a:r>
              <a:rPr lang="nl-BE" altLang="nl-BE" sz="1400" b="1" dirty="0" smtClean="0"/>
              <a:t>REAL</a:t>
            </a:r>
            <a:endParaRPr lang="nl-NL" altLang="nl-BE" sz="1400" b="1" dirty="0"/>
          </a:p>
        </p:txBody>
      </p:sp>
      <p:sp>
        <p:nvSpPr>
          <p:cNvPr id="82" name="Line 88"/>
          <p:cNvSpPr>
            <a:spLocks noChangeShapeType="1"/>
          </p:cNvSpPr>
          <p:nvPr/>
        </p:nvSpPr>
        <p:spPr bwMode="auto">
          <a:xfrm flipH="1" flipV="1">
            <a:off x="7848254" y="3655499"/>
            <a:ext cx="103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8003772" y="338013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0,0000</a:t>
            </a:r>
            <a:endParaRPr lang="nl-NL" altLang="nl-BE" sz="1400" dirty="0"/>
          </a:p>
        </p:txBody>
      </p:sp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8009520" y="3636044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85" name="Text Box 83"/>
          <p:cNvSpPr txBox="1">
            <a:spLocks noChangeArrowheads="1"/>
          </p:cNvSpPr>
          <p:nvPr/>
        </p:nvSpPr>
        <p:spPr bwMode="auto">
          <a:xfrm>
            <a:off x="8015270" y="386608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86" name="Text Box 83"/>
          <p:cNvSpPr txBox="1">
            <a:spLocks noChangeArrowheads="1"/>
          </p:cNvSpPr>
          <p:nvPr/>
        </p:nvSpPr>
        <p:spPr bwMode="auto">
          <a:xfrm>
            <a:off x="8003773" y="4113372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/>
              <a:t>1,0000</a:t>
            </a:r>
            <a:endParaRPr lang="nl-NL" altLang="nl-BE" sz="1400" dirty="0"/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 flipH="1" flipV="1">
            <a:off x="7848254" y="3912954"/>
            <a:ext cx="103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 flipH="1" flipV="1">
            <a:off x="7848254" y="4140358"/>
            <a:ext cx="103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869152" y="5019984"/>
                <a:ext cx="3196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thresholds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52" y="5019984"/>
                <a:ext cx="319606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099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884268" y="5410920"/>
                <a:ext cx="2568717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condition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68" y="5410920"/>
                <a:ext cx="2568717" cy="1232004"/>
              </a:xfrm>
              <a:prstGeom prst="rect">
                <a:avLst/>
              </a:prstGeom>
              <a:blipFill rotWithShape="0">
                <a:blip r:embed="rId7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66"/>
          <p:cNvSpPr txBox="1">
            <a:spLocks noChangeArrowheads="1"/>
          </p:cNvSpPr>
          <p:nvPr/>
        </p:nvSpPr>
        <p:spPr bwMode="auto">
          <a:xfrm>
            <a:off x="3166330" y="3372843"/>
            <a:ext cx="1237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nl-BE" altLang="nl-BE" sz="1400" dirty="0" smtClean="0">
                <a:solidFill>
                  <a:schemeClr val="accent6">
                    <a:lumMod val="75000"/>
                  </a:schemeClr>
                </a:solidFill>
              </a:rPr>
              <a:t>round_1452</a:t>
            </a:r>
            <a:endParaRPr lang="nl-NL" alt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 Box 69"/>
          <p:cNvSpPr txBox="1">
            <a:spLocks noChangeArrowheads="1"/>
          </p:cNvSpPr>
          <p:nvPr/>
        </p:nvSpPr>
        <p:spPr bwMode="auto">
          <a:xfrm>
            <a:off x="3111753" y="3631828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>
                <a:solidFill>
                  <a:schemeClr val="accent6">
                    <a:lumMod val="75000"/>
                  </a:schemeClr>
                </a:solidFill>
              </a:rPr>
              <a:t>1834_or_1835</a:t>
            </a:r>
            <a:endParaRPr lang="nl-NL" alt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Text Box 83"/>
          <p:cNvSpPr txBox="1">
            <a:spLocks noChangeArrowheads="1"/>
          </p:cNvSpPr>
          <p:nvPr/>
        </p:nvSpPr>
        <p:spPr bwMode="auto">
          <a:xfrm>
            <a:off x="4401641" y="3373512"/>
            <a:ext cx="1237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400" dirty="0" smtClean="0">
                <a:solidFill>
                  <a:schemeClr val="accent6">
                    <a:lumMod val="75000"/>
                  </a:schemeClr>
                </a:solidFill>
              </a:rPr>
              <a:t>around_1519</a:t>
            </a:r>
            <a:endParaRPr lang="nl-NL" alt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934416" y="1740117"/>
            <a:ext cx="10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8549" y="1258846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87" y="2913957"/>
            <a:ext cx="487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‘</a:t>
            </a:r>
            <a:r>
              <a:rPr lang="nl-BE" sz="1600" dirty="0" err="1" smtClean="0"/>
              <a:t>Give</a:t>
            </a:r>
            <a:r>
              <a:rPr lang="nl-BE" sz="1600" dirty="0" smtClean="0"/>
              <a:t> the name of the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the name of the artist of </a:t>
            </a:r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 smtClean="0"/>
              <a:t>very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(</a:t>
            </a:r>
            <a:r>
              <a:rPr lang="nl-BE" sz="1600" dirty="0" err="1" smtClean="0"/>
              <a:t>less</a:t>
            </a:r>
            <a:r>
              <a:rPr lang="nl-BE" sz="1600" dirty="0" smtClean="0"/>
              <a:t> important: 60%) of </a:t>
            </a:r>
            <a:r>
              <a:rPr lang="nl-BE" sz="1600" dirty="0" err="1" smtClean="0"/>
              <a:t>which</a:t>
            </a:r>
            <a:r>
              <a:rPr lang="nl-BE" sz="1600" dirty="0" smtClean="0"/>
              <a:t> the artist </a:t>
            </a:r>
            <a:r>
              <a:rPr lang="nl-BE" sz="1600" dirty="0" err="1" smtClean="0"/>
              <a:t>died</a:t>
            </a:r>
            <a:r>
              <a:rPr lang="nl-BE" sz="1600" dirty="0" smtClean="0"/>
              <a:t> at the </a:t>
            </a:r>
            <a:r>
              <a:rPr lang="nl-BE" sz="1600" dirty="0" err="1" smtClean="0"/>
              <a:t>beginning</a:t>
            </a:r>
            <a:r>
              <a:rPr lang="nl-BE" sz="1600" dirty="0" smtClean="0"/>
              <a:t> of the 20th </a:t>
            </a:r>
            <a:r>
              <a:rPr lang="nl-BE" sz="1600" dirty="0" err="1" smtClean="0"/>
              <a:t>century</a:t>
            </a:r>
            <a:r>
              <a:rPr lang="nl-BE" sz="1600" dirty="0" smtClean="0"/>
              <a:t> (</a:t>
            </a:r>
            <a:r>
              <a:rPr lang="nl-BE" sz="1600" dirty="0" err="1" smtClean="0"/>
              <a:t>very</a:t>
            </a:r>
            <a:r>
              <a:rPr lang="nl-BE" sz="1600" dirty="0" smtClean="0"/>
              <a:t> important: 100%).’</a:t>
            </a:r>
            <a:endParaRPr lang="nl-BE" sz="1600" dirty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475114" y="492613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1398914" y="614533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92539" y="60183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79839" y="51039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1446539" y="523093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621414" y="6131047"/>
            <a:ext cx="4956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price</a:t>
            </a:r>
            <a:endParaRPr lang="en-GB" altLang="nl-BE" sz="1200" dirty="0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4770764" y="492613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4694564" y="614533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488189" y="60183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475489" y="51039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4742189" y="523093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917064" y="6131047"/>
            <a:ext cx="463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date</a:t>
            </a:r>
            <a:endParaRPr lang="en-GB" altLang="nl-BE" sz="1200" dirty="0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3391788" y="5276603"/>
            <a:ext cx="479764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H="1" flipV="1">
            <a:off x="1475113" y="6141598"/>
            <a:ext cx="695243" cy="9192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 rot="2854133">
            <a:off x="1611433" y="6187725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1M</a:t>
            </a:r>
            <a:endParaRPr lang="en-GB" altLang="nl-BE" sz="1100" baseline="-25000" dirty="0"/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1923388" y="4912570"/>
            <a:ext cx="14057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‘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very expensive</a:t>
            </a:r>
            <a:r>
              <a:rPr lang="en-GB" altLang="nl-BE" sz="1400" dirty="0" smtClean="0"/>
              <a:t>’</a:t>
            </a:r>
            <a:endParaRPr lang="en-GB" altLang="nl-BE" sz="1400" baseline="-25000" dirty="0"/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>
            <a:off x="5002789" y="5240486"/>
            <a:ext cx="419112" cy="9376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H="1">
            <a:off x="4782478" y="6137825"/>
            <a:ext cx="191952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704643" y="6108149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51"/>
          <p:cNvSpPr txBox="1">
            <a:spLocks noChangeArrowheads="1"/>
          </p:cNvSpPr>
          <p:nvPr/>
        </p:nvSpPr>
        <p:spPr bwMode="auto">
          <a:xfrm rot="2854133">
            <a:off x="2018379" y="6169356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2M</a:t>
            </a:r>
            <a:endParaRPr lang="en-GB" altLang="nl-BE" sz="1100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138035" y="611052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51"/>
          <p:cNvSpPr txBox="1">
            <a:spLocks noChangeArrowheads="1"/>
          </p:cNvSpPr>
          <p:nvPr/>
        </p:nvSpPr>
        <p:spPr bwMode="auto">
          <a:xfrm rot="2854133">
            <a:off x="2437728" y="6187723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3M</a:t>
            </a:r>
            <a:endParaRPr lang="en-GB" altLang="nl-BE" sz="1100" baseline="-25000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30938" y="6108147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1"/>
          <p:cNvSpPr txBox="1">
            <a:spLocks noChangeArrowheads="1"/>
          </p:cNvSpPr>
          <p:nvPr/>
        </p:nvSpPr>
        <p:spPr bwMode="auto">
          <a:xfrm rot="2854133">
            <a:off x="2871120" y="6190098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4M</a:t>
            </a:r>
            <a:endParaRPr lang="en-GB" altLang="nl-BE" sz="1100" baseline="-250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964330" y="6110522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51"/>
          <p:cNvSpPr txBox="1">
            <a:spLocks noChangeArrowheads="1"/>
          </p:cNvSpPr>
          <p:nvPr/>
        </p:nvSpPr>
        <p:spPr bwMode="auto">
          <a:xfrm rot="2854133">
            <a:off x="3306895" y="6182951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5M</a:t>
            </a:r>
            <a:endParaRPr lang="en-GB" altLang="nl-BE" sz="1100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400105" y="6103375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5005666" y="4830147"/>
            <a:ext cx="19253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dirty="0" smtClean="0"/>
              <a:t>‘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beginning 20</a:t>
            </a:r>
            <a:r>
              <a:rPr lang="en-GB" altLang="nl-BE" sz="14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</a:rPr>
              <a:t> century</a:t>
            </a:r>
            <a:r>
              <a:rPr lang="en-GB" altLang="nl-BE" sz="1400" dirty="0" smtClean="0"/>
              <a:t>’</a:t>
            </a:r>
            <a:endParaRPr lang="en-GB" altLang="nl-BE" sz="1400" baseline="-25000" dirty="0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 flipH="1">
            <a:off x="2127717" y="5276126"/>
            <a:ext cx="1288512" cy="87952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 rot="2854133">
            <a:off x="4847209" y="6218086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1900</a:t>
            </a:r>
            <a:endParaRPr lang="en-GB" altLang="nl-BE" sz="1100" baseline="-250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988509" y="6121258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51"/>
          <p:cNvSpPr txBox="1">
            <a:spLocks noChangeArrowheads="1"/>
          </p:cNvSpPr>
          <p:nvPr/>
        </p:nvSpPr>
        <p:spPr bwMode="auto">
          <a:xfrm rot="2854133">
            <a:off x="5254155" y="622559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1910</a:t>
            </a:r>
            <a:endParaRPr lang="en-GB" altLang="nl-BE" sz="1100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5421901" y="6123633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51"/>
          <p:cNvSpPr txBox="1">
            <a:spLocks noChangeArrowheads="1"/>
          </p:cNvSpPr>
          <p:nvPr/>
        </p:nvSpPr>
        <p:spPr bwMode="auto">
          <a:xfrm rot="2854133">
            <a:off x="5673504" y="6218084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1920</a:t>
            </a:r>
            <a:endParaRPr lang="en-GB" altLang="nl-BE" sz="1100" baseline="-250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14804" y="6121256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51"/>
          <p:cNvSpPr txBox="1">
            <a:spLocks noChangeArrowheads="1"/>
          </p:cNvSpPr>
          <p:nvPr/>
        </p:nvSpPr>
        <p:spPr bwMode="auto">
          <a:xfrm rot="2854133">
            <a:off x="6106896" y="6220459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1930</a:t>
            </a:r>
            <a:endParaRPr lang="en-GB" altLang="nl-BE" sz="1100" baseline="-250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6248196" y="6123631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51"/>
          <p:cNvSpPr txBox="1">
            <a:spLocks noChangeArrowheads="1"/>
          </p:cNvSpPr>
          <p:nvPr/>
        </p:nvSpPr>
        <p:spPr bwMode="auto">
          <a:xfrm rot="2854133">
            <a:off x="6542671" y="6213312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100" dirty="0" smtClean="0"/>
              <a:t>1940</a:t>
            </a:r>
            <a:endParaRPr lang="en-GB" altLang="nl-BE" sz="1100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6683971" y="6116484"/>
            <a:ext cx="1837" cy="74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58"/>
          <p:cNvSpPr>
            <a:spLocks noChangeShapeType="1"/>
          </p:cNvSpPr>
          <p:nvPr/>
        </p:nvSpPr>
        <p:spPr bwMode="auto">
          <a:xfrm flipH="1" flipV="1">
            <a:off x="5000222" y="5230934"/>
            <a:ext cx="2567" cy="89631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5397477" y="5247102"/>
            <a:ext cx="1286493" cy="898231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8"/>
          <p:cNvSpPr>
            <a:spLocks noChangeShapeType="1"/>
          </p:cNvSpPr>
          <p:nvPr/>
        </p:nvSpPr>
        <p:spPr bwMode="auto">
          <a:xfrm>
            <a:off x="6691110" y="6127515"/>
            <a:ext cx="460121" cy="1030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02" y="1706407"/>
            <a:ext cx="3483640" cy="31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6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4291" y="4732630"/>
            <a:ext cx="58497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6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600" dirty="0" smtClean="0"/>
              <a:t>,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4291" y="4235378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algebraic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expression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4291" y="2714715"/>
            <a:ext cx="487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‘</a:t>
            </a:r>
            <a:r>
              <a:rPr lang="nl-BE" sz="1600" dirty="0" err="1" smtClean="0"/>
              <a:t>Give</a:t>
            </a:r>
            <a:r>
              <a:rPr lang="nl-BE" sz="1600" dirty="0" smtClean="0"/>
              <a:t> the name of the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the name of the artist of </a:t>
            </a:r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 smtClean="0"/>
              <a:t>very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(</a:t>
            </a:r>
            <a:r>
              <a:rPr lang="nl-BE" sz="1600" dirty="0" err="1" smtClean="0"/>
              <a:t>less</a:t>
            </a:r>
            <a:r>
              <a:rPr lang="nl-BE" sz="1600" dirty="0" smtClean="0"/>
              <a:t> important: 60%) of </a:t>
            </a:r>
            <a:r>
              <a:rPr lang="nl-BE" sz="1600" dirty="0" err="1" smtClean="0"/>
              <a:t>which</a:t>
            </a:r>
            <a:r>
              <a:rPr lang="nl-BE" sz="1600" dirty="0" smtClean="0"/>
              <a:t> the artist </a:t>
            </a:r>
            <a:r>
              <a:rPr lang="nl-BE" sz="1600" dirty="0" err="1" smtClean="0"/>
              <a:t>died</a:t>
            </a:r>
            <a:r>
              <a:rPr lang="nl-BE" sz="1600" dirty="0" smtClean="0"/>
              <a:t> at the </a:t>
            </a:r>
            <a:r>
              <a:rPr lang="nl-BE" sz="1600" dirty="0" err="1" smtClean="0"/>
              <a:t>beginning</a:t>
            </a:r>
            <a:r>
              <a:rPr lang="nl-BE" sz="1600" dirty="0" smtClean="0"/>
              <a:t> of the 20th </a:t>
            </a:r>
            <a:r>
              <a:rPr lang="nl-BE" sz="1600" dirty="0" err="1" smtClean="0"/>
              <a:t>century</a:t>
            </a:r>
            <a:r>
              <a:rPr lang="nl-BE" sz="1600" dirty="0" smtClean="0"/>
              <a:t> (</a:t>
            </a:r>
            <a:r>
              <a:rPr lang="nl-BE" sz="1600" dirty="0" err="1" smtClean="0"/>
              <a:t>very</a:t>
            </a:r>
            <a:r>
              <a:rPr lang="nl-BE" sz="1600" dirty="0" smtClean="0"/>
              <a:t> important: 100%).’</a:t>
            </a:r>
            <a:endParaRPr lang="nl-BE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329" y="2072998"/>
            <a:ext cx="3483640" cy="31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289" y="2685506"/>
            <a:ext cx="58497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6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600" dirty="0" smtClean="0"/>
              <a:t>,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433" y="278389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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81278" y="301037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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405" y="4272860"/>
            <a:ext cx="208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intermediate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results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77521" y="456912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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4021" y="327016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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62" y="4969728"/>
            <a:ext cx="3460453" cy="13743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866" y="2069375"/>
            <a:ext cx="3483640" cy="31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289" y="2685506"/>
            <a:ext cx="58497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6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6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6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6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6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600" dirty="0" smtClean="0"/>
              <a:t>,</a:t>
            </a:r>
          </a:p>
          <a:p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6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6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433" y="278389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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81278" y="301037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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405" y="4272860"/>
            <a:ext cx="285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intermediate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results</a:t>
            </a:r>
            <a:r>
              <a:rPr lang="nl-BE" dirty="0" smtClean="0">
                <a:solidFill>
                  <a:schemeClr val="tx2"/>
                </a:solidFill>
              </a:rPr>
              <a:t> (</a:t>
            </a:r>
            <a:r>
              <a:rPr lang="nl-BE" dirty="0" err="1" smtClean="0">
                <a:solidFill>
                  <a:schemeClr val="tx2"/>
                </a:solidFill>
              </a:rPr>
              <a:t>cont’d</a:t>
            </a:r>
            <a:r>
              <a:rPr lang="nl-BE" dirty="0" smtClean="0">
                <a:solidFill>
                  <a:schemeClr val="tx2"/>
                </a:solidFill>
              </a:rPr>
              <a:t>)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4021" y="327016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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288" y="2131247"/>
            <a:ext cx="3483640" cy="31452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81939" y="457674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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94" y="459398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</a:t>
            </a:r>
            <a:endParaRPr lang="nl-B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21" y="4968284"/>
            <a:ext cx="4902400" cy="14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9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619661" y="4589531"/>
            <a:ext cx="6543027" cy="1354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err="1" smtClean="0"/>
              <a:t>regular</a:t>
            </a:r>
            <a:r>
              <a:rPr lang="nl-BE" sz="1400" dirty="0" smtClean="0"/>
              <a:t>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0" name="Rectangle 2"/>
          <p:cNvSpPr>
            <a:spLocks noChangeArrowheads="1"/>
          </p:cNvSpPr>
          <p:nvPr/>
        </p:nvSpPr>
        <p:spPr bwMode="auto">
          <a:xfrm>
            <a:off x="629195" y="3983365"/>
            <a:ext cx="8153400" cy="211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altLang="nl-BE" sz="2800" b="0" dirty="0" smtClean="0">
                <a:solidFill>
                  <a:schemeClr val="tx2"/>
                </a:solidFill>
                <a:effectLst/>
                <a:latin typeface="+mn-lt"/>
              </a:rPr>
              <a:t>database querying</a:t>
            </a:r>
            <a:r>
              <a:rPr lang="en-GB" altLang="nl-BE" sz="2400" b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GB" altLang="nl-BE" sz="2400" b="0" dirty="0" smtClean="0">
                <a:solidFill>
                  <a:schemeClr val="tx2"/>
                </a:solidFill>
                <a:latin typeface="+mn-lt"/>
              </a:rPr>
            </a:br>
            <a:r>
              <a:rPr lang="en-GB" altLang="nl-BE" sz="1000" b="0" dirty="0">
                <a:solidFill>
                  <a:schemeClr val="tx2"/>
                </a:solidFill>
                <a:latin typeface="+mn-lt"/>
              </a:rPr>
              <a:t/>
            </a:r>
            <a:br>
              <a:rPr lang="en-GB" altLang="nl-BE" sz="1000" b="0" dirty="0">
                <a:solidFill>
                  <a:schemeClr val="tx2"/>
                </a:solidFill>
                <a:latin typeface="+mn-lt"/>
              </a:rPr>
            </a:b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SELECT [</a:t>
            </a:r>
            <a:r>
              <a:rPr lang="nl-NL" altLang="nl-BE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ALL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|DISTINCT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]{*|(</a:t>
            </a:r>
            <a:r>
              <a:rPr lang="nl-NL" altLang="nl-BE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column_expression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[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AS </a:t>
            </a:r>
            <a:r>
              <a:rPr lang="nl-NL" altLang="nl-BE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new_name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][,…])}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FROM ({</a:t>
            </a:r>
            <a:r>
              <a:rPr lang="nl-NL" altLang="nl-BE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name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}[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alias][,…])</a:t>
            </a:r>
            <a:b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[WHERE </a:t>
            </a:r>
            <a:r>
              <a:rPr lang="nl-NL" altLang="nl-BE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search_condition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[{GROUP BY </a:t>
            </a:r>
            <a:r>
              <a:rPr lang="nl-NL" altLang="nl-BE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column_list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}[HAVING </a:t>
            </a:r>
            <a:r>
              <a:rPr lang="nl-NL" altLang="nl-BE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search_condition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]]</a:t>
            </a: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nl-NL" altLang="nl-B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[ORDER BY </a:t>
            </a:r>
            <a:r>
              <a:rPr lang="nl-NL" altLang="nl-BE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column_list</a:t>
            </a:r>
            <a:r>
              <a:rPr lang="nl-NL" altLang="nl-BE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</a:t>
            </a:r>
            <a:endParaRPr lang="en-GB" altLang="nl-B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altLang="nl-BE" sz="2800" b="0" dirty="0">
              <a:effectLst/>
            </a:endParaRPr>
          </a:p>
          <a:p>
            <a:pPr>
              <a:lnSpc>
                <a:spcPct val="100000"/>
              </a:lnSpc>
            </a:pPr>
            <a:endParaRPr lang="en-GB" altLang="nl-BE" sz="2800" b="0" dirty="0">
              <a:effectLst/>
            </a:endParaRPr>
          </a:p>
        </p:txBody>
      </p:sp>
      <p:pic>
        <p:nvPicPr>
          <p:cNvPr id="122" name="Picture 18" descr="https://encrypted-tbn3.gstatic.com/images?q=tbn:ANd9GcTJ7O5iMZuAGIWIWf8r9pP_YK_IEOPzFhBP_AyfP4zV7aRcAliB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8" y="2004552"/>
            <a:ext cx="2157942" cy="16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Text Box 55"/>
          <p:cNvSpPr txBox="1">
            <a:spLocks noChangeArrowheads="1"/>
          </p:cNvSpPr>
          <p:nvPr/>
        </p:nvSpPr>
        <p:spPr bwMode="auto">
          <a:xfrm>
            <a:off x="4572000" y="1515074"/>
            <a:ext cx="258445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nl-BE" sz="4400" dirty="0" smtClean="0">
                <a:solidFill>
                  <a:srgbClr val="14486B"/>
                </a:solidFill>
              </a:rPr>
              <a:t>DDL</a:t>
            </a:r>
            <a:endParaRPr lang="nl-NL" sz="4400" dirty="0">
              <a:solidFill>
                <a:srgbClr val="14486B"/>
              </a:solidFill>
            </a:endParaRPr>
          </a:p>
        </p:txBody>
      </p:sp>
      <p:sp>
        <p:nvSpPr>
          <p:cNvPr id="237" name="Line 57"/>
          <p:cNvSpPr>
            <a:spLocks noChangeShapeType="1"/>
          </p:cNvSpPr>
          <p:nvPr/>
        </p:nvSpPr>
        <p:spPr bwMode="auto">
          <a:xfrm flipV="1">
            <a:off x="4097485" y="1895709"/>
            <a:ext cx="852780" cy="751439"/>
          </a:xfrm>
          <a:prstGeom prst="line">
            <a:avLst/>
          </a:prstGeom>
          <a:noFill/>
          <a:ln w="1143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nl-BE"/>
          </a:p>
        </p:txBody>
      </p:sp>
      <p:sp>
        <p:nvSpPr>
          <p:cNvPr id="238" name="Line 65"/>
          <p:cNvSpPr>
            <a:spLocks noChangeShapeType="1"/>
          </p:cNvSpPr>
          <p:nvPr/>
        </p:nvSpPr>
        <p:spPr bwMode="auto">
          <a:xfrm>
            <a:off x="4102591" y="2813780"/>
            <a:ext cx="847674" cy="0"/>
          </a:xfrm>
          <a:prstGeom prst="line">
            <a:avLst/>
          </a:prstGeom>
          <a:noFill/>
          <a:ln w="1143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nl-BE"/>
          </a:p>
        </p:txBody>
      </p:sp>
      <p:sp>
        <p:nvSpPr>
          <p:cNvPr id="239" name="Line 66"/>
          <p:cNvSpPr>
            <a:spLocks noChangeShapeType="1"/>
          </p:cNvSpPr>
          <p:nvPr/>
        </p:nvSpPr>
        <p:spPr bwMode="auto">
          <a:xfrm>
            <a:off x="4097485" y="2991388"/>
            <a:ext cx="749652" cy="719370"/>
          </a:xfrm>
          <a:prstGeom prst="line">
            <a:avLst/>
          </a:prstGeom>
          <a:noFill/>
          <a:ln w="1143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nl-BE"/>
          </a:p>
        </p:txBody>
      </p:sp>
      <p:sp>
        <p:nvSpPr>
          <p:cNvPr id="240" name="Text Box 55"/>
          <p:cNvSpPr txBox="1">
            <a:spLocks noChangeArrowheads="1"/>
          </p:cNvSpPr>
          <p:nvPr/>
        </p:nvSpPr>
        <p:spPr bwMode="auto">
          <a:xfrm>
            <a:off x="4581534" y="2465949"/>
            <a:ext cx="258445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nl-BE" sz="4400" dirty="0" smtClean="0">
                <a:solidFill>
                  <a:srgbClr val="14486B"/>
                </a:solidFill>
              </a:rPr>
              <a:t>DML</a:t>
            </a:r>
            <a:endParaRPr lang="nl-NL" sz="4400" dirty="0">
              <a:solidFill>
                <a:srgbClr val="14486B"/>
              </a:solidFill>
            </a:endParaRPr>
          </a:p>
        </p:txBody>
      </p:sp>
      <p:sp>
        <p:nvSpPr>
          <p:cNvPr id="241" name="Text Box 55"/>
          <p:cNvSpPr txBox="1">
            <a:spLocks noChangeArrowheads="1"/>
          </p:cNvSpPr>
          <p:nvPr/>
        </p:nvSpPr>
        <p:spPr bwMode="auto">
          <a:xfrm>
            <a:off x="4950265" y="3374599"/>
            <a:ext cx="3062655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nl-BE" sz="4400" dirty="0" smtClean="0">
                <a:solidFill>
                  <a:srgbClr val="14486B"/>
                </a:solidFill>
              </a:rPr>
              <a:t>SQL/PSM</a:t>
            </a:r>
            <a:endParaRPr lang="nl-NL" sz="4400" dirty="0">
              <a:solidFill>
                <a:srgbClr val="144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9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5998" y="4907973"/>
            <a:ext cx="3308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100" dirty="0" smtClean="0"/>
              <a:t/>
            </a:r>
            <a:br>
              <a:rPr lang="nl-BE" sz="1100" dirty="0" smtClean="0"/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Artist.Name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1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</a:t>
            </a:r>
            <a:b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100" dirty="0" smtClean="0"/>
              <a:t>,</a:t>
            </a:r>
          </a:p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2344" y="4191548"/>
            <a:ext cx="12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aggregation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1627"/>
            <a:ext cx="2514008" cy="998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405" y="2520806"/>
            <a:ext cx="3434541" cy="999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29" y="4773819"/>
            <a:ext cx="3184651" cy="13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542" y="2029327"/>
            <a:ext cx="3133458" cy="28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591344" y="6530293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606760" y="1964684"/>
            <a:ext cx="193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252" y="1483413"/>
            <a:ext cx="51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approach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7164" y="5219792"/>
            <a:ext cx="3308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project(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select(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5">
                    <a:lumMod val="75000"/>
                  </a:schemeClr>
                </a:solidFill>
              </a:rPr>
              <a:t>Painting,Artist</a:t>
            </a:r>
            <a:r>
              <a:rPr lang="nl-BE" sz="1100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nl-BE" sz="1100" dirty="0" smtClean="0"/>
              <a:t/>
            </a:r>
            <a:br>
              <a:rPr lang="nl-BE" sz="1100" dirty="0" smtClean="0"/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Painting.Artist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Artist.Name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Painting.Value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IS ‘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expensive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0,6) AND</a:t>
            </a:r>
          </a:p>
          <a:p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Artist.Year_of_death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IS ‘</a:t>
            </a:r>
            <a:r>
              <a:rPr lang="nl-BE" sz="1100" dirty="0" err="1">
                <a:solidFill>
                  <a:schemeClr val="accent3">
                    <a:lumMod val="75000"/>
                  </a:schemeClr>
                </a:solidFill>
              </a:rPr>
              <a:t>beginning</a:t>
            </a:r>
            <a:r>
              <a:rPr lang="nl-BE" sz="1100" dirty="0">
                <a:solidFill>
                  <a:schemeClr val="accent3">
                    <a:lumMod val="75000"/>
                  </a:schemeClr>
                </a:solidFill>
              </a:rPr>
              <a:t> 20th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century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’,</a:t>
            </a:r>
            <a:b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nl-BE" sz="1100" dirty="0" err="1" smtClean="0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nl-BE" sz="1100" dirty="0" smtClean="0">
                <a:solidFill>
                  <a:schemeClr val="accent3">
                    <a:lumMod val="75000"/>
                  </a:schemeClr>
                </a:solidFill>
              </a:rPr>
              <a:t> 1))</a:t>
            </a:r>
            <a:r>
              <a:rPr lang="nl-BE" sz="1100" dirty="0" smtClean="0"/>
              <a:t>,</a:t>
            </a:r>
          </a:p>
          <a:p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Painting.Name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nl-BE" sz="1100" dirty="0" err="1" smtClean="0">
                <a:solidFill>
                  <a:schemeClr val="accent4">
                    <a:lumMod val="75000"/>
                  </a:schemeClr>
                </a:solidFill>
              </a:rPr>
              <a:t>Artist.Name</a:t>
            </a:r>
            <a:r>
              <a:rPr lang="nl-BE" sz="1100" dirty="0" smtClean="0">
                <a:solidFill>
                  <a:schemeClr val="accent4">
                    <a:lumMod val="75000"/>
                  </a:schemeClr>
                </a:solidFill>
              </a:rPr>
              <a:t>})</a:t>
            </a:r>
            <a:endParaRPr lang="nl-BE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4291" y="4141854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result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32" y="4495254"/>
            <a:ext cx="3079197" cy="86836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34291" y="2714715"/>
            <a:ext cx="487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‘</a:t>
            </a:r>
            <a:r>
              <a:rPr lang="nl-BE" sz="1600" dirty="0" err="1" smtClean="0"/>
              <a:t>Give</a:t>
            </a:r>
            <a:r>
              <a:rPr lang="nl-BE" sz="1600" dirty="0" smtClean="0"/>
              <a:t> the name of the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the name of the artist of </a:t>
            </a:r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 smtClean="0"/>
              <a:t>very</a:t>
            </a:r>
            <a:r>
              <a:rPr lang="nl-BE" sz="1600" dirty="0" smtClean="0"/>
              <a:t> </a:t>
            </a:r>
            <a:r>
              <a:rPr lang="nl-BE" sz="1600" dirty="0" err="1" smtClean="0"/>
              <a:t>expensive</a:t>
            </a:r>
            <a:r>
              <a:rPr lang="nl-BE" sz="1600" dirty="0" smtClean="0"/>
              <a:t> </a:t>
            </a:r>
            <a:r>
              <a:rPr lang="nl-BE" sz="1600" dirty="0" err="1" smtClean="0"/>
              <a:t>painting</a:t>
            </a:r>
            <a:r>
              <a:rPr lang="nl-BE" sz="1600" dirty="0" smtClean="0"/>
              <a:t> (</a:t>
            </a:r>
            <a:r>
              <a:rPr lang="nl-BE" sz="1600" dirty="0" err="1" smtClean="0"/>
              <a:t>less</a:t>
            </a:r>
            <a:r>
              <a:rPr lang="nl-BE" sz="1600" dirty="0" smtClean="0"/>
              <a:t> important: 60%) of </a:t>
            </a:r>
            <a:r>
              <a:rPr lang="nl-BE" sz="1600" dirty="0" err="1" smtClean="0"/>
              <a:t>which</a:t>
            </a:r>
            <a:r>
              <a:rPr lang="nl-BE" sz="1600" dirty="0" smtClean="0"/>
              <a:t> the artist </a:t>
            </a:r>
            <a:r>
              <a:rPr lang="nl-BE" sz="1600" dirty="0" err="1" smtClean="0"/>
              <a:t>died</a:t>
            </a:r>
            <a:r>
              <a:rPr lang="nl-BE" sz="1600" dirty="0" smtClean="0"/>
              <a:t> at the </a:t>
            </a:r>
            <a:r>
              <a:rPr lang="nl-BE" sz="1600" dirty="0" err="1" smtClean="0"/>
              <a:t>beginning</a:t>
            </a:r>
            <a:r>
              <a:rPr lang="nl-BE" sz="1600" dirty="0" smtClean="0"/>
              <a:t> of the 20th </a:t>
            </a:r>
            <a:r>
              <a:rPr lang="nl-BE" sz="1600" dirty="0" err="1" smtClean="0"/>
              <a:t>century</a:t>
            </a:r>
            <a:r>
              <a:rPr lang="nl-BE" sz="1600" dirty="0" smtClean="0"/>
              <a:t> (</a:t>
            </a:r>
            <a:r>
              <a:rPr lang="nl-BE" sz="1600" dirty="0" err="1" smtClean="0"/>
              <a:t>very</a:t>
            </a:r>
            <a:r>
              <a:rPr lang="nl-BE" sz="1600" dirty="0" smtClean="0"/>
              <a:t> important: 100%).’</a:t>
            </a:r>
            <a:endParaRPr lang="nl-BE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110" y="2015834"/>
            <a:ext cx="3483640" cy="31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090" y="2755014"/>
            <a:ext cx="435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1F497D"/>
                </a:solidFill>
              </a:rPr>
              <a:t>approach </a:t>
            </a:r>
            <a:r>
              <a:rPr lang="nl-BE" sz="2000" b="1" dirty="0" err="1" smtClean="0">
                <a:solidFill>
                  <a:srgbClr val="1F497D"/>
                </a:solidFill>
              </a:rPr>
              <a:t>with</a:t>
            </a:r>
            <a:r>
              <a:rPr lang="nl-BE" sz="2000" b="1" dirty="0" smtClean="0">
                <a:solidFill>
                  <a:srgbClr val="1F497D"/>
                </a:solidFill>
              </a:rPr>
              <a:t> </a:t>
            </a:r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necessity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7836" y="3366081"/>
            <a:ext cx="439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modelling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unknown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inapplicable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tx2"/>
                </a:solidFill>
              </a:rPr>
              <a:t>data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836" y="5051387"/>
            <a:ext cx="364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evaluation</a:t>
            </a:r>
            <a:r>
              <a:rPr lang="nl-BE" dirty="0" smtClean="0">
                <a:solidFill>
                  <a:schemeClr val="tx2"/>
                </a:solidFill>
              </a:rPr>
              <a:t> is as </a:t>
            </a:r>
            <a:r>
              <a:rPr lang="nl-BE" dirty="0" err="1" smtClean="0">
                <a:solidFill>
                  <a:schemeClr val="tx2"/>
                </a:solidFill>
              </a:rPr>
              <a:t>explained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before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97836" y="5503913"/>
                <a:ext cx="5983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b="1" dirty="0" smtClean="0">
                    <a:solidFill>
                      <a:schemeClr val="tx2"/>
                    </a:solidFill>
                  </a:rPr>
                  <a:t>no explicit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reflection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inapplicability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in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evaluation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results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br>
                  <a:rPr lang="nl-BE" dirty="0" smtClean="0">
                    <a:solidFill>
                      <a:schemeClr val="tx2"/>
                    </a:solidFill>
                  </a:rPr>
                </a:br>
                <a:r>
                  <a:rPr lang="nl-BE" dirty="0" smtClean="0">
                    <a:solidFill>
                      <a:schemeClr val="tx2"/>
                    </a:solidFill>
                  </a:rPr>
                  <a:t>as we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𝑃𝑜𝑠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𝑁𝑒𝑐</m:t>
                        </m:r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6" y="5503913"/>
                <a:ext cx="598343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14" t="-5660" b="-141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815" y="3810192"/>
            <a:ext cx="5657361" cy="1082654"/>
          </a:xfrm>
          <a:prstGeom prst="rect">
            <a:avLst/>
          </a:prstGeom>
        </p:spPr>
      </p:pic>
      <p:pic>
        <p:nvPicPr>
          <p:cNvPr id="34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12" y="5503913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3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090" y="2755014"/>
            <a:ext cx="434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1F497D"/>
                </a:solidFill>
              </a:rPr>
              <a:t>approach </a:t>
            </a:r>
            <a:r>
              <a:rPr lang="nl-BE" sz="2000" b="1" dirty="0" err="1" smtClean="0">
                <a:solidFill>
                  <a:srgbClr val="1F497D"/>
                </a:solidFill>
              </a:rPr>
              <a:t>with</a:t>
            </a:r>
            <a:r>
              <a:rPr lang="nl-BE" sz="2000" b="1" dirty="0" smtClean="0">
                <a:solidFill>
                  <a:srgbClr val="1F497D"/>
                </a:solidFill>
              </a:rPr>
              <a:t> </a:t>
            </a:r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7836" y="3366081"/>
            <a:ext cx="439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modelling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unknown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inapplicable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tx2"/>
                </a:solidFill>
              </a:rPr>
              <a:t>data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836" y="5051387"/>
            <a:ext cx="364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evaluation</a:t>
            </a:r>
            <a:r>
              <a:rPr lang="nl-BE" dirty="0" smtClean="0">
                <a:solidFill>
                  <a:schemeClr val="tx2"/>
                </a:solidFill>
              </a:rPr>
              <a:t> is as </a:t>
            </a:r>
            <a:r>
              <a:rPr lang="nl-BE" dirty="0" err="1" smtClean="0">
                <a:solidFill>
                  <a:schemeClr val="tx2"/>
                </a:solidFill>
              </a:rPr>
              <a:t>explained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before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97836" y="5503913"/>
                <a:ext cx="5686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b="1" dirty="0" smtClean="0">
                    <a:solidFill>
                      <a:schemeClr val="tx2"/>
                    </a:solidFill>
                  </a:rPr>
                  <a:t>explicit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reflection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inapplicability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in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evaluation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results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br>
                  <a:rPr lang="nl-BE" dirty="0" smtClean="0">
                    <a:solidFill>
                      <a:schemeClr val="tx2"/>
                    </a:solidFill>
                  </a:rPr>
                </a:br>
                <a:r>
                  <a:rPr lang="nl-BE" dirty="0" smtClean="0">
                    <a:solidFill>
                      <a:schemeClr val="tx2"/>
                    </a:solidFill>
                  </a:rPr>
                  <a:t>as we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have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nl-B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6" y="5503913"/>
                <a:ext cx="568687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51" t="-5660" b="-141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815" y="3810192"/>
            <a:ext cx="5657361" cy="1082654"/>
          </a:xfrm>
          <a:prstGeom prst="rect">
            <a:avLst/>
          </a:prstGeom>
        </p:spPr>
      </p:pic>
      <p:pic>
        <p:nvPicPr>
          <p:cNvPr id="34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12" y="5503913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4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2577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: </a:t>
            </a:r>
            <a:r>
              <a:rPr lang="nl-BE" sz="2000" b="1" dirty="0" err="1" smtClean="0">
                <a:solidFill>
                  <a:srgbClr val="1F497D"/>
                </a:solidFill>
              </a:rPr>
              <a:t>table</a:t>
            </a:r>
            <a:r>
              <a:rPr lang="nl-BE" sz="2000" b="1" dirty="0" smtClean="0">
                <a:solidFill>
                  <a:srgbClr val="1F497D"/>
                </a:solidFill>
              </a:rPr>
              <a:t> </a:t>
            </a:r>
            <a:r>
              <a:rPr lang="nl-BE" sz="2000" b="1" dirty="0" err="1" smtClean="0"/>
              <a:t>Inquiry</a:t>
            </a:r>
            <a:endParaRPr lang="nl-BE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812" y="3001293"/>
            <a:ext cx="5291787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 (</a:t>
            </a:r>
            <a:r>
              <a:rPr lang="nl-BE" sz="2000" b="1" dirty="0" err="1" smtClean="0">
                <a:solidFill>
                  <a:srgbClr val="1F497D"/>
                </a:solidFill>
              </a:rPr>
              <a:t>cont’d</a:t>
            </a:r>
            <a:r>
              <a:rPr lang="nl-BE" sz="2000" b="1" dirty="0" smtClean="0">
                <a:solidFill>
                  <a:srgbClr val="1F497D"/>
                </a:solidFill>
              </a:rPr>
              <a:t>)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15" y="2897914"/>
            <a:ext cx="4488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query 1: </a:t>
            </a:r>
            <a:r>
              <a:rPr lang="nl-BE" dirty="0" smtClean="0"/>
              <a:t>SELECT PID, </a:t>
            </a:r>
            <a:r>
              <a:rPr lang="nl-BE" dirty="0" err="1" smtClean="0"/>
              <a:t>Salary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                FROM </a:t>
            </a:r>
            <a:r>
              <a:rPr lang="nl-BE" dirty="0" err="1" smtClean="0"/>
              <a:t>Inquiry</a:t>
            </a:r>
            <a:r>
              <a:rPr lang="nl-BE" dirty="0" smtClean="0"/>
              <a:t> WHERE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Salary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2.600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15" y="3785440"/>
            <a:ext cx="2706197" cy="2440990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741" y="2100324"/>
            <a:ext cx="2975723" cy="18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 (</a:t>
            </a:r>
            <a:r>
              <a:rPr lang="nl-BE" sz="2000" b="1" dirty="0" err="1" smtClean="0">
                <a:solidFill>
                  <a:srgbClr val="1F497D"/>
                </a:solidFill>
              </a:rPr>
              <a:t>cont’d</a:t>
            </a:r>
            <a:r>
              <a:rPr lang="nl-BE" sz="2000" b="1" dirty="0" smtClean="0">
                <a:solidFill>
                  <a:srgbClr val="1F497D"/>
                </a:solidFill>
              </a:rPr>
              <a:t>)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15" y="2897914"/>
            <a:ext cx="469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query 2: </a:t>
            </a:r>
            <a:r>
              <a:rPr lang="nl-BE" dirty="0" smtClean="0"/>
              <a:t>SELECT PID, </a:t>
            </a:r>
            <a:r>
              <a:rPr lang="nl-BE" dirty="0" err="1" smtClean="0"/>
              <a:t>Salary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                FROM </a:t>
            </a:r>
            <a:r>
              <a:rPr lang="nl-BE" dirty="0" err="1" smtClean="0"/>
              <a:t>Inquiry</a:t>
            </a:r>
            <a:r>
              <a:rPr lang="nl-BE" dirty="0" smtClean="0"/>
              <a:t> WHERE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Salary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41" y="2100324"/>
            <a:ext cx="2975723" cy="1851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977" y="3676008"/>
            <a:ext cx="2834875" cy="28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 (</a:t>
            </a:r>
            <a:r>
              <a:rPr lang="nl-BE" sz="2000" b="1" dirty="0" err="1" smtClean="0">
                <a:solidFill>
                  <a:srgbClr val="1F497D"/>
                </a:solidFill>
              </a:rPr>
              <a:t>cont’d</a:t>
            </a:r>
            <a:r>
              <a:rPr lang="nl-BE" sz="2000" b="1" dirty="0" smtClean="0">
                <a:solidFill>
                  <a:srgbClr val="1F497D"/>
                </a:solidFill>
              </a:rPr>
              <a:t>)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15" y="2897914"/>
            <a:ext cx="5317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query 3: </a:t>
            </a:r>
            <a:r>
              <a:rPr lang="nl-BE" dirty="0" smtClean="0"/>
              <a:t>SELECT PID, </a:t>
            </a:r>
            <a:r>
              <a:rPr lang="nl-BE" dirty="0" err="1" smtClean="0"/>
              <a:t>Salary</a:t>
            </a:r>
            <a:r>
              <a:rPr lang="nl-BE" dirty="0" smtClean="0"/>
              <a:t>, </a:t>
            </a:r>
            <a:r>
              <a:rPr lang="nl-BE" dirty="0" err="1" smtClean="0"/>
              <a:t>Oldest_child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                FROM </a:t>
            </a:r>
            <a:r>
              <a:rPr lang="nl-BE" dirty="0" err="1" smtClean="0"/>
              <a:t>Inquiry</a:t>
            </a:r>
            <a:r>
              <a:rPr lang="nl-BE" dirty="0" smtClean="0"/>
              <a:t> WHERE </a:t>
            </a:r>
            <a:br>
              <a:rPr lang="nl-BE" dirty="0" smtClean="0"/>
            </a:b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               (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Salary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) AND (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Oldest_child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2000)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41" y="2100324"/>
            <a:ext cx="2975723" cy="1851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883" y="3851510"/>
            <a:ext cx="4463320" cy="26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 (</a:t>
            </a:r>
            <a:r>
              <a:rPr lang="nl-BE" sz="2000" b="1" dirty="0" err="1" smtClean="0">
                <a:solidFill>
                  <a:srgbClr val="1F497D"/>
                </a:solidFill>
              </a:rPr>
              <a:t>cont’d</a:t>
            </a:r>
            <a:r>
              <a:rPr lang="nl-BE" sz="2000" b="1" dirty="0" smtClean="0">
                <a:solidFill>
                  <a:srgbClr val="1F497D"/>
                </a:solidFill>
              </a:rPr>
              <a:t>)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15" y="2897914"/>
            <a:ext cx="432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query 4: </a:t>
            </a:r>
            <a:r>
              <a:rPr lang="nl-BE" dirty="0" smtClean="0"/>
              <a:t>SELECT PID, </a:t>
            </a:r>
            <a:r>
              <a:rPr lang="nl-BE" dirty="0" err="1" smtClean="0"/>
              <a:t>Salary</a:t>
            </a:r>
            <a:endParaRPr lang="nl-BE" dirty="0" smtClean="0"/>
          </a:p>
          <a:p>
            <a:r>
              <a:rPr lang="nl-BE" dirty="0" smtClean="0"/>
              <a:t>                FROM </a:t>
            </a:r>
            <a:r>
              <a:rPr lang="nl-BE" dirty="0" err="1" smtClean="0"/>
              <a:t>Inquiry</a:t>
            </a:r>
            <a:r>
              <a:rPr lang="nl-BE" dirty="0" smtClean="0"/>
              <a:t> WHERE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Salary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N/A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41" y="2100324"/>
            <a:ext cx="2975723" cy="1851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40" y="3867593"/>
            <a:ext cx="3054361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</a:t>
            </a:r>
            <a:r>
              <a:rPr lang="nl-BE" sz="1400" dirty="0" err="1" smtClean="0"/>
              <a:t>querying</a:t>
            </a:r>
            <a:r>
              <a:rPr lang="nl-BE" sz="1400" dirty="0" smtClean="0"/>
              <a:t> of </a:t>
            </a:r>
          </a:p>
          <a:p>
            <a:r>
              <a:rPr lang="nl-BE" sz="1400" dirty="0" smtClean="0"/>
              <a:t>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databases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8032" y="1509293"/>
            <a:ext cx="39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handling missing information</a:t>
            </a:r>
            <a:endParaRPr lang="nl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514" y="2348942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rgbClr val="1F497D"/>
                </a:solidFill>
              </a:rPr>
              <a:t>example</a:t>
            </a:r>
            <a:r>
              <a:rPr lang="nl-BE" sz="2000" b="1" dirty="0" smtClean="0">
                <a:solidFill>
                  <a:srgbClr val="1F497D"/>
                </a:solidFill>
              </a:rPr>
              <a:t> (</a:t>
            </a:r>
            <a:r>
              <a:rPr lang="nl-BE" sz="2000" b="1" dirty="0" err="1" smtClean="0">
                <a:solidFill>
                  <a:srgbClr val="1F497D"/>
                </a:solidFill>
              </a:rPr>
              <a:t>cont’d</a:t>
            </a:r>
            <a:r>
              <a:rPr lang="nl-BE" sz="2000" b="1" dirty="0" smtClean="0">
                <a:solidFill>
                  <a:srgbClr val="1F497D"/>
                </a:solidFill>
              </a:rPr>
              <a:t>)</a:t>
            </a:r>
            <a:endParaRPr lang="nl-B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15" y="2897914"/>
            <a:ext cx="437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query 5: </a:t>
            </a:r>
            <a:r>
              <a:rPr lang="nl-BE" dirty="0" smtClean="0"/>
              <a:t>SELECT PID, </a:t>
            </a:r>
            <a:r>
              <a:rPr lang="nl-BE" dirty="0" err="1" smtClean="0"/>
              <a:t>Salary</a:t>
            </a:r>
            <a:endParaRPr lang="nl-BE" dirty="0" smtClean="0"/>
          </a:p>
          <a:p>
            <a:r>
              <a:rPr lang="nl-BE" dirty="0" smtClean="0"/>
              <a:t>                FROM </a:t>
            </a:r>
            <a:r>
              <a:rPr lang="nl-BE" dirty="0" err="1" smtClean="0"/>
              <a:t>Inquiry</a:t>
            </a:r>
            <a:r>
              <a:rPr lang="nl-BE" dirty="0" smtClean="0"/>
              <a:t> WHERE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Salary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IS UNK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41" y="2100324"/>
            <a:ext cx="2975723" cy="1851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127" y="3574807"/>
            <a:ext cx="2699575" cy="29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8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5145</Words>
  <Application>Microsoft Office PowerPoint</Application>
  <PresentationFormat>On-screen Show (4:3)</PresentationFormat>
  <Paragraphs>1500</Paragraphs>
  <Slides>101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Arial</vt:lpstr>
      <vt:lpstr>Calibri</vt:lpstr>
      <vt:lpstr>Cambria Math</vt:lpstr>
      <vt:lpstr>Symbol</vt:lpstr>
      <vt:lpstr>Times New Roman</vt:lpstr>
      <vt:lpstr>Wingdings</vt:lpstr>
      <vt:lpstr>Wingdings 2</vt:lpstr>
      <vt:lpstr>Office Theme</vt:lpstr>
      <vt:lpstr>Bitmap Image</vt:lpstr>
      <vt:lpstr>PowerPoint Presentation</vt:lpstr>
      <vt:lpstr>Preliminaries</vt:lpstr>
      <vt:lpstr>Preliminaries</vt:lpstr>
      <vt:lpstr>Outline</vt:lpstr>
      <vt:lpstr>Outline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Soft computing in  searching and querying: basic techniques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636</cp:revision>
  <dcterms:created xsi:type="dcterms:W3CDTF">2010-12-03T08:14:05Z</dcterms:created>
  <dcterms:modified xsi:type="dcterms:W3CDTF">2015-06-24T08:35:25Z</dcterms:modified>
</cp:coreProperties>
</file>