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04" r:id="rId2"/>
    <p:sldId id="368" r:id="rId3"/>
    <p:sldId id="370" r:id="rId4"/>
    <p:sldId id="439" r:id="rId5"/>
    <p:sldId id="410" r:id="rId6"/>
    <p:sldId id="411" r:id="rId7"/>
    <p:sldId id="412" r:id="rId8"/>
    <p:sldId id="420" r:id="rId9"/>
    <p:sldId id="371" r:id="rId10"/>
    <p:sldId id="372" r:id="rId11"/>
    <p:sldId id="369" r:id="rId12"/>
    <p:sldId id="374" r:id="rId13"/>
    <p:sldId id="375" r:id="rId14"/>
    <p:sldId id="421" r:id="rId15"/>
    <p:sldId id="376" r:id="rId16"/>
    <p:sldId id="377" r:id="rId17"/>
    <p:sldId id="378" r:id="rId18"/>
    <p:sldId id="379" r:id="rId19"/>
    <p:sldId id="380" r:id="rId20"/>
    <p:sldId id="422" r:id="rId21"/>
    <p:sldId id="440" r:id="rId22"/>
    <p:sldId id="382" r:id="rId23"/>
    <p:sldId id="383" r:id="rId24"/>
    <p:sldId id="384" r:id="rId25"/>
    <p:sldId id="402" r:id="rId26"/>
    <p:sldId id="385" r:id="rId27"/>
    <p:sldId id="386" r:id="rId28"/>
    <p:sldId id="387" r:id="rId29"/>
    <p:sldId id="388" r:id="rId30"/>
    <p:sldId id="389" r:id="rId31"/>
    <p:sldId id="390" r:id="rId32"/>
    <p:sldId id="381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6" r:id="rId44"/>
    <p:sldId id="401" r:id="rId45"/>
    <p:sldId id="405" r:id="rId46"/>
    <p:sldId id="407" r:id="rId47"/>
    <p:sldId id="404" r:id="rId48"/>
    <p:sldId id="403" r:id="rId49"/>
    <p:sldId id="408" r:id="rId50"/>
    <p:sldId id="441" r:id="rId51"/>
    <p:sldId id="409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3" r:id="rId60"/>
    <p:sldId id="424" r:id="rId61"/>
    <p:sldId id="425" r:id="rId62"/>
    <p:sldId id="426" r:id="rId63"/>
    <p:sldId id="427" r:id="rId64"/>
    <p:sldId id="430" r:id="rId65"/>
    <p:sldId id="429" r:id="rId66"/>
    <p:sldId id="431" r:id="rId67"/>
    <p:sldId id="433" r:id="rId68"/>
    <p:sldId id="434" r:id="rId69"/>
    <p:sldId id="435" r:id="rId70"/>
    <p:sldId id="436" r:id="rId71"/>
    <p:sldId id="437" r:id="rId72"/>
    <p:sldId id="367" r:id="rId7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6C102B-F312-4C56-B6BD-99D0C1F80A6D}">
          <p14:sldIdLst>
            <p14:sldId id="304"/>
            <p14:sldId id="368"/>
            <p14:sldId id="370"/>
            <p14:sldId id="439"/>
            <p14:sldId id="410"/>
            <p14:sldId id="411"/>
            <p14:sldId id="412"/>
            <p14:sldId id="420"/>
            <p14:sldId id="371"/>
            <p14:sldId id="372"/>
            <p14:sldId id="369"/>
            <p14:sldId id="374"/>
            <p14:sldId id="375"/>
            <p14:sldId id="421"/>
            <p14:sldId id="376"/>
            <p14:sldId id="377"/>
            <p14:sldId id="378"/>
            <p14:sldId id="379"/>
            <p14:sldId id="380"/>
            <p14:sldId id="422"/>
            <p14:sldId id="440"/>
            <p14:sldId id="382"/>
            <p14:sldId id="383"/>
            <p14:sldId id="384"/>
            <p14:sldId id="402"/>
            <p14:sldId id="385"/>
            <p14:sldId id="386"/>
            <p14:sldId id="387"/>
            <p14:sldId id="388"/>
            <p14:sldId id="389"/>
            <p14:sldId id="390"/>
            <p14:sldId id="381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6"/>
            <p14:sldId id="401"/>
            <p14:sldId id="405"/>
            <p14:sldId id="407"/>
            <p14:sldId id="404"/>
            <p14:sldId id="403"/>
            <p14:sldId id="408"/>
            <p14:sldId id="441"/>
            <p14:sldId id="409"/>
            <p14:sldId id="413"/>
            <p14:sldId id="414"/>
            <p14:sldId id="415"/>
            <p14:sldId id="416"/>
            <p14:sldId id="417"/>
            <p14:sldId id="418"/>
            <p14:sldId id="419"/>
            <p14:sldId id="423"/>
            <p14:sldId id="424"/>
            <p14:sldId id="425"/>
            <p14:sldId id="426"/>
            <p14:sldId id="427"/>
            <p14:sldId id="430"/>
            <p14:sldId id="429"/>
            <p14:sldId id="431"/>
            <p14:sldId id="433"/>
            <p14:sldId id="434"/>
            <p14:sldId id="435"/>
            <p14:sldId id="436"/>
            <p14:sldId id="437"/>
          </p14:sldIdLst>
        </p14:section>
        <p14:section name="Untitled Section" id="{F164F5FD-F27B-4B36-A30B-AB8C13151EA9}">
          <p14:sldIdLst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DDD"/>
    <a:srgbClr val="7D9D9D"/>
    <a:srgbClr val="B0CDCE"/>
    <a:srgbClr val="F5F5F5"/>
    <a:srgbClr val="FCFCFC"/>
    <a:srgbClr val="1687AF"/>
    <a:srgbClr val="14486B"/>
    <a:srgbClr val="999999"/>
    <a:srgbClr val="3333B2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68" autoAdjust="0"/>
    <p:restoredTop sz="94737" autoAdjust="0"/>
  </p:normalViewPr>
  <p:slideViewPr>
    <p:cSldViewPr snapToGrid="0">
      <p:cViewPr varScale="1">
        <p:scale>
          <a:sx n="79" d="100"/>
          <a:sy n="79" d="100"/>
        </p:scale>
        <p:origin x="6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AEF91-B44C-4D7D-B80A-22D7DB92C901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3EB2C-6A4E-4C05-AB62-9F7CB1065850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5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8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3EB2C-6A4E-4C05-AB62-9F7CB1065850}" type="slidenum">
              <a:rPr lang="nl-BE" smtClean="0"/>
              <a:pPr/>
              <a:t>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279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376264"/>
          </a:xfrm>
          <a:solidFill>
            <a:srgbClr val="1687AF"/>
          </a:solidFill>
          <a:ln>
            <a:noFill/>
          </a:ln>
          <a:effectLst>
            <a:outerShdw blurRad="114300" dist="63500" dir="5640000" sx="101000" sy="101000" algn="tl" rotWithShape="0">
              <a:prstClr val="black">
                <a:alpha val="38000"/>
              </a:prst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980728"/>
          </a:xfrm>
          <a:solidFill>
            <a:srgbClr val="14486B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Universiteit Gent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0" y="0"/>
            <a:ext cx="4572000" cy="981075"/>
          </a:xfrm>
          <a:solidFill>
            <a:srgbClr val="DADADA"/>
          </a:solidFill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nl-B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AE9-22AF-450A-859F-4D655F304850}" type="datetimeFigureOut">
              <a:rPr lang="nl-BE" smtClean="0"/>
              <a:pPr/>
              <a:t>25/06/2015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8D1D-12E0-4390-9242-608BE27ED20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10.png"/><Relationship Id="rId4" Type="http://schemas.openxmlformats.org/officeDocument/2006/relationships/image" Target="../media/image1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010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2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12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10.png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010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2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0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2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26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1.png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21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4.png"/><Relationship Id="rId4" Type="http://schemas.openxmlformats.org/officeDocument/2006/relationships/image" Target="../media/image10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2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0.png"/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01.png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0.png"/><Relationship Id="rId5" Type="http://schemas.openxmlformats.org/officeDocument/2006/relationships/image" Target="../media/image1010.png"/><Relationship Id="rId4" Type="http://schemas.openxmlformats.org/officeDocument/2006/relationships/image" Target="../media/image10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2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010.png"/><Relationship Id="rId4" Type="http://schemas.openxmlformats.org/officeDocument/2006/relationships/image" Target="../media/image11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21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12.png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2.png"/><Relationship Id="rId9" Type="http://schemas.openxmlformats.org/officeDocument/2006/relationships/image" Target="../media/image1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.png"/><Relationship Id="rId7" Type="http://schemas.openxmlformats.org/officeDocument/2006/relationships/image" Target="../media/image14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5" Type="http://schemas.openxmlformats.org/officeDocument/2006/relationships/image" Target="../media/image1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err="1" smtClean="0"/>
              <a:t>Outline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6" name="Rounded Rectangle 15"/>
          <p:cNvSpPr/>
          <p:nvPr/>
        </p:nvSpPr>
        <p:spPr>
          <a:xfrm>
            <a:off x="529392" y="2153732"/>
            <a:ext cx="8208912" cy="2607455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800" dirty="0" smtClean="0"/>
              <a:t>Soft computing in </a:t>
            </a:r>
            <a:r>
              <a:rPr lang="nl-BE" sz="2800" dirty="0" err="1" smtClean="0"/>
              <a:t>searching</a:t>
            </a:r>
            <a:r>
              <a:rPr lang="nl-BE" sz="2800" dirty="0" smtClean="0"/>
              <a:t> </a:t>
            </a:r>
            <a:r>
              <a:rPr lang="nl-BE" sz="2800" dirty="0" err="1" smtClean="0"/>
              <a:t>and</a:t>
            </a:r>
            <a:r>
              <a:rPr lang="nl-BE" sz="2800" dirty="0" smtClean="0"/>
              <a:t> </a:t>
            </a:r>
            <a:r>
              <a:rPr lang="nl-BE" sz="2800" dirty="0" err="1" smtClean="0"/>
              <a:t>querying</a:t>
            </a:r>
            <a:r>
              <a:rPr lang="nl-BE" sz="2800" dirty="0" smtClean="0"/>
              <a:t>: </a:t>
            </a:r>
            <a:br>
              <a:rPr lang="nl-BE" sz="2800" dirty="0" smtClean="0"/>
            </a:br>
            <a:r>
              <a:rPr lang="nl-BE" sz="2800" dirty="0" err="1" smtClean="0"/>
              <a:t>advanced</a:t>
            </a:r>
            <a:r>
              <a:rPr lang="nl-BE" sz="2800" dirty="0" smtClean="0"/>
              <a:t> </a:t>
            </a:r>
            <a:r>
              <a:rPr lang="nl-BE" sz="2800" dirty="0" err="1"/>
              <a:t>techniques</a:t>
            </a:r>
            <a:endParaRPr lang="nl-BE" sz="300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nl-BE" sz="2400" dirty="0" err="1" smtClean="0"/>
              <a:t>Bipolarity</a:t>
            </a:r>
            <a:r>
              <a:rPr lang="nl-BE" sz="2400" dirty="0" smtClean="0"/>
              <a:t> in ‘</a:t>
            </a:r>
            <a:r>
              <a:rPr lang="nl-BE" sz="2400" dirty="0" err="1" smtClean="0"/>
              <a:t>fuzzy</a:t>
            </a:r>
            <a:r>
              <a:rPr lang="nl-BE" sz="2400" dirty="0" smtClean="0"/>
              <a:t>’ </a:t>
            </a:r>
            <a:r>
              <a:rPr lang="nl-BE" sz="2400" dirty="0" err="1" smtClean="0"/>
              <a:t>querying</a:t>
            </a:r>
            <a:endParaRPr lang="nl-BE" sz="2400" dirty="0" smtClean="0"/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nl-BE" sz="2000" dirty="0" smtClean="0"/>
              <a:t>(</a:t>
            </a:r>
            <a:r>
              <a:rPr lang="nl-BE" sz="2000" dirty="0" err="1" smtClean="0"/>
              <a:t>Optimistic-pessimistic</a:t>
            </a:r>
            <a:r>
              <a:rPr lang="nl-BE" sz="2000" dirty="0" smtClean="0"/>
              <a:t> approach)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Positive-negative</a:t>
            </a:r>
            <a:r>
              <a:rPr lang="nl-BE" sz="2000" dirty="0" smtClean="0"/>
              <a:t> approach</a:t>
            </a:r>
          </a:p>
          <a:p>
            <a:pPr lvl="2" indent="-457200">
              <a:buFont typeface="Wingdings" panose="05000000000000000000" pitchFamily="2" charset="2"/>
              <a:buChar char="§"/>
            </a:pPr>
            <a:r>
              <a:rPr lang="nl-BE" sz="2000" dirty="0" err="1" smtClean="0"/>
              <a:t>Required-desired</a:t>
            </a:r>
            <a:r>
              <a:rPr lang="nl-BE" sz="2000" dirty="0" smtClean="0"/>
              <a:t> approach</a:t>
            </a:r>
            <a:endParaRPr lang="nl-BE" sz="2000" dirty="0"/>
          </a:p>
          <a:p>
            <a:endParaRPr lang="nl-BE" sz="1400" b="1" dirty="0" smtClean="0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11"/>
          <p:cNvSpPr txBox="1">
            <a:spLocks noChangeArrowheads="1"/>
          </p:cNvSpPr>
          <p:nvPr/>
        </p:nvSpPr>
        <p:spPr bwMode="auto">
          <a:xfrm>
            <a:off x="653167" y="655581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6458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nl-BE" sz="2000" dirty="0" smtClean="0">
                <a:solidFill>
                  <a:schemeClr val="tx2"/>
                </a:solidFill>
              </a:rPr>
              <a:t> 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5126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optimistic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512659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189" t="-9231" r="-476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42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 8"/>
          <p:cNvSpPr>
            <a:spLocks/>
          </p:cNvSpPr>
          <p:nvPr/>
        </p:nvSpPr>
        <p:spPr bwMode="auto">
          <a:xfrm flipH="1">
            <a:off x="3132487" y="3766853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837212" y="3812890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2875312" y="5317840"/>
            <a:ext cx="3619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3248375" y="5365504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 flipV="1">
            <a:off x="3246786" y="4171942"/>
            <a:ext cx="1251453" cy="461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4445350" y="4041490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V="1">
            <a:off x="4877150" y="3831940"/>
            <a:ext cx="1981200" cy="9525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 flipV="1">
            <a:off x="3256312" y="3527140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V="1">
            <a:off x="3208687" y="5355940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2973737" y="521941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2989612" y="364779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3237262" y="384146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678962" y="5370228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3515075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 rot="4055031">
            <a:off x="3381724" y="545595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3" name="Line 17"/>
          <p:cNvSpPr>
            <a:spLocks noChangeShapeType="1"/>
          </p:cNvSpPr>
          <p:nvPr/>
        </p:nvSpPr>
        <p:spPr bwMode="auto">
          <a:xfrm>
            <a:off x="388655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 rot="4055031">
            <a:off x="375161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4267550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 rot="4055031">
            <a:off x="4132612" y="545436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>
            <a:off x="4619975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 rot="4055031">
            <a:off x="4485037" y="546547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>
            <a:off x="49724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 rot="4055031">
            <a:off x="48374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1" name="Line 25"/>
          <p:cNvSpPr>
            <a:spLocks noChangeShapeType="1"/>
          </p:cNvSpPr>
          <p:nvPr/>
        </p:nvSpPr>
        <p:spPr bwMode="auto">
          <a:xfrm>
            <a:off x="53343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 rot="4055031">
            <a:off x="5199412" y="547341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3" name="Line 27"/>
          <p:cNvSpPr>
            <a:spLocks noChangeShapeType="1"/>
          </p:cNvSpPr>
          <p:nvPr/>
        </p:nvSpPr>
        <p:spPr bwMode="auto">
          <a:xfrm>
            <a:off x="56963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 rot="4055031">
            <a:off x="55613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6048725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 rot="4055031">
            <a:off x="5913787" y="547500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7" name="Line 31"/>
          <p:cNvSpPr>
            <a:spLocks noChangeShapeType="1"/>
          </p:cNvSpPr>
          <p:nvPr/>
        </p:nvSpPr>
        <p:spPr bwMode="auto">
          <a:xfrm>
            <a:off x="64011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 rot="4055031">
            <a:off x="6247162" y="5501990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 flipH="1">
            <a:off x="419928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368493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4867625" y="5344828"/>
            <a:ext cx="1971675" cy="952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6121750" y="3822415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>
                <a:solidFill>
                  <a:schemeClr val="accent3"/>
                </a:solidFill>
                <a:sym typeface="Symbol" panose="05050102010706020507" pitchFamily="18" charset="2"/>
              </a:rPr>
              <a:t>1-</a:t>
            </a:r>
            <a:r>
              <a:rPr lang="en-GB" altLang="nl-BE" sz="1400" baseline="-2500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>
            <a:off x="3267425" y="4011328"/>
            <a:ext cx="809625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6402737" y="3814478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3"/>
                </a:solidFill>
              </a:rPr>
              <a:t>u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3626200" y="3541312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754787" y="352385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1"/>
                </a:solidFill>
              </a:rPr>
              <a:t>u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09" name="Text Box 48"/>
          <p:cNvSpPr txBox="1">
            <a:spLocks noChangeArrowheads="1"/>
          </p:cNvSpPr>
          <p:nvPr/>
        </p:nvSpPr>
        <p:spPr bwMode="auto">
          <a:xfrm>
            <a:off x="3341845" y="4051015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10" name="Text Box 49"/>
          <p:cNvSpPr txBox="1">
            <a:spLocks noChangeArrowheads="1"/>
          </p:cNvSpPr>
          <p:nvPr/>
        </p:nvSpPr>
        <p:spPr bwMode="auto">
          <a:xfrm>
            <a:off x="3460907" y="403355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>
                <a:solidFill>
                  <a:schemeClr val="accent1"/>
                </a:solidFill>
              </a:rPr>
              <a:t>l</a:t>
            </a:r>
            <a:endParaRPr lang="en-US" altLang="nl-BE" sz="1000">
              <a:solidFill>
                <a:schemeClr val="accent1"/>
              </a:solidFill>
            </a:endParaRPr>
          </a:p>
        </p:txBody>
      </p:sp>
      <p:sp>
        <p:nvSpPr>
          <p:cNvPr id="111" name="Freeform 50"/>
          <p:cNvSpPr>
            <a:spLocks/>
          </p:cNvSpPr>
          <p:nvPr/>
        </p:nvSpPr>
        <p:spPr bwMode="auto">
          <a:xfrm flipH="1">
            <a:off x="3370612" y="3766853"/>
            <a:ext cx="1809750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154"/>
              <p:cNvSpPr txBox="1">
                <a:spLocks noChangeArrowheads="1"/>
              </p:cNvSpPr>
              <p:nvPr/>
            </p:nvSpPr>
            <p:spPr bwMode="auto">
              <a:xfrm>
                <a:off x="1434203" y="4024883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4203" y="4024883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53"/>
              <p:cNvSpPr txBox="1">
                <a:spLocks noChangeArrowheads="1"/>
              </p:cNvSpPr>
              <p:nvPr/>
            </p:nvSpPr>
            <p:spPr bwMode="auto">
              <a:xfrm>
                <a:off x="1425937" y="3804884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5937" y="3804884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Freeform 37"/>
          <p:cNvSpPr>
            <a:spLocks/>
          </p:cNvSpPr>
          <p:nvPr/>
        </p:nvSpPr>
        <p:spPr bwMode="auto">
          <a:xfrm>
            <a:off x="3455174" y="3751986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6040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nl-BE" sz="2000" dirty="0" smtClean="0">
                <a:solidFill>
                  <a:schemeClr val="tx2"/>
                </a:solidFill>
              </a:rPr>
              <a:t> 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5236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pessimistic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5236755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163" t="-9231" r="-349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90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37"/>
          <p:cNvSpPr>
            <a:spLocks/>
          </p:cNvSpPr>
          <p:nvPr/>
        </p:nvSpPr>
        <p:spPr bwMode="auto">
          <a:xfrm>
            <a:off x="3180112" y="3766853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 flipH="1">
            <a:off x="3132487" y="3766853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837212" y="3812890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2875312" y="5317840"/>
            <a:ext cx="3619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3248375" y="5365504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3257900" y="3897028"/>
            <a:ext cx="1162050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4445350" y="4041490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V="1">
            <a:off x="4877150" y="3831940"/>
            <a:ext cx="1981200" cy="9525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 flipV="1">
            <a:off x="3256312" y="3527140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V="1">
            <a:off x="3208687" y="5355940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2973737" y="521941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2989612" y="364779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3237262" y="384146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678962" y="5370228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3515075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 rot="4055031">
            <a:off x="3381724" y="545595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3" name="Line 17"/>
          <p:cNvSpPr>
            <a:spLocks noChangeShapeType="1"/>
          </p:cNvSpPr>
          <p:nvPr/>
        </p:nvSpPr>
        <p:spPr bwMode="auto">
          <a:xfrm>
            <a:off x="388655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 rot="4055031">
            <a:off x="375161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4267550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 rot="4055031">
            <a:off x="4132612" y="545436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>
            <a:off x="4619975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 rot="4055031">
            <a:off x="4485037" y="546547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>
            <a:off x="49724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 rot="4055031">
            <a:off x="48374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1" name="Line 25"/>
          <p:cNvSpPr>
            <a:spLocks noChangeShapeType="1"/>
          </p:cNvSpPr>
          <p:nvPr/>
        </p:nvSpPr>
        <p:spPr bwMode="auto">
          <a:xfrm>
            <a:off x="53343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 rot="4055031">
            <a:off x="5199412" y="547341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3" name="Line 27"/>
          <p:cNvSpPr>
            <a:spLocks noChangeShapeType="1"/>
          </p:cNvSpPr>
          <p:nvPr/>
        </p:nvSpPr>
        <p:spPr bwMode="auto">
          <a:xfrm>
            <a:off x="56963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 rot="4055031">
            <a:off x="55613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6048725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 rot="4055031">
            <a:off x="5913787" y="547500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7" name="Line 31"/>
          <p:cNvSpPr>
            <a:spLocks noChangeShapeType="1"/>
          </p:cNvSpPr>
          <p:nvPr/>
        </p:nvSpPr>
        <p:spPr bwMode="auto">
          <a:xfrm>
            <a:off x="64011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 rot="4055031">
            <a:off x="6247162" y="5501990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 flipH="1">
            <a:off x="419928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368493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4867625" y="5344828"/>
            <a:ext cx="1971675" cy="952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6121750" y="3822415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>
                <a:solidFill>
                  <a:schemeClr val="accent3"/>
                </a:solidFill>
                <a:sym typeface="Symbol" panose="05050102010706020507" pitchFamily="18" charset="2"/>
              </a:rPr>
              <a:t>1-</a:t>
            </a:r>
            <a:r>
              <a:rPr lang="en-GB" altLang="nl-BE" sz="1400" baseline="-2500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>
            <a:off x="3211128" y="4512978"/>
            <a:ext cx="809625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6402737" y="3814478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3"/>
                </a:solidFill>
              </a:rPr>
              <a:t>l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3626200" y="3541312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754787" y="352385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1"/>
                </a:solidFill>
              </a:rPr>
              <a:t>u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09" name="Text Box 48"/>
          <p:cNvSpPr txBox="1">
            <a:spLocks noChangeArrowheads="1"/>
          </p:cNvSpPr>
          <p:nvPr/>
        </p:nvSpPr>
        <p:spPr bwMode="auto">
          <a:xfrm>
            <a:off x="3341845" y="4051015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10" name="Text Box 49"/>
          <p:cNvSpPr txBox="1">
            <a:spLocks noChangeArrowheads="1"/>
          </p:cNvSpPr>
          <p:nvPr/>
        </p:nvSpPr>
        <p:spPr bwMode="auto">
          <a:xfrm>
            <a:off x="3460907" y="403355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>
                <a:solidFill>
                  <a:schemeClr val="accent1"/>
                </a:solidFill>
              </a:rPr>
              <a:t>l</a:t>
            </a:r>
            <a:endParaRPr lang="en-US" altLang="nl-BE" sz="1000">
              <a:solidFill>
                <a:schemeClr val="accent1"/>
              </a:solidFill>
            </a:endParaRPr>
          </a:p>
        </p:txBody>
      </p:sp>
      <p:sp>
        <p:nvSpPr>
          <p:cNvPr id="111" name="Freeform 50"/>
          <p:cNvSpPr>
            <a:spLocks/>
          </p:cNvSpPr>
          <p:nvPr/>
        </p:nvSpPr>
        <p:spPr bwMode="auto">
          <a:xfrm flipH="1">
            <a:off x="3370612" y="3766853"/>
            <a:ext cx="1809750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154"/>
              <p:cNvSpPr txBox="1">
                <a:spLocks noChangeArrowheads="1"/>
              </p:cNvSpPr>
              <p:nvPr/>
            </p:nvSpPr>
            <p:spPr bwMode="auto">
              <a:xfrm>
                <a:off x="1323503" y="3679273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23503" y="3679273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53"/>
              <p:cNvSpPr txBox="1">
                <a:spLocks noChangeArrowheads="1"/>
              </p:cNvSpPr>
              <p:nvPr/>
            </p:nvSpPr>
            <p:spPr bwMode="auto">
              <a:xfrm>
                <a:off x="1416660" y="4363304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660" y="4363304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4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nl-BE" sz="2000" dirty="0" smtClean="0">
                <a:solidFill>
                  <a:schemeClr val="tx2"/>
                </a:solidFill>
              </a:rPr>
              <a:t> 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5049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lexicographic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order</a:t>
                </a:r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504939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06" t="-9231" r="-362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02415" y="4227289"/>
                <a:ext cx="3139256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𝑝𝑡𝑖𝑚𝑖𝑠𝑡𝑖𝑐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𝑒𝑠𝑠𝑖𝑚𝑖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𝑠𝑡𝑖𝑐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15" y="4227289"/>
                <a:ext cx="3139256" cy="4397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5195" y="4908822"/>
                <a:ext cx="7579511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or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endParaRPr lang="nl-BE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95" y="4908822"/>
                <a:ext cx="7579511" cy="439736"/>
              </a:xfrm>
              <a:prstGeom prst="rect">
                <a:avLst/>
              </a:prstGeom>
              <a:blipFill rotWithShape="0">
                <a:blip r:embed="rId6"/>
                <a:stretch>
                  <a:fillRect t="-1389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1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294" y="5678435"/>
            <a:ext cx="3724233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nl-BE" sz="2000" dirty="0" smtClean="0">
                <a:solidFill>
                  <a:schemeClr val="tx2"/>
                </a:solidFill>
              </a:rPr>
              <a:t> 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294" y="4080575"/>
                <a:ext cx="860120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4080575"/>
                <a:ext cx="8601201" cy="552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294" y="5678435"/>
            <a:ext cx="372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interval-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9514" y="4946773"/>
            <a:ext cx="250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interval-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3222" y="5131439"/>
                <a:ext cx="6350778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22" y="5131439"/>
                <a:ext cx="6350778" cy="552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68055" y="5937672"/>
                <a:ext cx="1161472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55" y="5937672"/>
                <a:ext cx="1161472" cy="4397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nl-BE" sz="2000" dirty="0" smtClean="0">
                <a:solidFill>
                  <a:schemeClr val="tx2"/>
                </a:solidFill>
              </a:rPr>
              <a:t> 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5126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optimistic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512659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189" t="-9231" r="-476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578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Freeform 8"/>
          <p:cNvSpPr>
            <a:spLocks/>
          </p:cNvSpPr>
          <p:nvPr/>
        </p:nvSpPr>
        <p:spPr bwMode="auto">
          <a:xfrm flipH="1">
            <a:off x="3132487" y="3766853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837212" y="3812890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2875312" y="5317840"/>
            <a:ext cx="3619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>
            <a:off x="3248374" y="5365504"/>
            <a:ext cx="733579" cy="14726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 flipV="1">
            <a:off x="3218936" y="4153707"/>
            <a:ext cx="1251453" cy="461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4445350" y="4041490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V="1">
            <a:off x="4877150" y="3831940"/>
            <a:ext cx="1981200" cy="9525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 flipV="1">
            <a:off x="3256312" y="3527140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V="1">
            <a:off x="3208687" y="5355940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2973737" y="521941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2989612" y="364779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3237262" y="384146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678962" y="5370228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3515075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 rot="4055031">
            <a:off x="3381724" y="545595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3" name="Line 17"/>
          <p:cNvSpPr>
            <a:spLocks noChangeShapeType="1"/>
          </p:cNvSpPr>
          <p:nvPr/>
        </p:nvSpPr>
        <p:spPr bwMode="auto">
          <a:xfrm>
            <a:off x="388655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 rot="4055031">
            <a:off x="375161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4267550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 rot="4055031">
            <a:off x="4132612" y="545436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>
            <a:off x="4619975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 rot="4055031">
            <a:off x="4485037" y="546547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>
            <a:off x="49724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 rot="4055031">
            <a:off x="48374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1" name="Line 25"/>
          <p:cNvSpPr>
            <a:spLocks noChangeShapeType="1"/>
          </p:cNvSpPr>
          <p:nvPr/>
        </p:nvSpPr>
        <p:spPr bwMode="auto">
          <a:xfrm>
            <a:off x="53343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 rot="4055031">
            <a:off x="5199412" y="547341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3" name="Line 27"/>
          <p:cNvSpPr>
            <a:spLocks noChangeShapeType="1"/>
          </p:cNvSpPr>
          <p:nvPr/>
        </p:nvSpPr>
        <p:spPr bwMode="auto">
          <a:xfrm>
            <a:off x="56963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 rot="4055031">
            <a:off x="55613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6048725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 rot="4055031">
            <a:off x="5913787" y="547500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7" name="Line 31"/>
          <p:cNvSpPr>
            <a:spLocks noChangeShapeType="1"/>
          </p:cNvSpPr>
          <p:nvPr/>
        </p:nvSpPr>
        <p:spPr bwMode="auto">
          <a:xfrm>
            <a:off x="64011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 rot="4055031">
            <a:off x="6247162" y="5501990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 flipH="1">
            <a:off x="419928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368493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4590315" y="5344827"/>
            <a:ext cx="2248986" cy="17464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6121750" y="3822415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>
                <a:solidFill>
                  <a:schemeClr val="accent3"/>
                </a:solidFill>
                <a:sym typeface="Symbol" panose="05050102010706020507" pitchFamily="18" charset="2"/>
              </a:rPr>
              <a:t>1-</a:t>
            </a:r>
            <a:r>
              <a:rPr lang="en-GB" altLang="nl-BE" sz="1400" baseline="-2500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 flipV="1">
            <a:off x="3166760" y="4056496"/>
            <a:ext cx="900147" cy="2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6402737" y="3814478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3"/>
                </a:solidFill>
              </a:rPr>
              <a:t>u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3626200" y="3541312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754787" y="352385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1"/>
                </a:solidFill>
              </a:rPr>
              <a:t>u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09" name="Text Box 48"/>
          <p:cNvSpPr txBox="1">
            <a:spLocks noChangeArrowheads="1"/>
          </p:cNvSpPr>
          <p:nvPr/>
        </p:nvSpPr>
        <p:spPr bwMode="auto">
          <a:xfrm>
            <a:off x="3421441" y="4206958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10" name="Text Box 49"/>
          <p:cNvSpPr txBox="1">
            <a:spLocks noChangeArrowheads="1"/>
          </p:cNvSpPr>
          <p:nvPr/>
        </p:nvSpPr>
        <p:spPr bwMode="auto">
          <a:xfrm>
            <a:off x="3540503" y="4189496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>
                <a:solidFill>
                  <a:schemeClr val="accent1"/>
                </a:solidFill>
              </a:rPr>
              <a:t>l</a:t>
            </a:r>
            <a:endParaRPr lang="en-US" altLang="nl-BE" sz="1000">
              <a:solidFill>
                <a:schemeClr val="accent1"/>
              </a:solidFill>
            </a:endParaRPr>
          </a:p>
        </p:txBody>
      </p:sp>
      <p:sp>
        <p:nvSpPr>
          <p:cNvPr id="111" name="Freeform 50"/>
          <p:cNvSpPr>
            <a:spLocks/>
          </p:cNvSpPr>
          <p:nvPr/>
        </p:nvSpPr>
        <p:spPr bwMode="auto">
          <a:xfrm flipH="1">
            <a:off x="3370612" y="3766853"/>
            <a:ext cx="1809750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154"/>
              <p:cNvSpPr txBox="1">
                <a:spLocks noChangeArrowheads="1"/>
              </p:cNvSpPr>
              <p:nvPr/>
            </p:nvSpPr>
            <p:spPr bwMode="auto">
              <a:xfrm>
                <a:off x="1377477" y="4041231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7477" y="4041231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53"/>
              <p:cNvSpPr txBox="1">
                <a:spLocks noChangeArrowheads="1"/>
              </p:cNvSpPr>
              <p:nvPr/>
            </p:nvSpPr>
            <p:spPr bwMode="auto">
              <a:xfrm>
                <a:off x="1363138" y="3822983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3138" y="3822983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Freeform 37"/>
          <p:cNvSpPr>
            <a:spLocks/>
          </p:cNvSpPr>
          <p:nvPr/>
        </p:nvSpPr>
        <p:spPr bwMode="auto">
          <a:xfrm>
            <a:off x="3455174" y="3751986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7" name="Freeform 33"/>
          <p:cNvSpPr>
            <a:spLocks/>
          </p:cNvSpPr>
          <p:nvPr/>
        </p:nvSpPr>
        <p:spPr bwMode="auto">
          <a:xfrm flipH="1">
            <a:off x="4211158" y="3765264"/>
            <a:ext cx="38818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8" name="Freeform 34"/>
          <p:cNvSpPr>
            <a:spLocks/>
          </p:cNvSpPr>
          <p:nvPr/>
        </p:nvSpPr>
        <p:spPr bwMode="auto">
          <a:xfrm>
            <a:off x="3955571" y="3765264"/>
            <a:ext cx="343952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4551129" y="402085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endParaRPr lang="en-US" altLang="nl-B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4666244" y="4727740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4772023" y="470710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endParaRPr lang="en-US" altLang="nl-B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31903" y="4906433"/>
            <a:ext cx="303760" cy="952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42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nl-BE" sz="2000" dirty="0" smtClean="0">
                <a:solidFill>
                  <a:schemeClr val="tx2"/>
                </a:solidFill>
              </a:rPr>
              <a:t> 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5236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pessimistic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5236755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163" t="-9231" r="-349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201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37"/>
          <p:cNvSpPr>
            <a:spLocks/>
          </p:cNvSpPr>
          <p:nvPr/>
        </p:nvSpPr>
        <p:spPr bwMode="auto">
          <a:xfrm>
            <a:off x="3180112" y="3766853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 flipH="1">
            <a:off x="3132487" y="3766853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837212" y="3812890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2875312" y="5317840"/>
            <a:ext cx="3619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3248375" y="5365504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3246787" y="3953954"/>
            <a:ext cx="1085850" cy="2562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4445350" y="4041490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V="1">
            <a:off x="4877150" y="3831940"/>
            <a:ext cx="1981200" cy="9525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 flipV="1">
            <a:off x="3256312" y="3527140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V="1">
            <a:off x="3208687" y="5355940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2973737" y="521941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2989612" y="364779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3237262" y="384146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678962" y="5370228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3515075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 rot="4055031">
            <a:off x="3381724" y="545595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3" name="Line 17"/>
          <p:cNvSpPr>
            <a:spLocks noChangeShapeType="1"/>
          </p:cNvSpPr>
          <p:nvPr/>
        </p:nvSpPr>
        <p:spPr bwMode="auto">
          <a:xfrm>
            <a:off x="388655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 rot="4055031">
            <a:off x="375161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4267550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 rot="4055031">
            <a:off x="4132612" y="545436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>
            <a:off x="4619975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 rot="4055031">
            <a:off x="4485037" y="546547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>
            <a:off x="49724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 rot="4055031">
            <a:off x="48374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1" name="Line 25"/>
          <p:cNvSpPr>
            <a:spLocks noChangeShapeType="1"/>
          </p:cNvSpPr>
          <p:nvPr/>
        </p:nvSpPr>
        <p:spPr bwMode="auto">
          <a:xfrm>
            <a:off x="53343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 rot="4055031">
            <a:off x="5199412" y="547341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3" name="Line 27"/>
          <p:cNvSpPr>
            <a:spLocks noChangeShapeType="1"/>
          </p:cNvSpPr>
          <p:nvPr/>
        </p:nvSpPr>
        <p:spPr bwMode="auto">
          <a:xfrm>
            <a:off x="56963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 rot="4055031">
            <a:off x="55613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6048725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 rot="4055031">
            <a:off x="5913787" y="547500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7" name="Line 31"/>
          <p:cNvSpPr>
            <a:spLocks noChangeShapeType="1"/>
          </p:cNvSpPr>
          <p:nvPr/>
        </p:nvSpPr>
        <p:spPr bwMode="auto">
          <a:xfrm>
            <a:off x="64011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 rot="4055031">
            <a:off x="6247162" y="5501990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 flipH="1">
            <a:off x="419928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368493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4867625" y="5344828"/>
            <a:ext cx="1971675" cy="952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6121750" y="3822415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>
                <a:solidFill>
                  <a:schemeClr val="accent3"/>
                </a:solidFill>
                <a:sym typeface="Symbol" panose="05050102010706020507" pitchFamily="18" charset="2"/>
              </a:rPr>
              <a:t>1-</a:t>
            </a:r>
            <a:r>
              <a:rPr lang="en-GB" altLang="nl-BE" sz="1400" baseline="-2500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>
            <a:off x="3277689" y="4802686"/>
            <a:ext cx="809625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6402737" y="3814478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3"/>
                </a:solidFill>
              </a:rPr>
              <a:t>l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3626200" y="3541312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754787" y="352385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1"/>
                </a:solidFill>
              </a:rPr>
              <a:t>u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09" name="Text Box 48"/>
          <p:cNvSpPr txBox="1">
            <a:spLocks noChangeArrowheads="1"/>
          </p:cNvSpPr>
          <p:nvPr/>
        </p:nvSpPr>
        <p:spPr bwMode="auto">
          <a:xfrm>
            <a:off x="3341845" y="4051015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10" name="Text Box 49"/>
          <p:cNvSpPr txBox="1">
            <a:spLocks noChangeArrowheads="1"/>
          </p:cNvSpPr>
          <p:nvPr/>
        </p:nvSpPr>
        <p:spPr bwMode="auto">
          <a:xfrm>
            <a:off x="3460907" y="403355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>
                <a:solidFill>
                  <a:schemeClr val="accent1"/>
                </a:solidFill>
              </a:rPr>
              <a:t>l</a:t>
            </a:r>
            <a:endParaRPr lang="en-US" altLang="nl-BE" sz="1000">
              <a:solidFill>
                <a:schemeClr val="accent1"/>
              </a:solidFill>
            </a:endParaRPr>
          </a:p>
        </p:txBody>
      </p:sp>
      <p:sp>
        <p:nvSpPr>
          <p:cNvPr id="111" name="Freeform 50"/>
          <p:cNvSpPr>
            <a:spLocks/>
          </p:cNvSpPr>
          <p:nvPr/>
        </p:nvSpPr>
        <p:spPr bwMode="auto">
          <a:xfrm flipH="1">
            <a:off x="3370612" y="3766853"/>
            <a:ext cx="1809750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154"/>
              <p:cNvSpPr txBox="1">
                <a:spLocks noChangeArrowheads="1"/>
              </p:cNvSpPr>
              <p:nvPr/>
            </p:nvSpPr>
            <p:spPr bwMode="auto">
              <a:xfrm>
                <a:off x="1401869" y="3813355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869" y="3813355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53"/>
              <p:cNvSpPr txBox="1">
                <a:spLocks noChangeArrowheads="1"/>
              </p:cNvSpPr>
              <p:nvPr/>
            </p:nvSpPr>
            <p:spPr bwMode="auto">
              <a:xfrm>
                <a:off x="1415578" y="4620069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5578" y="4620069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33"/>
          <p:cNvSpPr>
            <a:spLocks/>
          </p:cNvSpPr>
          <p:nvPr/>
        </p:nvSpPr>
        <p:spPr bwMode="auto">
          <a:xfrm flipH="1">
            <a:off x="4210394" y="3751821"/>
            <a:ext cx="38818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8" name="Freeform 34"/>
          <p:cNvSpPr>
            <a:spLocks/>
          </p:cNvSpPr>
          <p:nvPr/>
        </p:nvSpPr>
        <p:spPr bwMode="auto">
          <a:xfrm>
            <a:off x="3954807" y="3751821"/>
            <a:ext cx="343952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4551129" y="402085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endParaRPr lang="en-US" altLang="nl-B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4786715" y="4641781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4892494" y="4621144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endParaRPr lang="en-US" altLang="nl-B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438258" y="4861942"/>
            <a:ext cx="419836" cy="2361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10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1709" y="1451181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9137" y="1998701"/>
            <a:ext cx="3165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err="1" smtClean="0"/>
              <a:t>two</a:t>
            </a:r>
            <a:r>
              <a:rPr lang="nl-BE" sz="2800" dirty="0" smtClean="0"/>
              <a:t> </a:t>
            </a:r>
            <a:r>
              <a:rPr lang="nl-BE" sz="2800" dirty="0" err="1" smtClean="0"/>
              <a:t>poles</a:t>
            </a:r>
            <a:r>
              <a:rPr lang="nl-BE" sz="2800" dirty="0" smtClean="0"/>
              <a:t> of </a:t>
            </a:r>
            <a:r>
              <a:rPr lang="nl-BE" sz="2800" dirty="0" err="1" smtClean="0"/>
              <a:t>objects</a:t>
            </a:r>
            <a:endParaRPr lang="nl-BE" sz="2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014" y="2432937"/>
            <a:ext cx="4281567" cy="246760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3327" y="5073248"/>
            <a:ext cx="36595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interval-</a:t>
            </a:r>
            <a:r>
              <a:rPr lang="nl-BE" sz="2000" dirty="0" err="1" smtClean="0">
                <a:solidFill>
                  <a:schemeClr val="tx2"/>
                </a:solidFill>
              </a:rPr>
              <a:t>valued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fuzzy</a:t>
            </a:r>
            <a:r>
              <a:rPr lang="nl-BE" sz="2000" dirty="0" smtClean="0">
                <a:solidFill>
                  <a:schemeClr val="tx2"/>
                </a:solidFill>
              </a:rPr>
              <a:t> sets</a:t>
            </a:r>
          </a:p>
          <a:p>
            <a:r>
              <a:rPr lang="nl-BE" sz="2000" dirty="0" err="1" smtClean="0">
                <a:solidFill>
                  <a:schemeClr val="tx2"/>
                </a:solidFill>
              </a:rPr>
              <a:t>Atanassov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intuitionistic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fuzzy</a:t>
            </a:r>
            <a:r>
              <a:rPr lang="nl-BE" sz="2000" dirty="0" smtClean="0">
                <a:solidFill>
                  <a:schemeClr val="tx2"/>
                </a:solidFill>
              </a:rPr>
              <a:t> sets</a:t>
            </a:r>
          </a:p>
          <a:p>
            <a:r>
              <a:rPr lang="nl-BE" sz="2000" dirty="0" err="1" smtClean="0">
                <a:solidFill>
                  <a:schemeClr val="tx2"/>
                </a:solidFill>
              </a:rPr>
              <a:t>two-fold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fuzzy</a:t>
            </a:r>
            <a:r>
              <a:rPr lang="nl-BE" sz="2000" dirty="0" smtClean="0">
                <a:solidFill>
                  <a:schemeClr val="tx2"/>
                </a:solidFill>
              </a:rPr>
              <a:t> sets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9508" y="5073248"/>
            <a:ext cx="3474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000" dirty="0" smtClean="0">
                <a:solidFill>
                  <a:schemeClr val="tx2"/>
                </a:solidFill>
              </a:rPr>
              <a:t> approach</a:t>
            </a:r>
          </a:p>
          <a:p>
            <a:r>
              <a:rPr lang="nl-BE" sz="2000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000" dirty="0" smtClean="0">
                <a:solidFill>
                  <a:schemeClr val="tx2"/>
                </a:solidFill>
              </a:rPr>
              <a:t> approach</a:t>
            </a:r>
          </a:p>
          <a:p>
            <a:r>
              <a:rPr lang="nl-BE" sz="2000" dirty="0" err="1" smtClean="0">
                <a:solidFill>
                  <a:schemeClr val="tx2"/>
                </a:solidFill>
              </a:rPr>
              <a:t>required-desired</a:t>
            </a:r>
            <a:r>
              <a:rPr lang="nl-BE" sz="2000" dirty="0" smtClean="0">
                <a:solidFill>
                  <a:schemeClr val="tx2"/>
                </a:solidFill>
              </a:rPr>
              <a:t> approach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345157" y="5293326"/>
            <a:ext cx="505623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352592" y="5601842"/>
            <a:ext cx="505623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348875" y="5876903"/>
            <a:ext cx="505623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67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nl-BE" sz="2000" dirty="0" smtClean="0">
                <a:solidFill>
                  <a:schemeClr val="tx2"/>
                </a:solidFill>
              </a:rPr>
              <a:t> 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5049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lexicographic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order</a:t>
                </a:r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504939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06" t="-9231" r="-362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02415" y="4227289"/>
                <a:ext cx="3139256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𝑝𝑡𝑖𝑚𝑖𝑠𝑡𝑖𝑐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𝑒𝑠𝑠𝑖𝑚𝑖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𝑠𝑡𝑖𝑐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15" y="4227289"/>
                <a:ext cx="3139256" cy="4397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5195" y="4908822"/>
                <a:ext cx="7579511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p>
                        </m:s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or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endParaRPr lang="nl-BE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95" y="4908822"/>
                <a:ext cx="7579511" cy="439736"/>
              </a:xfrm>
              <a:prstGeom prst="rect">
                <a:avLst/>
              </a:prstGeom>
              <a:blipFill rotWithShape="0">
                <a:blip r:embed="rId6"/>
                <a:stretch>
                  <a:fillRect t="-1389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419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1709" y="1451181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861" y="3398255"/>
            <a:ext cx="7580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800" dirty="0" err="1" smtClean="0">
                <a:solidFill>
                  <a:schemeClr val="tx2"/>
                </a:solidFill>
              </a:rPr>
              <a:t>positive</a:t>
            </a:r>
            <a:r>
              <a:rPr lang="nl-BE" sz="4800" dirty="0" smtClean="0">
                <a:solidFill>
                  <a:schemeClr val="tx2"/>
                </a:solidFill>
              </a:rPr>
              <a:t> – </a:t>
            </a:r>
            <a:r>
              <a:rPr lang="nl-BE" sz="4800" dirty="0" err="1" smtClean="0">
                <a:solidFill>
                  <a:schemeClr val="tx2"/>
                </a:solidFill>
              </a:rPr>
              <a:t>negative</a:t>
            </a:r>
            <a:r>
              <a:rPr lang="nl-BE" sz="4800" dirty="0" smtClean="0">
                <a:solidFill>
                  <a:schemeClr val="tx2"/>
                </a:solidFill>
              </a:rPr>
              <a:t> approach</a:t>
            </a:r>
            <a:endParaRPr lang="nl-BE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7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2849184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5752" y="5030342"/>
            <a:ext cx="12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G</a:t>
            </a:r>
            <a:r>
              <a:rPr lang="nl-BE" dirty="0" smtClean="0"/>
              <a:t>. De </a:t>
            </a:r>
            <a:r>
              <a:rPr lang="nl-BE" dirty="0" err="1" smtClean="0"/>
              <a:t>Tr</a:t>
            </a:r>
            <a:r>
              <a:rPr lang="nl-BE" dirty="0" err="1"/>
              <a:t>é</a:t>
            </a:r>
            <a:endParaRPr lang="nl-BE" dirty="0"/>
          </a:p>
        </p:txBody>
      </p:sp>
      <p:pic>
        <p:nvPicPr>
          <p:cNvPr id="26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399" y="3668375"/>
            <a:ext cx="1028916" cy="136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07870" y="5040772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T. </a:t>
            </a:r>
            <a:r>
              <a:rPr lang="nl-BE" dirty="0" err="1" smtClean="0"/>
              <a:t>Matthé</a:t>
            </a:r>
            <a:endParaRPr lang="nl-BE" dirty="0"/>
          </a:p>
        </p:txBody>
      </p:sp>
      <p:pic>
        <p:nvPicPr>
          <p:cNvPr id="28" name="Picture 27" descr="http://telin.ugent.be/fotos/tmatt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50" y="3691121"/>
            <a:ext cx="1021547" cy="135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ibspan.waw.pl/~zadrozny/files/sz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33" y="3712760"/>
            <a:ext cx="972194" cy="12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uoc.edu/symposia/incos2009/img/mrow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89" y="3668375"/>
            <a:ext cx="1004051" cy="13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990976" y="5000116"/>
            <a:ext cx="1323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S. </a:t>
            </a:r>
            <a:r>
              <a:rPr lang="nl-BE" dirty="0" err="1" smtClean="0"/>
              <a:t>Zadrozny</a:t>
            </a:r>
            <a:endParaRPr lang="nl-BE" dirty="0"/>
          </a:p>
        </p:txBody>
      </p:sp>
      <p:sp>
        <p:nvSpPr>
          <p:cNvPr id="32" name="TextBox 31"/>
          <p:cNvSpPr txBox="1"/>
          <p:nvPr/>
        </p:nvSpPr>
        <p:spPr>
          <a:xfrm>
            <a:off x="1802116" y="4997611"/>
            <a:ext cx="122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J. </a:t>
            </a:r>
            <a:r>
              <a:rPr lang="nl-BE" dirty="0" err="1" smtClean="0"/>
              <a:t>Kacprzyk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0929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25350" y="1277756"/>
            <a:ext cx="369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1629" y="2337509"/>
            <a:ext cx="4796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dirty="0" err="1">
                <a:solidFill>
                  <a:schemeClr val="tx2"/>
                </a:solidFill>
              </a:rPr>
              <a:t>try</a:t>
            </a:r>
            <a:r>
              <a:rPr lang="nl-BE" sz="2800" dirty="0">
                <a:solidFill>
                  <a:schemeClr val="tx2"/>
                </a:solidFill>
              </a:rPr>
              <a:t> </a:t>
            </a:r>
            <a:r>
              <a:rPr lang="nl-BE" sz="2800" dirty="0" err="1">
                <a:solidFill>
                  <a:schemeClr val="tx2"/>
                </a:solidFill>
              </a:rPr>
              <a:t>to</a:t>
            </a:r>
            <a:r>
              <a:rPr lang="nl-BE" sz="2800" dirty="0">
                <a:solidFill>
                  <a:schemeClr val="tx2"/>
                </a:solidFill>
              </a:rPr>
              <a:t> </a:t>
            </a:r>
            <a:r>
              <a:rPr lang="nl-BE" sz="2800" dirty="0" err="1">
                <a:solidFill>
                  <a:schemeClr val="tx2"/>
                </a:solidFill>
              </a:rPr>
              <a:t>capture</a:t>
            </a:r>
            <a:r>
              <a:rPr lang="nl-BE" sz="2800" dirty="0">
                <a:solidFill>
                  <a:schemeClr val="tx2"/>
                </a:solidFill>
              </a:rPr>
              <a:t> </a:t>
            </a:r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human </a:t>
            </a:r>
            <a:r>
              <a:rPr lang="nl-BE" sz="2800" dirty="0" err="1">
                <a:solidFill>
                  <a:schemeClr val="accent6">
                    <a:lumMod val="75000"/>
                  </a:schemeClr>
                </a:solidFill>
              </a:rPr>
              <a:t>reasoning</a:t>
            </a:r>
            <a:endParaRPr lang="nl-BE" sz="2800" dirty="0"/>
          </a:p>
        </p:txBody>
      </p:sp>
      <p:sp>
        <p:nvSpPr>
          <p:cNvPr id="5" name="Rectangle 4"/>
          <p:cNvSpPr/>
          <p:nvPr/>
        </p:nvSpPr>
        <p:spPr>
          <a:xfrm>
            <a:off x="265953" y="3054757"/>
            <a:ext cx="6256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positive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>
                <a:solidFill>
                  <a:schemeClr val="tx2"/>
                </a:solidFill>
              </a:rPr>
              <a:t>information vs. </a:t>
            </a:r>
            <a:r>
              <a:rPr lang="nl-BE" sz="2000" dirty="0" err="1" smtClean="0">
                <a:solidFill>
                  <a:schemeClr val="tx2"/>
                </a:solidFill>
              </a:rPr>
              <a:t>negative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>
                <a:solidFill>
                  <a:schemeClr val="tx2"/>
                </a:solidFill>
              </a:rPr>
              <a:t>information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5953" y="35557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2"/>
                </a:solidFill>
              </a:rPr>
              <a:t>satisfaction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degree</a:t>
            </a:r>
            <a:r>
              <a:rPr lang="nl-BE" dirty="0">
                <a:solidFill>
                  <a:schemeClr val="tx2"/>
                </a:solidFill>
              </a:rPr>
              <a:t> (</a:t>
            </a:r>
            <a:r>
              <a:rPr lang="nl-BE" i="1" dirty="0">
                <a:solidFill>
                  <a:schemeClr val="tx2"/>
                </a:solidFill>
              </a:rPr>
              <a:t>s</a:t>
            </a:r>
            <a:r>
              <a:rPr lang="nl-BE" dirty="0">
                <a:solidFill>
                  <a:schemeClr val="tx2"/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2"/>
                </a:solidFill>
              </a:rPr>
              <a:t>dissatisfaction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degree</a:t>
            </a:r>
            <a:r>
              <a:rPr lang="nl-BE" dirty="0">
                <a:solidFill>
                  <a:schemeClr val="tx2"/>
                </a:solidFill>
              </a:rPr>
              <a:t> (</a:t>
            </a:r>
            <a:r>
              <a:rPr lang="nl-BE" i="1" dirty="0">
                <a:solidFill>
                  <a:schemeClr val="tx2"/>
                </a:solidFill>
              </a:rPr>
              <a:t>d</a:t>
            </a:r>
            <a:r>
              <a:rPr lang="nl-BE" dirty="0">
                <a:solidFill>
                  <a:schemeClr val="tx2"/>
                </a:solidFill>
              </a:rPr>
              <a:t>)</a:t>
            </a:r>
            <a:endParaRPr lang="nl-BE" dirty="0"/>
          </a:p>
        </p:txBody>
      </p:sp>
      <p:sp>
        <p:nvSpPr>
          <p:cNvPr id="21" name="Rectangle 20"/>
          <p:cNvSpPr/>
          <p:nvPr/>
        </p:nvSpPr>
        <p:spPr>
          <a:xfrm>
            <a:off x="265953" y="4317888"/>
            <a:ext cx="6256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symmetric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bipolarity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514" y="4723071"/>
            <a:ext cx="172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nl-BE" i="1" dirty="0"/>
              <a:t>d</a:t>
            </a:r>
            <a:r>
              <a:rPr lang="nl-BE" dirty="0"/>
              <a:t> = 1-</a:t>
            </a:r>
            <a:r>
              <a:rPr lang="nl-BE" i="1" dirty="0"/>
              <a:t>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1687" y="5141540"/>
            <a:ext cx="6256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heterogeneous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bipolarity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829" y="54897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i="1" dirty="0">
                <a:solidFill>
                  <a:schemeClr val="tx2"/>
                </a:solidFill>
              </a:rPr>
              <a:t>d</a:t>
            </a:r>
            <a:r>
              <a:rPr lang="nl-BE" dirty="0">
                <a:solidFill>
                  <a:schemeClr val="tx2"/>
                </a:solidFill>
              </a:rPr>
              <a:t> ≠ 1-</a:t>
            </a:r>
            <a:r>
              <a:rPr lang="nl-BE" i="1" dirty="0">
                <a:solidFill>
                  <a:schemeClr val="tx2"/>
                </a:solidFill>
              </a:rPr>
              <a:t>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tx2"/>
                </a:solidFill>
              </a:rPr>
              <a:t>indifference</a:t>
            </a:r>
            <a:endParaRPr lang="nl-BE" dirty="0">
              <a:solidFill>
                <a:schemeClr val="tx2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2"/>
                </a:solidFill>
              </a:rPr>
              <a:t>conflict</a:t>
            </a:r>
          </a:p>
        </p:txBody>
      </p:sp>
    </p:spTree>
    <p:extLst>
      <p:ext uri="{BB962C8B-B14F-4D97-AF65-F5344CB8AC3E}">
        <p14:creationId xmlns:p14="http://schemas.microsoft.com/office/powerpoint/2010/main" val="3042564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277756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37345" y="2645702"/>
                <a:ext cx="38848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𝔹</m:t>
                      </m:r>
                      <m:r>
                        <a:rPr lang="nl-B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45" y="2645702"/>
                <a:ext cx="388484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63327" y="3589179"/>
            <a:ext cx="754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independent</a:t>
            </a:r>
            <a:r>
              <a:rPr lang="nl-BE" sz="2000" dirty="0" smtClean="0">
                <a:solidFill>
                  <a:schemeClr val="tx2"/>
                </a:solidFill>
              </a:rPr>
              <a:t> pair of </a:t>
            </a:r>
            <a:r>
              <a:rPr lang="nl-BE" sz="2000" dirty="0" err="1" smtClean="0">
                <a:solidFill>
                  <a:schemeClr val="tx2"/>
                </a:solidFill>
              </a:rPr>
              <a:t>satisfaction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and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dissatisfaction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degree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2447" y="4347872"/>
            <a:ext cx="6597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l-BE" sz="2000" dirty="0" smtClean="0">
                <a:solidFill>
                  <a:schemeClr val="tx2"/>
                </a:solidFill>
              </a:rPr>
              <a:t>if </a:t>
            </a:r>
            <a:r>
              <a:rPr lang="en-US" altLang="nl-BE" sz="2000" i="1" dirty="0" err="1"/>
              <a:t>s</a:t>
            </a:r>
            <a:r>
              <a:rPr lang="en-US" altLang="nl-BE" sz="2000" dirty="0" err="1"/>
              <a:t>+</a:t>
            </a:r>
            <a:r>
              <a:rPr lang="en-US" altLang="nl-BE" sz="2000" i="1" dirty="0" err="1"/>
              <a:t>d</a:t>
            </a:r>
            <a:r>
              <a:rPr lang="en-US" altLang="nl-BE" sz="2000" dirty="0"/>
              <a:t>=1</a:t>
            </a:r>
            <a:r>
              <a:rPr lang="en-US" altLang="nl-BE" sz="2000" dirty="0">
                <a:solidFill>
                  <a:schemeClr val="tx2"/>
                </a:solidFill>
              </a:rPr>
              <a:t> then the BSD is fully specified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l-BE" sz="2000" dirty="0" smtClean="0">
                <a:solidFill>
                  <a:schemeClr val="tx2"/>
                </a:solidFill>
              </a:rPr>
              <a:t>if </a:t>
            </a:r>
            <a:r>
              <a:rPr lang="en-US" altLang="nl-BE" sz="2000" i="1" dirty="0" err="1"/>
              <a:t>s</a:t>
            </a:r>
            <a:r>
              <a:rPr lang="en-US" altLang="nl-BE" sz="2000" dirty="0" err="1"/>
              <a:t>+</a:t>
            </a:r>
            <a:r>
              <a:rPr lang="en-US" altLang="nl-BE" sz="2000" i="1" dirty="0" err="1"/>
              <a:t>d</a:t>
            </a:r>
            <a:r>
              <a:rPr lang="en-US" altLang="nl-BE" sz="2000" dirty="0"/>
              <a:t>&lt;1</a:t>
            </a:r>
            <a:r>
              <a:rPr lang="en-US" altLang="nl-BE" sz="2000" dirty="0">
                <a:solidFill>
                  <a:schemeClr val="tx2"/>
                </a:solidFill>
              </a:rPr>
              <a:t> then the BSD is underspecified</a:t>
            </a:r>
            <a:br>
              <a:rPr lang="en-US" altLang="nl-BE" sz="2000" dirty="0">
                <a:solidFill>
                  <a:schemeClr val="tx2"/>
                </a:solidFill>
              </a:rPr>
            </a:br>
            <a:r>
              <a:rPr lang="en-US" altLang="nl-BE" sz="2000" dirty="0">
                <a:solidFill>
                  <a:schemeClr val="tx2"/>
                </a:solidFill>
              </a:rPr>
              <a:t> </a:t>
            </a:r>
            <a:r>
              <a:rPr lang="en-US" altLang="nl-BE" sz="2000" dirty="0" smtClean="0">
                <a:solidFill>
                  <a:schemeClr val="tx2"/>
                </a:solidFill>
              </a:rPr>
              <a:t>            </a:t>
            </a:r>
            <a:r>
              <a:rPr lang="en-US" alt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 </a:t>
            </a:r>
            <a:r>
              <a:rPr lang="en-US" altLang="nl-BE" sz="2000" i="1" dirty="0">
                <a:sym typeface="Symbol" panose="05050102010706020507" pitchFamily="18" charset="2"/>
              </a:rPr>
              <a:t>h</a:t>
            </a:r>
            <a:r>
              <a:rPr lang="en-US" altLang="nl-BE" sz="2000" dirty="0">
                <a:sym typeface="Symbol" panose="05050102010706020507" pitchFamily="18" charset="2"/>
              </a:rPr>
              <a:t>=1-</a:t>
            </a:r>
            <a:r>
              <a:rPr lang="en-US" altLang="nl-BE" sz="2000" i="1" dirty="0">
                <a:sym typeface="Symbol" panose="05050102010706020507" pitchFamily="18" charset="2"/>
              </a:rPr>
              <a:t>s</a:t>
            </a:r>
            <a:r>
              <a:rPr lang="en-US" altLang="nl-BE" sz="2000" dirty="0">
                <a:sym typeface="Symbol" panose="05050102010706020507" pitchFamily="18" charset="2"/>
              </a:rPr>
              <a:t>-</a:t>
            </a:r>
            <a:r>
              <a:rPr lang="en-US" altLang="nl-BE" sz="2000" i="1" dirty="0">
                <a:sym typeface="Symbol" panose="05050102010706020507" pitchFamily="18" charset="2"/>
              </a:rPr>
              <a:t>d</a:t>
            </a:r>
            <a:r>
              <a:rPr lang="en-US" altLang="nl-BE" sz="2000" dirty="0">
                <a:solidFill>
                  <a:schemeClr val="tx2"/>
                </a:solidFill>
                <a:sym typeface="Symbol" panose="05050102010706020507" pitchFamily="18" charset="2"/>
              </a:rPr>
              <a:t> denotes </a:t>
            </a:r>
            <a:r>
              <a:rPr lang="en-US" altLang="nl-BE" sz="2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hesitation </a:t>
            </a:r>
            <a:r>
              <a:rPr lang="en-US" altLang="nl-BE" sz="2000" dirty="0">
                <a:solidFill>
                  <a:schemeClr val="tx2"/>
                </a:solidFill>
                <a:sym typeface="Symbol" panose="05050102010706020507" pitchFamily="18" charset="2"/>
              </a:rPr>
              <a:t>or</a:t>
            </a:r>
            <a:r>
              <a:rPr lang="en-US" altLang="nl-BE" sz="2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 indifference</a:t>
            </a:r>
            <a:endParaRPr lang="en-US" altLang="nl-BE" sz="2000" i="1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l-BE" sz="2000" dirty="0" smtClean="0">
                <a:solidFill>
                  <a:schemeClr val="tx2"/>
                </a:solidFill>
              </a:rPr>
              <a:t>if </a:t>
            </a:r>
            <a:r>
              <a:rPr lang="en-US" altLang="nl-BE" sz="2000" dirty="0" err="1"/>
              <a:t>s+d</a:t>
            </a:r>
            <a:r>
              <a:rPr lang="en-US" altLang="nl-BE" sz="2000" dirty="0"/>
              <a:t>&gt;1</a:t>
            </a:r>
            <a:r>
              <a:rPr lang="en-US" altLang="nl-BE" sz="2000" dirty="0">
                <a:solidFill>
                  <a:schemeClr val="tx2"/>
                </a:solidFill>
              </a:rPr>
              <a:t> then the BSD is over specified</a:t>
            </a:r>
            <a:br>
              <a:rPr lang="en-US" altLang="nl-BE" sz="2000" dirty="0">
                <a:solidFill>
                  <a:schemeClr val="tx2"/>
                </a:solidFill>
              </a:rPr>
            </a:br>
            <a:r>
              <a:rPr lang="en-US" altLang="nl-BE" sz="2000" dirty="0">
                <a:solidFill>
                  <a:schemeClr val="tx2"/>
                </a:solidFill>
              </a:rPr>
              <a:t> </a:t>
            </a:r>
            <a:r>
              <a:rPr lang="en-US" altLang="nl-BE" sz="2000" dirty="0" smtClean="0">
                <a:solidFill>
                  <a:schemeClr val="tx2"/>
                </a:solidFill>
              </a:rPr>
              <a:t>            </a:t>
            </a:r>
            <a:r>
              <a:rPr lang="en-US" altLang="nl-BE" sz="2000" dirty="0" smtClean="0">
                <a:solidFill>
                  <a:schemeClr val="tx2"/>
                </a:solidFill>
                <a:sym typeface="Symbol" panose="05050102010706020507" pitchFamily="18" charset="2"/>
              </a:rPr>
              <a:t> </a:t>
            </a:r>
            <a:r>
              <a:rPr lang="en-US" altLang="nl-BE" sz="2000" i="1" dirty="0">
                <a:sym typeface="Symbol" panose="05050102010706020507" pitchFamily="18" charset="2"/>
              </a:rPr>
              <a:t>c</a:t>
            </a:r>
            <a:r>
              <a:rPr lang="en-US" altLang="nl-BE" sz="2000" dirty="0">
                <a:sym typeface="Symbol" panose="05050102010706020507" pitchFamily="18" charset="2"/>
              </a:rPr>
              <a:t>=</a:t>
            </a:r>
            <a:r>
              <a:rPr lang="en-US" altLang="nl-BE" sz="2000" i="1" dirty="0">
                <a:sym typeface="Symbol" panose="05050102010706020507" pitchFamily="18" charset="2"/>
              </a:rPr>
              <a:t>s</a:t>
            </a:r>
            <a:r>
              <a:rPr lang="en-US" altLang="nl-BE" sz="2000" dirty="0">
                <a:sym typeface="Symbol" panose="05050102010706020507" pitchFamily="18" charset="2"/>
              </a:rPr>
              <a:t>+</a:t>
            </a:r>
            <a:r>
              <a:rPr lang="en-US" altLang="nl-BE" sz="2000" i="1" dirty="0">
                <a:sym typeface="Symbol" panose="05050102010706020507" pitchFamily="18" charset="2"/>
              </a:rPr>
              <a:t>d</a:t>
            </a:r>
            <a:r>
              <a:rPr lang="en-US" altLang="nl-BE" sz="2000" dirty="0">
                <a:sym typeface="Symbol" panose="05050102010706020507" pitchFamily="18" charset="2"/>
              </a:rPr>
              <a:t>-1</a:t>
            </a:r>
            <a:r>
              <a:rPr lang="en-US" altLang="nl-BE" sz="2000" dirty="0">
                <a:solidFill>
                  <a:schemeClr val="tx2"/>
                </a:solidFill>
                <a:sym typeface="Symbol" panose="05050102010706020507" pitchFamily="18" charset="2"/>
              </a:rPr>
              <a:t> denotes </a:t>
            </a:r>
            <a:r>
              <a:rPr lang="en-US" altLang="nl-BE" sz="2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conflict</a:t>
            </a:r>
            <a:endParaRPr lang="en-US" alt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86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277756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37345" y="2645702"/>
                <a:ext cx="38848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𝔹</m:t>
                      </m:r>
                      <m:r>
                        <a:rPr lang="nl-B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45" y="2645702"/>
                <a:ext cx="388484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668260" y="4764941"/>
            <a:ext cx="6597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l-BE" sz="2000" dirty="0" smtClean="0">
                <a:solidFill>
                  <a:schemeClr val="tx2"/>
                </a:solidFill>
              </a:rPr>
              <a:t>if </a:t>
            </a:r>
            <a:r>
              <a:rPr lang="en-US" altLang="nl-BE" sz="2000" i="1" dirty="0" smtClean="0"/>
              <a:t>s</a:t>
            </a:r>
            <a:r>
              <a:rPr lang="en-US" altLang="nl-BE" sz="2000" dirty="0" smtClean="0"/>
              <a:t>-</a:t>
            </a:r>
            <a:r>
              <a:rPr lang="en-US" altLang="nl-BE" sz="2000" i="1" dirty="0" smtClean="0"/>
              <a:t>d</a:t>
            </a:r>
            <a:r>
              <a:rPr lang="en-US" altLang="nl-BE" sz="2000" dirty="0" smtClean="0"/>
              <a:t>=1</a:t>
            </a:r>
            <a:r>
              <a:rPr lang="en-US" altLang="nl-BE" sz="2000" dirty="0" smtClean="0">
                <a:solidFill>
                  <a:schemeClr val="tx2"/>
                </a:solidFill>
              </a:rPr>
              <a:t> </a:t>
            </a:r>
            <a:r>
              <a:rPr lang="en-US" altLang="nl-BE" sz="2000" dirty="0">
                <a:solidFill>
                  <a:schemeClr val="tx2"/>
                </a:solidFill>
              </a:rPr>
              <a:t>then </a:t>
            </a:r>
            <a:r>
              <a:rPr lang="en-US" altLang="nl-BE" sz="2000" dirty="0" smtClean="0">
                <a:solidFill>
                  <a:schemeClr val="tx2"/>
                </a:solidFill>
              </a:rPr>
              <a:t>we have full satisfaction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l-BE" sz="2000" dirty="0" smtClean="0">
                <a:solidFill>
                  <a:schemeClr val="tx2"/>
                </a:solidFill>
              </a:rPr>
              <a:t>if </a:t>
            </a:r>
            <a:r>
              <a:rPr lang="en-US" altLang="nl-BE" sz="2000" i="1" dirty="0" smtClean="0"/>
              <a:t>s</a:t>
            </a:r>
            <a:r>
              <a:rPr lang="en-US" altLang="nl-BE" sz="2000" dirty="0" smtClean="0"/>
              <a:t>-</a:t>
            </a:r>
            <a:r>
              <a:rPr lang="en-US" altLang="nl-BE" sz="2000" i="1" dirty="0" smtClean="0"/>
              <a:t>d</a:t>
            </a:r>
            <a:r>
              <a:rPr lang="en-US" altLang="nl-BE" sz="2000" dirty="0" smtClean="0"/>
              <a:t>=-1</a:t>
            </a:r>
            <a:r>
              <a:rPr lang="en-US" altLang="nl-BE" sz="2000" dirty="0" smtClean="0">
                <a:solidFill>
                  <a:schemeClr val="tx2"/>
                </a:solidFill>
              </a:rPr>
              <a:t> </a:t>
            </a:r>
            <a:r>
              <a:rPr lang="en-US" altLang="nl-BE" sz="2000" dirty="0">
                <a:solidFill>
                  <a:schemeClr val="tx2"/>
                </a:solidFill>
              </a:rPr>
              <a:t>then </a:t>
            </a:r>
            <a:r>
              <a:rPr lang="en-US" altLang="nl-BE" sz="2000" dirty="0" smtClean="0">
                <a:solidFill>
                  <a:schemeClr val="tx2"/>
                </a:solidFill>
              </a:rPr>
              <a:t>we have full dissatisfaction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nl-BE" sz="2000" dirty="0" smtClean="0">
                <a:solidFill>
                  <a:schemeClr val="tx2"/>
                </a:solidFill>
              </a:rPr>
              <a:t>if </a:t>
            </a:r>
            <a:r>
              <a:rPr lang="en-US" altLang="nl-BE" sz="2000" i="1" dirty="0" smtClean="0"/>
              <a:t>s-d</a:t>
            </a:r>
            <a:r>
              <a:rPr lang="en-US" altLang="nl-BE" sz="2000" dirty="0" smtClean="0"/>
              <a:t>=0</a:t>
            </a:r>
            <a:r>
              <a:rPr lang="en-US" altLang="nl-BE" sz="2000" dirty="0" smtClean="0">
                <a:solidFill>
                  <a:schemeClr val="tx2"/>
                </a:solidFill>
              </a:rPr>
              <a:t> </a:t>
            </a:r>
            <a:r>
              <a:rPr lang="en-US" altLang="nl-BE" sz="2000" dirty="0">
                <a:solidFill>
                  <a:schemeClr val="tx2"/>
                </a:solidFill>
              </a:rPr>
              <a:t>then </a:t>
            </a:r>
            <a:r>
              <a:rPr lang="en-US" altLang="nl-BE" sz="2000" dirty="0" smtClean="0">
                <a:solidFill>
                  <a:schemeClr val="tx2"/>
                </a:solidFill>
              </a:rPr>
              <a:t>we obtain neutrality</a:t>
            </a:r>
            <a:endParaRPr lang="en-US" alt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8506" y="3471614"/>
            <a:ext cx="754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possible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ranking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9381" y="4189805"/>
            <a:ext cx="2195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i="1" dirty="0" smtClean="0"/>
              <a:t>s</a:t>
            </a:r>
            <a:r>
              <a:rPr lang="nl-BE" sz="2000" dirty="0" smtClean="0"/>
              <a:t>-</a:t>
            </a:r>
            <a:r>
              <a:rPr lang="nl-BE" sz="2000" i="1" dirty="0" smtClean="0"/>
              <a:t>d </a:t>
            </a:r>
            <a:r>
              <a:rPr lang="nl-BE" sz="2000" dirty="0" smtClean="0"/>
              <a:t>(</a:t>
            </a:r>
            <a:r>
              <a:rPr lang="nl-BE" sz="2000" dirty="0" smtClean="0">
                <a:sym typeface="Symbol" panose="05050102010706020507" pitchFamily="18" charset="2"/>
              </a:rPr>
              <a:t>[-1,1]</a:t>
            </a:r>
            <a:r>
              <a:rPr lang="nl-BE" sz="2000" dirty="0" smtClean="0"/>
              <a:t>)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915098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5948" y="1277756"/>
            <a:ext cx="377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63817" y="3409176"/>
                <a:ext cx="567924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7" y="3409176"/>
                <a:ext cx="5679247" cy="5091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63327" y="2397344"/>
            <a:ext cx="754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400" dirty="0" smtClean="0">
                <a:solidFill>
                  <a:schemeClr val="tx2"/>
                </a:solidFill>
              </a:rPr>
              <a:t>basic </a:t>
            </a:r>
            <a:r>
              <a:rPr lang="nl-BE" sz="2400" dirty="0" err="1" smtClean="0">
                <a:solidFill>
                  <a:schemeClr val="tx2"/>
                </a:solidFill>
              </a:rPr>
              <a:t>aggregation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327" y="3009068"/>
            <a:ext cx="754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conjunction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21513" y="6060925"/>
                <a:ext cx="2514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nl-B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l-B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</m:d>
                  </m:oMath>
                </a14:m>
                <a:endParaRPr lang="nl-B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513" y="6060925"/>
                <a:ext cx="251485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53" t="-8197" b="-2459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63817" y="4437924"/>
                <a:ext cx="567924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7" y="4437924"/>
                <a:ext cx="5679247" cy="5091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63327" y="4037816"/>
            <a:ext cx="754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disjunction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63817" y="5407843"/>
                <a:ext cx="2294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d>
                        <m:dPr>
                          <m:ctrlP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17" y="5407843"/>
                <a:ext cx="229479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63327" y="5007735"/>
            <a:ext cx="754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negation</a:t>
            </a:r>
            <a:endParaRPr lang="nl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7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277756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62479" y="3209123"/>
                <a:ext cx="5286832" cy="932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𝐴𝑀</m:t>
                      </m:r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79" y="3209123"/>
                <a:ext cx="5286832" cy="9326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63327" y="2397344"/>
            <a:ext cx="754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400" dirty="0" err="1" smtClean="0">
                <a:solidFill>
                  <a:schemeClr val="tx2"/>
                </a:solidFill>
              </a:rPr>
              <a:t>advanced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aggregation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327" y="3009068"/>
            <a:ext cx="754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arithmetic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mean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3327" y="4102169"/>
            <a:ext cx="754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geometric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mean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327" y="5291737"/>
            <a:ext cx="7547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000" dirty="0" err="1" smtClean="0">
                <a:solidFill>
                  <a:schemeClr val="tx2"/>
                </a:solidFill>
              </a:rPr>
              <a:t>harmonic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mean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021791" y="4183549"/>
                <a:ext cx="5515805" cy="1308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𝐺𝑀</m:t>
                      </m:r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nary>
                                <m:naryPr>
                                  <m:chr m:val="∏"/>
                                  <m:ctrlPr>
                                    <a:rPr lang="nl-B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rad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ad>
                            <m:ra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nary>
                                <m:naryPr>
                                  <m:chr m:val="∏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ra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791" y="4183549"/>
                <a:ext cx="5515805" cy="13082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82489" y="5585272"/>
                <a:ext cx="5358455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𝐻𝑀</m:t>
                      </m:r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den>
                          </m:f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89" y="5585272"/>
                <a:ext cx="5358455" cy="92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58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277756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45663" y="3184349"/>
                <a:ext cx="2334485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=¬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63" y="3184349"/>
                <a:ext cx="2334485" cy="4247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11078" y="2416353"/>
            <a:ext cx="754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400" dirty="0" err="1" smtClean="0">
                <a:solidFill>
                  <a:schemeClr val="tx2"/>
                </a:solidFill>
              </a:rPr>
              <a:t>advanced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weighted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aggregation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985" y="3198820"/>
            <a:ext cx="113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implicator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4985" y="3591972"/>
            <a:ext cx="144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co-</a:t>
            </a:r>
            <a:r>
              <a:rPr lang="nl-BE" dirty="0" err="1" smtClean="0">
                <a:solidFill>
                  <a:schemeClr val="tx2"/>
                </a:solidFill>
              </a:rPr>
              <a:t>implicator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123796" y="3500522"/>
                <a:ext cx="6743193" cy="5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</m:t>
                          </m:r>
                        </m:sup>
                      </m:sSubSup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=¬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,¬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=¬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d>
                            <m:d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∨¬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nl-BE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B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96" y="3500522"/>
                <a:ext cx="6743193" cy="552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74985" y="4411203"/>
            <a:ext cx="935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err="1" smtClean="0">
                <a:solidFill>
                  <a:schemeClr val="tx2"/>
                </a:solidFill>
              </a:rPr>
              <a:t>strategy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1968" y="4796499"/>
                <a:ext cx="6805774" cy="687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 smtClean="0">
                    <a:solidFill>
                      <a:schemeClr val="tx2"/>
                    </a:solidFill>
                  </a:rPr>
                  <a:t>consider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implication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nl-BE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nl-BE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</m:e>
                        </m:groupCh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nl-BE" sz="1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l-BE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e>
                        </m:groupChr>
                      </m:e>
                      <m:sub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for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disjunction</a:t>
                </a:r>
                <a:endParaRPr lang="nl-BE" sz="1600" dirty="0" smtClean="0">
                  <a:solidFill>
                    <a:schemeClr val="tx2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nl-BE" sz="1600" dirty="0" err="1" smtClean="0">
                    <a:solidFill>
                      <a:schemeClr val="tx2"/>
                    </a:solidFill>
                  </a:rPr>
                  <a:t>define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extended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conjunction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1600" dirty="0" err="1" smtClean="0">
                    <a:solidFill>
                      <a:schemeClr val="tx2"/>
                    </a:solidFill>
                  </a:rPr>
                  <a:t>disjunction</a:t>
                </a:r>
                <a:r>
                  <a:rPr lang="nl-BE" sz="1600" dirty="0" smtClean="0">
                    <a:solidFill>
                      <a:schemeClr val="tx2"/>
                    </a:solidFill>
                  </a:rPr>
                  <a:t> operators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</m:e>
                      <m:sub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nl-BE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r>
                  <a:rPr lang="nl-BE" sz="1600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l-BE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</m:e>
                      <m:sub>
                        <m:r>
                          <a:rPr lang="nl-BE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nl-BE" sz="16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bSup>
                  </m:oMath>
                </a14:m>
                <a:endParaRPr lang="nl-BE" sz="16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968" y="4796499"/>
                <a:ext cx="6805774" cy="687048"/>
              </a:xfrm>
              <a:prstGeom prst="rect">
                <a:avLst/>
              </a:prstGeom>
              <a:blipFill rotWithShape="0">
                <a:blip r:embed="rId6"/>
                <a:stretch>
                  <a:fillRect l="-448" t="-4425" b="-1061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190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277756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078" y="2416353"/>
            <a:ext cx="754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400" dirty="0" err="1" smtClean="0">
                <a:solidFill>
                  <a:schemeClr val="tx2"/>
                </a:solidFill>
              </a:rPr>
              <a:t>advanced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weighted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aggregation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985" y="3198820"/>
            <a:ext cx="227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implication</a:t>
            </a:r>
            <a:r>
              <a:rPr lang="nl-BE" dirty="0" smtClean="0">
                <a:solidFill>
                  <a:schemeClr val="tx2"/>
                </a:solidFill>
              </a:rPr>
              <a:t> operators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5468" y="3757844"/>
            <a:ext cx="104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solidFill>
                  <a:schemeClr val="tx2"/>
                </a:solidFill>
              </a:rPr>
              <a:t>conjunction</a:t>
            </a:r>
            <a:endParaRPr 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10142" y="3911732"/>
                <a:ext cx="1966500" cy="48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</m:e>
                        </m:groupCh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B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</m:oMath>
                </a14:m>
                <a:endParaRPr lang="nl-BE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142" y="3911732"/>
                <a:ext cx="1966500" cy="4835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09261" y="4412799"/>
                <a:ext cx="4012252" cy="420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</m:t>
                              </m:r>
                            </m:sup>
                          </m:sSub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61" y="4412799"/>
                <a:ext cx="4012252" cy="420693"/>
              </a:xfrm>
              <a:prstGeom prst="rect">
                <a:avLst/>
              </a:prstGeom>
              <a:blipFill rotWithShape="0"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3327" y="6107429"/>
                <a:ext cx="3981475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nl-BE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nl-BE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Kleene-Dienes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nl-BE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Reichenbach</a:t>
                </a:r>
                <a:r>
                  <a:rPr lang="nl-BE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Gödel</a:t>
                </a:r>
                <a:endParaRPr lang="nl-B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7" y="6107429"/>
                <a:ext cx="3981475" cy="391582"/>
              </a:xfrm>
              <a:prstGeom prst="rect">
                <a:avLst/>
              </a:prstGeom>
              <a:blipFill rotWithShape="0">
                <a:blip r:embed="rId6"/>
                <a:stretch>
                  <a:fillRect t="-7813" r="-459" b="-2031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65468" y="4910268"/>
            <a:ext cx="104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solidFill>
                  <a:schemeClr val="tx2"/>
                </a:solidFill>
              </a:rPr>
              <a:t>conjunction</a:t>
            </a:r>
            <a:endParaRPr 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10142" y="5064156"/>
                <a:ext cx="1966500" cy="483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⇒"/>
                            <m:vertJc m:val="bot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</m:e>
                        </m:groupCh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nl-BE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nl-BE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nl-BE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𝔹</m:t>
                    </m:r>
                  </m:oMath>
                </a14:m>
                <a:endParaRPr lang="nl-BE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142" y="5064156"/>
                <a:ext cx="1966500" cy="4835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409261" y="5539802"/>
                <a:ext cx="403123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</m:t>
                              </m:r>
                            </m:sup>
                          </m:sSubSup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61" y="5539802"/>
                <a:ext cx="4031232" cy="5068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9541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1709" y="1451181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2845" y="3467935"/>
            <a:ext cx="679901" cy="39936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01929" y="3228780"/>
            <a:ext cx="3662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bipolarity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1929" y="4176365"/>
            <a:ext cx="410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bipolarity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query </a:t>
            </a:r>
            <a:r>
              <a:rPr lang="nl-BE" sz="2000" dirty="0" err="1" smtClean="0">
                <a:solidFill>
                  <a:schemeClr val="tx2"/>
                </a:solidFill>
              </a:rPr>
              <a:t>conditions</a:t>
            </a:r>
            <a:endParaRPr lang="nl-BE" sz="20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672845" y="4032654"/>
            <a:ext cx="679901" cy="40045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icons.iconarchive.com/icons/iconleak/stainless/256/preferences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73" y="3266487"/>
            <a:ext cx="1435521" cy="14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67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277756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078" y="2416353"/>
            <a:ext cx="754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400" dirty="0" err="1" smtClean="0">
                <a:solidFill>
                  <a:schemeClr val="tx2"/>
                </a:solidFill>
              </a:rPr>
              <a:t>advanced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weighted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aggregation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985" y="3198820"/>
            <a:ext cx="202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extended</a:t>
            </a:r>
            <a:r>
              <a:rPr lang="nl-BE" dirty="0" smtClean="0">
                <a:solidFill>
                  <a:schemeClr val="tx2"/>
                </a:solidFill>
              </a:rPr>
              <a:t> operators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5468" y="3757844"/>
            <a:ext cx="1047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solidFill>
                  <a:schemeClr val="tx2"/>
                </a:solidFill>
              </a:rPr>
              <a:t>conjunction</a:t>
            </a:r>
            <a:endParaRPr 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5468" y="4910268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 err="1" smtClean="0">
                <a:solidFill>
                  <a:schemeClr val="tx2"/>
                </a:solidFill>
              </a:rPr>
              <a:t>disjunction</a:t>
            </a:r>
            <a:endParaRPr lang="nl-BE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21829" y="4077911"/>
                <a:ext cx="3050386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𝔹</m:t>
                              </m:r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BE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𝔹</m:t>
                      </m:r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829" y="4077911"/>
                <a:ext cx="3050386" cy="375809"/>
              </a:xfrm>
              <a:prstGeom prst="rect">
                <a:avLst/>
              </a:prstGeom>
              <a:blipFill rotWithShape="0">
                <a:blip r:embed="rId4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69667" y="4408399"/>
                <a:ext cx="6891887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</m:groupCh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</m:e>
                          </m:groupCh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667" y="4408399"/>
                <a:ext cx="6891887" cy="5280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59697" y="5191141"/>
                <a:ext cx="3050386" cy="37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bSup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nl-BE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𝔹</m:t>
                              </m:r>
                            </m:e>
                          </m:d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nl-BE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𝔹</m:t>
                      </m:r>
                    </m:oMath>
                  </m:oMathPara>
                </a14:m>
                <a:endParaRPr lang="nl-BE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697" y="5191141"/>
                <a:ext cx="3050386" cy="3758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65468" y="5534794"/>
                <a:ext cx="6891887" cy="52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</m:groupCh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∨</m:t>
                          </m:r>
                        </m:e>
                        <m:sub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groupChr>
                            <m:groupChrPr>
                              <m:chr m:val="⇒"/>
                              <m:vertJc m:val="bot"/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∨</m:t>
                              </m:r>
                            </m:e>
                          </m:groupCh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nl-B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l-BE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468" y="5534794"/>
                <a:ext cx="6891887" cy="5280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47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277756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2487" y="1707605"/>
            <a:ext cx="3699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satisfaction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degrees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1078" y="2416353"/>
            <a:ext cx="7547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BE" sz="2400" dirty="0" err="1" smtClean="0">
                <a:solidFill>
                  <a:schemeClr val="tx2"/>
                </a:solidFill>
              </a:rPr>
              <a:t>advanced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weighted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tx2"/>
                </a:solidFill>
              </a:rPr>
              <a:t>aggregation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985" y="3198820"/>
            <a:ext cx="266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weighted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arithmetic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mean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74985" y="3947634"/>
                <a:ext cx="7256217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𝐴𝑀</m:t>
                          </m:r>
                        </m:e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nl-BE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nl-BE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nl-BE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85" y="3947634"/>
                <a:ext cx="7256217" cy="7838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011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295" y="5678435"/>
            <a:ext cx="1406154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7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bipolar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294" y="4262483"/>
                <a:ext cx="25095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4262483"/>
                <a:ext cx="2509533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294" y="5678435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9514" y="4946773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Atanassov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intuitionistic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22111" y="5914980"/>
                <a:ext cx="389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11" y="5914980"/>
                <a:ext cx="38933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96326" y="5223854"/>
                <a:ext cx="626517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26" y="5223854"/>
                <a:ext cx="6265177" cy="439736"/>
              </a:xfrm>
              <a:prstGeom prst="rect">
                <a:avLst/>
              </a:prstGeom>
              <a:blipFill rotWithShape="0">
                <a:blip r:embed="rId7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5948" y="1451181"/>
            <a:ext cx="377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7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bipolar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1060" y="3465941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0" y="3465941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37306" y="4286133"/>
                <a:ext cx="373717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06" y="4286133"/>
                <a:ext cx="3737177" cy="4049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86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7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bipolar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pole tekstowe 11"/>
          <p:cNvSpPr txBox="1">
            <a:spLocks noChangeArrowheads="1"/>
          </p:cNvSpPr>
          <p:nvPr/>
        </p:nvSpPr>
        <p:spPr bwMode="auto">
          <a:xfrm>
            <a:off x="3210952" y="3318289"/>
            <a:ext cx="2770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’26K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9" name="Rectangle 28"/>
          <p:cNvSpPr/>
          <p:nvPr/>
        </p:nvSpPr>
        <p:spPr>
          <a:xfrm>
            <a:off x="1134214" y="3046777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p:sp>
        <p:nvSpPr>
          <p:cNvPr id="30" name="Freeform 37"/>
          <p:cNvSpPr>
            <a:spLocks/>
          </p:cNvSpPr>
          <p:nvPr/>
        </p:nvSpPr>
        <p:spPr bwMode="auto">
          <a:xfrm>
            <a:off x="3170225" y="4064926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1" name="Freeform 8"/>
          <p:cNvSpPr>
            <a:spLocks/>
          </p:cNvSpPr>
          <p:nvPr/>
        </p:nvSpPr>
        <p:spPr bwMode="auto">
          <a:xfrm flipH="1">
            <a:off x="2712694" y="4064926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417419" y="4110963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33" name="Rectangle 47"/>
          <p:cNvSpPr>
            <a:spLocks noChangeArrowheads="1"/>
          </p:cNvSpPr>
          <p:nvPr/>
        </p:nvSpPr>
        <p:spPr bwMode="auto">
          <a:xfrm>
            <a:off x="2455519" y="5615913"/>
            <a:ext cx="3619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 flipV="1">
            <a:off x="2757642" y="5655694"/>
            <a:ext cx="457200" cy="0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2836519" y="5559615"/>
            <a:ext cx="857246" cy="2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V="1">
            <a:off x="4707296" y="4139538"/>
            <a:ext cx="1713367" cy="0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2836519" y="3825213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2788894" y="5654013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585398" y="561272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69819" y="394586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2817469" y="41395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259169" y="5668301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3095282" y="559051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 rot="4055031">
            <a:off x="2961931" y="575402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346675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 rot="4055031">
            <a:off x="333181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3847757" y="559051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 rot="4055031">
            <a:off x="3712819" y="575243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4200182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 rot="4055031">
            <a:off x="4065244" y="576355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455260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 rot="4055031">
            <a:off x="441766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4914557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 rot="4055031">
            <a:off x="4779619" y="577148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527650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 rot="4055031">
            <a:off x="514156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5628932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 rot="4055031">
            <a:off x="5493994" y="577307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>
            <a:off x="5981357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 rot="4055031">
            <a:off x="5827369" y="5800063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 flipV="1">
            <a:off x="4550516" y="5650961"/>
            <a:ext cx="1971675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5701957" y="4120488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</a:t>
            </a:r>
            <a:r>
              <a:rPr lang="en-GB" altLang="nl-BE" sz="1400" baseline="-25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  <a:endParaRPr lang="en-GB" altLang="nl-BE" sz="1400" baseline="-25000" dirty="0">
              <a:solidFill>
                <a:schemeClr val="accent3"/>
              </a:solidFill>
              <a:sym typeface="Symbol" panose="05050102010706020507" pitchFamily="18" charset="2"/>
            </a:endParaRPr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2857896" y="5100759"/>
            <a:ext cx="809625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Text Box 44"/>
          <p:cNvSpPr txBox="1">
            <a:spLocks noChangeArrowheads="1"/>
          </p:cNvSpPr>
          <p:nvPr/>
        </p:nvSpPr>
        <p:spPr bwMode="auto">
          <a:xfrm>
            <a:off x="3167940" y="3878758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53"/>
              <p:cNvSpPr txBox="1">
                <a:spLocks noChangeArrowheads="1"/>
              </p:cNvSpPr>
              <p:nvPr/>
            </p:nvSpPr>
            <p:spPr bwMode="auto">
              <a:xfrm>
                <a:off x="2587590" y="4934341"/>
                <a:ext cx="305340" cy="302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4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7590" y="4934341"/>
                <a:ext cx="305340" cy="302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6"/>
          <p:cNvSpPr txBox="1">
            <a:spLocks noChangeArrowheads="1"/>
          </p:cNvSpPr>
          <p:nvPr/>
        </p:nvSpPr>
        <p:spPr bwMode="auto">
          <a:xfrm rot="3873531">
            <a:off x="3474729" y="5746243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26K</a:t>
            </a:r>
            <a:endParaRPr lang="en-GB" altLang="nl-BE" sz="1400" baseline="-25000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  <p:cxnSp>
        <p:nvCxnSpPr>
          <p:cNvPr id="80" name="Straight Connector 79"/>
          <p:cNvCxnSpPr>
            <a:stCxn id="81" idx="1"/>
          </p:cNvCxnSpPr>
          <p:nvPr/>
        </p:nvCxnSpPr>
        <p:spPr>
          <a:xfrm flipV="1">
            <a:off x="3694310" y="5117567"/>
            <a:ext cx="7704" cy="5946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ine 19"/>
          <p:cNvSpPr>
            <a:spLocks noChangeShapeType="1"/>
          </p:cNvSpPr>
          <p:nvPr/>
        </p:nvSpPr>
        <p:spPr bwMode="auto">
          <a:xfrm>
            <a:off x="3692722" y="5585253"/>
            <a:ext cx="1588" cy="1270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53"/>
              <p:cNvSpPr txBox="1">
                <a:spLocks noChangeArrowheads="1"/>
              </p:cNvSpPr>
              <p:nvPr/>
            </p:nvSpPr>
            <p:spPr bwMode="auto">
              <a:xfrm>
                <a:off x="2597613" y="5378352"/>
                <a:ext cx="328230" cy="302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2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7613" y="5378352"/>
                <a:ext cx="328230" cy="3028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4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9514" y="4946773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Atanassov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intuitionistic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96326" y="5223854"/>
                <a:ext cx="626517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26" y="5223854"/>
                <a:ext cx="6265177" cy="439736"/>
              </a:xfrm>
              <a:prstGeom prst="rect">
                <a:avLst/>
              </a:prstGeom>
              <a:blipFill rotWithShape="0">
                <a:blip r:embed="rId5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5294" y="5678435"/>
            <a:ext cx="2984343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5294" y="4183054"/>
                <a:ext cx="860120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4183054"/>
                <a:ext cx="8601201" cy="552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5294" y="5678435"/>
            <a:ext cx="298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93222" y="5977298"/>
                <a:ext cx="5177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22" y="5977298"/>
                <a:ext cx="51777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233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92650" y="4914616"/>
                <a:ext cx="5510739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510739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7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06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3379" y="2328970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17" name="Rectangle 16"/>
          <p:cNvSpPr/>
          <p:nvPr/>
        </p:nvSpPr>
        <p:spPr>
          <a:xfrm>
            <a:off x="979112" y="2824613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34"/>
          <p:cNvSpPr>
            <a:spLocks/>
          </p:cNvSpPr>
          <p:nvPr/>
        </p:nvSpPr>
        <p:spPr bwMode="auto">
          <a:xfrm>
            <a:off x="3589876" y="3783619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54"/>
              <p:cNvSpPr txBox="1">
                <a:spLocks noChangeArrowheads="1"/>
              </p:cNvSpPr>
              <p:nvPr/>
            </p:nvSpPr>
            <p:spPr bwMode="auto">
              <a:xfrm>
                <a:off x="1467579" y="4300499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4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579" y="4300499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1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53"/>
              <p:cNvSpPr txBox="1">
                <a:spLocks noChangeArrowheads="1"/>
              </p:cNvSpPr>
              <p:nvPr/>
            </p:nvSpPr>
            <p:spPr bwMode="auto">
              <a:xfrm>
                <a:off x="1468018" y="4112221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5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8018" y="4112221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37"/>
          <p:cNvSpPr>
            <a:spLocks/>
          </p:cNvSpPr>
          <p:nvPr/>
        </p:nvSpPr>
        <p:spPr bwMode="auto">
          <a:xfrm>
            <a:off x="3596114" y="3796184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 flipH="1">
            <a:off x="3138583" y="3796184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843308" y="3842221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 flipV="1">
            <a:off x="3252883" y="4442324"/>
            <a:ext cx="1226862" cy="1031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 flipV="1">
            <a:off x="5133185" y="3870796"/>
            <a:ext cx="1713367" cy="0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 flipV="1">
            <a:off x="3262408" y="3556471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 flipV="1">
            <a:off x="3214783" y="5385271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011287" y="534398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2995708" y="3677121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78" name="Line 13"/>
          <p:cNvSpPr>
            <a:spLocks noChangeShapeType="1"/>
          </p:cNvSpPr>
          <p:nvPr/>
        </p:nvSpPr>
        <p:spPr bwMode="auto">
          <a:xfrm>
            <a:off x="3243358" y="3870796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6685058" y="5399559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 rot="4055031">
            <a:off x="3387820" y="5485284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389264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 rot="4055031">
            <a:off x="375770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4" name="Line 19"/>
          <p:cNvSpPr>
            <a:spLocks noChangeShapeType="1"/>
          </p:cNvSpPr>
          <p:nvPr/>
        </p:nvSpPr>
        <p:spPr bwMode="auto">
          <a:xfrm>
            <a:off x="4273646" y="532177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 rot="4055031">
            <a:off x="4138708" y="548369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>
            <a:off x="4626071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7" name="Text Box 22"/>
          <p:cNvSpPr txBox="1">
            <a:spLocks noChangeArrowheads="1"/>
          </p:cNvSpPr>
          <p:nvPr/>
        </p:nvSpPr>
        <p:spPr bwMode="auto">
          <a:xfrm rot="4055031">
            <a:off x="4491133" y="5494809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>
            <a:off x="497849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9" name="Text Box 24"/>
          <p:cNvSpPr txBox="1">
            <a:spLocks noChangeArrowheads="1"/>
          </p:cNvSpPr>
          <p:nvPr/>
        </p:nvSpPr>
        <p:spPr bwMode="auto">
          <a:xfrm rot="4055031">
            <a:off x="484355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>
            <a:off x="5340446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 rot="4055031">
            <a:off x="5205508" y="550274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>
            <a:off x="570239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 Box 28"/>
          <p:cNvSpPr txBox="1">
            <a:spLocks noChangeArrowheads="1"/>
          </p:cNvSpPr>
          <p:nvPr/>
        </p:nvSpPr>
        <p:spPr bwMode="auto">
          <a:xfrm rot="4055031">
            <a:off x="556745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>
            <a:off x="6054821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 rot="4055031">
            <a:off x="5919883" y="5504334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>
            <a:off x="6407246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7" name="Text Box 32"/>
          <p:cNvSpPr txBox="1">
            <a:spLocks noChangeArrowheads="1"/>
          </p:cNvSpPr>
          <p:nvPr/>
        </p:nvSpPr>
        <p:spPr bwMode="auto">
          <a:xfrm rot="4055031">
            <a:off x="5612679" y="5468138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 flipV="1">
            <a:off x="4976405" y="5382219"/>
            <a:ext cx="1971675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6127846" y="3851746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</a:t>
            </a:r>
            <a:r>
              <a:rPr lang="en-GB" altLang="nl-BE" sz="1400" baseline="-25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  <a:endParaRPr lang="en-GB" altLang="nl-BE" sz="1400" baseline="-25000" dirty="0">
              <a:solidFill>
                <a:schemeClr val="accent3"/>
              </a:solidFill>
              <a:sym typeface="Symbol" panose="05050102010706020507" pitchFamily="18" charset="2"/>
            </a:endParaRPr>
          </a:p>
        </p:txBody>
      </p:sp>
      <p:sp>
        <p:nvSpPr>
          <p:cNvPr id="100" name="Line 39"/>
          <p:cNvSpPr>
            <a:spLocks noChangeShapeType="1"/>
          </p:cNvSpPr>
          <p:nvPr/>
        </p:nvSpPr>
        <p:spPr bwMode="auto">
          <a:xfrm>
            <a:off x="3274295" y="4300499"/>
            <a:ext cx="67654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Text Box 44"/>
          <p:cNvSpPr txBox="1">
            <a:spLocks noChangeArrowheads="1"/>
          </p:cNvSpPr>
          <p:nvPr/>
        </p:nvSpPr>
        <p:spPr bwMode="auto">
          <a:xfrm>
            <a:off x="3377262" y="3553869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8" name="Line 4"/>
          <p:cNvSpPr>
            <a:spLocks noChangeShapeType="1"/>
          </p:cNvSpPr>
          <p:nvPr/>
        </p:nvSpPr>
        <p:spPr bwMode="auto">
          <a:xfrm flipV="1">
            <a:off x="3257097" y="5391929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9" name="Text Box 6"/>
          <p:cNvSpPr txBox="1">
            <a:spLocks noChangeArrowheads="1"/>
          </p:cNvSpPr>
          <p:nvPr/>
        </p:nvSpPr>
        <p:spPr bwMode="auto">
          <a:xfrm>
            <a:off x="4566500" y="4430185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110" name="Freeform 33"/>
          <p:cNvSpPr>
            <a:spLocks/>
          </p:cNvSpPr>
          <p:nvPr/>
        </p:nvSpPr>
        <p:spPr bwMode="auto">
          <a:xfrm flipH="1">
            <a:off x="4208009" y="3783753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1" name="Line 35"/>
          <p:cNvSpPr>
            <a:spLocks noChangeShapeType="1"/>
          </p:cNvSpPr>
          <p:nvPr/>
        </p:nvSpPr>
        <p:spPr bwMode="auto">
          <a:xfrm flipV="1">
            <a:off x="4876347" y="5377334"/>
            <a:ext cx="2013095" cy="344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143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9514" y="4946773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Atanassov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intuitionistic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96326" y="5223854"/>
                <a:ext cx="626517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26" y="5223854"/>
                <a:ext cx="6265177" cy="439736"/>
              </a:xfrm>
              <a:prstGeom prst="rect">
                <a:avLst/>
              </a:prstGeom>
              <a:blipFill rotWithShape="0">
                <a:blip r:embed="rId5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5294" y="5678435"/>
            <a:ext cx="4426837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5294" y="4183054"/>
                <a:ext cx="860120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4183054"/>
                <a:ext cx="8601201" cy="552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405294" y="5678435"/>
            <a:ext cx="448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Atanassov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intuitionistic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20443" y="5937157"/>
                <a:ext cx="1369477" cy="448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</m:s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443" y="5937157"/>
                <a:ext cx="1369477" cy="448649"/>
              </a:xfrm>
              <a:prstGeom prst="rect">
                <a:avLst/>
              </a:prstGeom>
              <a:blipFill rotWithShape="0"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241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92650" y="4914616"/>
                <a:ext cx="5411931" cy="15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411931" cy="15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44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1709" y="1451181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336" y="3398255"/>
            <a:ext cx="8455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800" dirty="0" err="1" smtClean="0">
                <a:solidFill>
                  <a:schemeClr val="tx2"/>
                </a:solidFill>
              </a:rPr>
              <a:t>optimistic</a:t>
            </a:r>
            <a:r>
              <a:rPr lang="nl-BE" sz="4800" dirty="0" smtClean="0">
                <a:solidFill>
                  <a:schemeClr val="tx2"/>
                </a:solidFill>
              </a:rPr>
              <a:t> – </a:t>
            </a:r>
            <a:r>
              <a:rPr lang="nl-BE" sz="4800" dirty="0" err="1" smtClean="0">
                <a:solidFill>
                  <a:schemeClr val="tx2"/>
                </a:solidFill>
              </a:rPr>
              <a:t>pessimistic</a:t>
            </a:r>
            <a:r>
              <a:rPr lang="nl-BE" sz="4800" dirty="0" smtClean="0">
                <a:solidFill>
                  <a:schemeClr val="tx2"/>
                </a:solidFill>
              </a:rPr>
              <a:t> approach</a:t>
            </a:r>
            <a:endParaRPr lang="nl-BE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0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3379" y="2328970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2870775" y="304380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17" name="Rectangle 16"/>
          <p:cNvSpPr/>
          <p:nvPr/>
        </p:nvSpPr>
        <p:spPr>
          <a:xfrm>
            <a:off x="979112" y="2824613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34"/>
          <p:cNvSpPr>
            <a:spLocks/>
          </p:cNvSpPr>
          <p:nvPr/>
        </p:nvSpPr>
        <p:spPr bwMode="auto">
          <a:xfrm>
            <a:off x="3589876" y="3783619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54"/>
              <p:cNvSpPr txBox="1">
                <a:spLocks noChangeArrowheads="1"/>
              </p:cNvSpPr>
              <p:nvPr/>
            </p:nvSpPr>
            <p:spPr bwMode="auto">
              <a:xfrm>
                <a:off x="1467579" y="4300499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4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7579" y="4300499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1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153"/>
              <p:cNvSpPr txBox="1">
                <a:spLocks noChangeArrowheads="1"/>
              </p:cNvSpPr>
              <p:nvPr/>
            </p:nvSpPr>
            <p:spPr bwMode="auto">
              <a:xfrm>
                <a:off x="1468018" y="4112221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5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8018" y="4112221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37"/>
          <p:cNvSpPr>
            <a:spLocks/>
          </p:cNvSpPr>
          <p:nvPr/>
        </p:nvSpPr>
        <p:spPr bwMode="auto">
          <a:xfrm>
            <a:off x="3596114" y="3796184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 flipH="1">
            <a:off x="3138583" y="3796184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843308" y="3842221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 flipV="1">
            <a:off x="3252883" y="4442324"/>
            <a:ext cx="1226862" cy="1031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 flipV="1">
            <a:off x="5133185" y="3870796"/>
            <a:ext cx="1713367" cy="0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 flipV="1">
            <a:off x="3262408" y="3556471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 flipV="1">
            <a:off x="3214783" y="5385271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011287" y="534398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2995708" y="3677121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78" name="Line 13"/>
          <p:cNvSpPr>
            <a:spLocks noChangeShapeType="1"/>
          </p:cNvSpPr>
          <p:nvPr/>
        </p:nvSpPr>
        <p:spPr bwMode="auto">
          <a:xfrm>
            <a:off x="3243358" y="3870796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6685058" y="5399559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 rot="4055031">
            <a:off x="3387820" y="5485284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389264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 rot="4055031">
            <a:off x="375770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4" name="Line 19"/>
          <p:cNvSpPr>
            <a:spLocks noChangeShapeType="1"/>
          </p:cNvSpPr>
          <p:nvPr/>
        </p:nvSpPr>
        <p:spPr bwMode="auto">
          <a:xfrm>
            <a:off x="4273646" y="532177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 rot="4055031">
            <a:off x="4138708" y="548369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>
            <a:off x="4626071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7" name="Text Box 22"/>
          <p:cNvSpPr txBox="1">
            <a:spLocks noChangeArrowheads="1"/>
          </p:cNvSpPr>
          <p:nvPr/>
        </p:nvSpPr>
        <p:spPr bwMode="auto">
          <a:xfrm rot="4055031">
            <a:off x="4491133" y="5494809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>
            <a:off x="497849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9" name="Text Box 24"/>
          <p:cNvSpPr txBox="1">
            <a:spLocks noChangeArrowheads="1"/>
          </p:cNvSpPr>
          <p:nvPr/>
        </p:nvSpPr>
        <p:spPr bwMode="auto">
          <a:xfrm rot="4055031">
            <a:off x="484355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>
            <a:off x="5340446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 rot="4055031">
            <a:off x="5205508" y="550274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>
            <a:off x="570239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 Box 28"/>
          <p:cNvSpPr txBox="1">
            <a:spLocks noChangeArrowheads="1"/>
          </p:cNvSpPr>
          <p:nvPr/>
        </p:nvSpPr>
        <p:spPr bwMode="auto">
          <a:xfrm rot="4055031">
            <a:off x="556745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>
            <a:off x="6054821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 rot="4055031">
            <a:off x="5919883" y="5504334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>
            <a:off x="6407246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7" name="Text Box 32"/>
          <p:cNvSpPr txBox="1">
            <a:spLocks noChangeArrowheads="1"/>
          </p:cNvSpPr>
          <p:nvPr/>
        </p:nvSpPr>
        <p:spPr bwMode="auto">
          <a:xfrm rot="4055031">
            <a:off x="5612679" y="5468138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 flipV="1">
            <a:off x="4976405" y="5382219"/>
            <a:ext cx="1971675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4906651" y="3537530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</a:t>
            </a:r>
            <a:r>
              <a:rPr lang="en-GB" altLang="nl-BE" sz="1400" baseline="-25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  <a:endParaRPr lang="en-GB" altLang="nl-BE" sz="1400" baseline="-25000" dirty="0">
              <a:solidFill>
                <a:schemeClr val="accent3"/>
              </a:solidFill>
              <a:sym typeface="Symbol" panose="05050102010706020507" pitchFamily="18" charset="2"/>
            </a:endParaRPr>
          </a:p>
        </p:txBody>
      </p:sp>
      <p:sp>
        <p:nvSpPr>
          <p:cNvPr id="100" name="Line 39"/>
          <p:cNvSpPr>
            <a:spLocks noChangeShapeType="1"/>
          </p:cNvSpPr>
          <p:nvPr/>
        </p:nvSpPr>
        <p:spPr bwMode="auto">
          <a:xfrm>
            <a:off x="3274295" y="4300499"/>
            <a:ext cx="67654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Text Box 44"/>
          <p:cNvSpPr txBox="1">
            <a:spLocks noChangeArrowheads="1"/>
          </p:cNvSpPr>
          <p:nvPr/>
        </p:nvSpPr>
        <p:spPr bwMode="auto">
          <a:xfrm>
            <a:off x="3377262" y="3553869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8" name="Line 4"/>
          <p:cNvSpPr>
            <a:spLocks noChangeShapeType="1"/>
          </p:cNvSpPr>
          <p:nvPr/>
        </p:nvSpPr>
        <p:spPr bwMode="auto">
          <a:xfrm flipV="1">
            <a:off x="3257097" y="5391929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6"/>
              <p:cNvSpPr txBox="1">
                <a:spLocks noChangeArrowheads="1"/>
              </p:cNvSpPr>
              <p:nvPr/>
            </p:nvSpPr>
            <p:spPr bwMode="auto">
              <a:xfrm>
                <a:off x="3918420" y="3499770"/>
                <a:ext cx="975202" cy="322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nl-BE" sz="1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around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_30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altLang="nl-BE" sz="1400" baseline="-25000" dirty="0">
                  <a:solidFill>
                    <a:schemeClr val="accent6">
                      <a:lumMod val="75000"/>
                    </a:schemeClr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8420" y="3499770"/>
                <a:ext cx="975202" cy="322524"/>
              </a:xfrm>
              <a:prstGeom prst="rect">
                <a:avLst/>
              </a:prstGeom>
              <a:blipFill rotWithShape="0">
                <a:blip r:embed="rId7"/>
                <a:stretch>
                  <a:fillRect b="-9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33"/>
          <p:cNvSpPr>
            <a:spLocks/>
          </p:cNvSpPr>
          <p:nvPr/>
        </p:nvSpPr>
        <p:spPr bwMode="auto">
          <a:xfrm flipH="1">
            <a:off x="4208009" y="3783753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1" name="Line 35"/>
          <p:cNvSpPr>
            <a:spLocks noChangeShapeType="1"/>
          </p:cNvSpPr>
          <p:nvPr/>
        </p:nvSpPr>
        <p:spPr bwMode="auto">
          <a:xfrm flipV="1">
            <a:off x="4876347" y="5377334"/>
            <a:ext cx="2013095" cy="344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2" name="Freeform 33"/>
          <p:cNvSpPr>
            <a:spLocks/>
          </p:cNvSpPr>
          <p:nvPr/>
        </p:nvSpPr>
        <p:spPr bwMode="auto">
          <a:xfrm flipH="1">
            <a:off x="3245276" y="3794739"/>
            <a:ext cx="1034554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Freeform 34"/>
          <p:cNvSpPr>
            <a:spLocks/>
          </p:cNvSpPr>
          <p:nvPr/>
        </p:nvSpPr>
        <p:spPr bwMode="auto">
          <a:xfrm>
            <a:off x="4254952" y="3783619"/>
            <a:ext cx="1401909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>
            <a:off x="5515643" y="3861269"/>
            <a:ext cx="1330909" cy="12945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6"/>
              <p:cNvSpPr txBox="1">
                <a:spLocks noChangeArrowheads="1"/>
              </p:cNvSpPr>
              <p:nvPr/>
            </p:nvSpPr>
            <p:spPr bwMode="auto">
              <a:xfrm>
                <a:off x="5882894" y="3882375"/>
                <a:ext cx="975202" cy="322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nl-BE" sz="1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around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_30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altLang="nl-BE" sz="1400" baseline="-25000" dirty="0">
                  <a:solidFill>
                    <a:schemeClr val="accent6">
                      <a:lumMod val="75000"/>
                    </a:schemeClr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2894" y="3882375"/>
                <a:ext cx="975202" cy="322524"/>
              </a:xfrm>
              <a:prstGeom prst="rect">
                <a:avLst/>
              </a:prstGeom>
              <a:blipFill rotWithShape="0">
                <a:blip r:embed="rId8"/>
                <a:stretch>
                  <a:fillRect b="-7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513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33883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smtClean="0">
                    <a:solidFill>
                      <a:schemeClr val="tx2"/>
                    </a:solidFill>
                  </a:rPr>
                  <a:t>compatibility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𝑁𝑂𝑇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338830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799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7450" y="3832768"/>
                <a:ext cx="7056484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𝑁𝑂𝑇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𝑁𝑂𝑇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𝑁𝑂𝑇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50" y="3832768"/>
                <a:ext cx="7056484" cy="506870"/>
              </a:xfrm>
              <a:prstGeom prst="rect">
                <a:avLst/>
              </a:prstGeom>
              <a:blipFill rotWithShape="0">
                <a:blip r:embed="rId5"/>
                <a:stretch>
                  <a:fillRect t="-172289" b="-2518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92650" y="4914616"/>
                <a:ext cx="5756319" cy="15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𝑁𝑂𝑇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𝑁𝑂𝑇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𝑁𝑂𝑇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sSub>
                              <m:sSubPr>
                                <m:ctrlP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56319" cy="15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17083" y="4233412"/>
                <a:ext cx="2587247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𝑁𝑂𝑇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083" y="4233412"/>
                <a:ext cx="2587247" cy="506870"/>
              </a:xfrm>
              <a:prstGeom prst="rect">
                <a:avLst/>
              </a:prstGeom>
              <a:blipFill rotWithShape="0">
                <a:blip r:embed="rId7"/>
                <a:stretch>
                  <a:fillRect t="-170238" r="-33962" b="-24761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211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3379" y="2328970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pole tekstowe 11"/>
          <p:cNvSpPr txBox="1">
            <a:spLocks noChangeArrowheads="1"/>
          </p:cNvSpPr>
          <p:nvPr/>
        </p:nvSpPr>
        <p:spPr bwMode="auto">
          <a:xfrm>
            <a:off x="2870775" y="3043808"/>
            <a:ext cx="40144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i="1" dirty="0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17" name="Rectangle 16"/>
          <p:cNvSpPr/>
          <p:nvPr/>
        </p:nvSpPr>
        <p:spPr>
          <a:xfrm>
            <a:off x="979112" y="2824613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4183" y="5956003"/>
                <a:ext cx="8591583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𝑁𝑂𝑇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𝑁𝑂𝑇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𝑁𝑂𝑇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83" y="5956003"/>
                <a:ext cx="8591583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34"/>
          <p:cNvSpPr>
            <a:spLocks/>
          </p:cNvSpPr>
          <p:nvPr/>
        </p:nvSpPr>
        <p:spPr bwMode="auto">
          <a:xfrm>
            <a:off x="3589876" y="3783619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154"/>
              <p:cNvSpPr txBox="1">
                <a:spLocks noChangeArrowheads="1"/>
              </p:cNvSpPr>
              <p:nvPr/>
            </p:nvSpPr>
            <p:spPr bwMode="auto">
              <a:xfrm>
                <a:off x="613607" y="3682127"/>
                <a:ext cx="2359172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𝑁𝑂𝑇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4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3607" y="3682127"/>
                <a:ext cx="2359172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37"/>
          <p:cNvSpPr>
            <a:spLocks/>
          </p:cNvSpPr>
          <p:nvPr/>
        </p:nvSpPr>
        <p:spPr bwMode="auto">
          <a:xfrm>
            <a:off x="3596114" y="3796184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 flipH="1">
            <a:off x="3270083" y="3796184"/>
            <a:ext cx="16592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582254" y="3540284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 flipV="1">
            <a:off x="5133185" y="3870796"/>
            <a:ext cx="1713367" cy="0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4" name="Line 9"/>
          <p:cNvSpPr>
            <a:spLocks noChangeShapeType="1"/>
          </p:cNvSpPr>
          <p:nvPr/>
        </p:nvSpPr>
        <p:spPr bwMode="auto">
          <a:xfrm flipV="1">
            <a:off x="3262408" y="3556471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5" name="Line 10"/>
          <p:cNvSpPr>
            <a:spLocks noChangeShapeType="1"/>
          </p:cNvSpPr>
          <p:nvPr/>
        </p:nvSpPr>
        <p:spPr bwMode="auto">
          <a:xfrm flipV="1">
            <a:off x="3214783" y="5385271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011287" y="534398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3042267" y="3626684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1</a:t>
            </a:r>
            <a:endParaRPr lang="en-US" altLang="nl-BE" sz="1200" dirty="0"/>
          </a:p>
        </p:txBody>
      </p:sp>
      <p:sp>
        <p:nvSpPr>
          <p:cNvPr id="78" name="Line 13"/>
          <p:cNvSpPr>
            <a:spLocks noChangeShapeType="1"/>
          </p:cNvSpPr>
          <p:nvPr/>
        </p:nvSpPr>
        <p:spPr bwMode="auto">
          <a:xfrm>
            <a:off x="3243358" y="3870796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6685058" y="5399559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 rot="4055031">
            <a:off x="3387820" y="5485284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2" name="Line 17"/>
          <p:cNvSpPr>
            <a:spLocks noChangeShapeType="1"/>
          </p:cNvSpPr>
          <p:nvPr/>
        </p:nvSpPr>
        <p:spPr bwMode="auto">
          <a:xfrm>
            <a:off x="389264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3" name="Text Box 18"/>
          <p:cNvSpPr txBox="1">
            <a:spLocks noChangeArrowheads="1"/>
          </p:cNvSpPr>
          <p:nvPr/>
        </p:nvSpPr>
        <p:spPr bwMode="auto">
          <a:xfrm rot="4055031">
            <a:off x="375770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4" name="Line 19"/>
          <p:cNvSpPr>
            <a:spLocks noChangeShapeType="1"/>
          </p:cNvSpPr>
          <p:nvPr/>
        </p:nvSpPr>
        <p:spPr bwMode="auto">
          <a:xfrm>
            <a:off x="4273646" y="532177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5" name="Text Box 20"/>
          <p:cNvSpPr txBox="1">
            <a:spLocks noChangeArrowheads="1"/>
          </p:cNvSpPr>
          <p:nvPr/>
        </p:nvSpPr>
        <p:spPr bwMode="auto">
          <a:xfrm rot="4055031">
            <a:off x="4138708" y="548369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6" name="Line 21"/>
          <p:cNvSpPr>
            <a:spLocks noChangeShapeType="1"/>
          </p:cNvSpPr>
          <p:nvPr/>
        </p:nvSpPr>
        <p:spPr bwMode="auto">
          <a:xfrm>
            <a:off x="4626071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7" name="Text Box 22"/>
          <p:cNvSpPr txBox="1">
            <a:spLocks noChangeArrowheads="1"/>
          </p:cNvSpPr>
          <p:nvPr/>
        </p:nvSpPr>
        <p:spPr bwMode="auto">
          <a:xfrm rot="4055031">
            <a:off x="4491133" y="5494809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>
            <a:off x="497849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9" name="Text Box 24"/>
          <p:cNvSpPr txBox="1">
            <a:spLocks noChangeArrowheads="1"/>
          </p:cNvSpPr>
          <p:nvPr/>
        </p:nvSpPr>
        <p:spPr bwMode="auto">
          <a:xfrm rot="4055031">
            <a:off x="484355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0" name="Line 25"/>
          <p:cNvSpPr>
            <a:spLocks noChangeShapeType="1"/>
          </p:cNvSpPr>
          <p:nvPr/>
        </p:nvSpPr>
        <p:spPr bwMode="auto">
          <a:xfrm>
            <a:off x="5340446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 rot="4055031">
            <a:off x="5205508" y="550274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2" name="Line 27"/>
          <p:cNvSpPr>
            <a:spLocks noChangeShapeType="1"/>
          </p:cNvSpPr>
          <p:nvPr/>
        </p:nvSpPr>
        <p:spPr bwMode="auto">
          <a:xfrm>
            <a:off x="5702396" y="5331296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3" name="Text Box 28"/>
          <p:cNvSpPr txBox="1">
            <a:spLocks noChangeArrowheads="1"/>
          </p:cNvSpPr>
          <p:nvPr/>
        </p:nvSpPr>
        <p:spPr bwMode="auto">
          <a:xfrm rot="4055031">
            <a:off x="5567458" y="549322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4" name="Line 29"/>
          <p:cNvSpPr>
            <a:spLocks noChangeShapeType="1"/>
          </p:cNvSpPr>
          <p:nvPr/>
        </p:nvSpPr>
        <p:spPr bwMode="auto">
          <a:xfrm>
            <a:off x="6054821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5" name="Text Box 30"/>
          <p:cNvSpPr txBox="1">
            <a:spLocks noChangeArrowheads="1"/>
          </p:cNvSpPr>
          <p:nvPr/>
        </p:nvSpPr>
        <p:spPr bwMode="auto">
          <a:xfrm rot="4055031">
            <a:off x="5919883" y="5504334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6" name="Line 31"/>
          <p:cNvSpPr>
            <a:spLocks noChangeShapeType="1"/>
          </p:cNvSpPr>
          <p:nvPr/>
        </p:nvSpPr>
        <p:spPr bwMode="auto">
          <a:xfrm>
            <a:off x="6407246" y="5340821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7" name="Text Box 32"/>
          <p:cNvSpPr txBox="1">
            <a:spLocks noChangeArrowheads="1"/>
          </p:cNvSpPr>
          <p:nvPr/>
        </p:nvSpPr>
        <p:spPr bwMode="auto">
          <a:xfrm rot="4055031">
            <a:off x="5612679" y="5468138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 flipV="1">
            <a:off x="4976405" y="5382219"/>
            <a:ext cx="1971675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>
            <a:off x="4906651" y="3537530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</a:t>
            </a:r>
            <a:r>
              <a:rPr lang="en-GB" altLang="nl-BE" sz="1400" baseline="-25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  <a:endParaRPr lang="en-GB" altLang="nl-BE" sz="1400" baseline="-25000" dirty="0">
              <a:solidFill>
                <a:schemeClr val="accent3"/>
              </a:solidFill>
              <a:sym typeface="Symbol" panose="05050102010706020507" pitchFamily="18" charset="2"/>
            </a:endParaRPr>
          </a:p>
        </p:txBody>
      </p:sp>
      <p:sp>
        <p:nvSpPr>
          <p:cNvPr id="101" name="Text Box 44"/>
          <p:cNvSpPr txBox="1">
            <a:spLocks noChangeArrowheads="1"/>
          </p:cNvSpPr>
          <p:nvPr/>
        </p:nvSpPr>
        <p:spPr bwMode="auto">
          <a:xfrm>
            <a:off x="3377262" y="3553869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8" name="Line 4"/>
          <p:cNvSpPr>
            <a:spLocks noChangeShapeType="1"/>
          </p:cNvSpPr>
          <p:nvPr/>
        </p:nvSpPr>
        <p:spPr bwMode="auto">
          <a:xfrm flipV="1">
            <a:off x="3257097" y="5391929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 Box 6"/>
              <p:cNvSpPr txBox="1">
                <a:spLocks noChangeArrowheads="1"/>
              </p:cNvSpPr>
              <p:nvPr/>
            </p:nvSpPr>
            <p:spPr bwMode="auto">
              <a:xfrm>
                <a:off x="3918420" y="3499770"/>
                <a:ext cx="975202" cy="322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nl-BE" sz="1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around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_30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altLang="nl-BE" sz="1400" baseline="-25000" dirty="0">
                  <a:solidFill>
                    <a:schemeClr val="accent6">
                      <a:lumMod val="75000"/>
                    </a:schemeClr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0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8420" y="3499770"/>
                <a:ext cx="975202" cy="322524"/>
              </a:xfrm>
              <a:prstGeom prst="rect">
                <a:avLst/>
              </a:prstGeom>
              <a:blipFill rotWithShape="0">
                <a:blip r:embed="rId6"/>
                <a:stretch>
                  <a:fillRect b="-9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Freeform 33"/>
          <p:cNvSpPr>
            <a:spLocks/>
          </p:cNvSpPr>
          <p:nvPr/>
        </p:nvSpPr>
        <p:spPr bwMode="auto">
          <a:xfrm flipH="1">
            <a:off x="4208009" y="3783753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1" name="Line 35"/>
          <p:cNvSpPr>
            <a:spLocks noChangeShapeType="1"/>
          </p:cNvSpPr>
          <p:nvPr/>
        </p:nvSpPr>
        <p:spPr bwMode="auto">
          <a:xfrm flipV="1">
            <a:off x="4876347" y="5377334"/>
            <a:ext cx="2013095" cy="344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2" name="Freeform 33"/>
          <p:cNvSpPr>
            <a:spLocks/>
          </p:cNvSpPr>
          <p:nvPr/>
        </p:nvSpPr>
        <p:spPr bwMode="auto">
          <a:xfrm flipH="1">
            <a:off x="3245276" y="3794739"/>
            <a:ext cx="1034554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Freeform 34"/>
          <p:cNvSpPr>
            <a:spLocks/>
          </p:cNvSpPr>
          <p:nvPr/>
        </p:nvSpPr>
        <p:spPr bwMode="auto">
          <a:xfrm>
            <a:off x="4254952" y="3783619"/>
            <a:ext cx="1401909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5" name="Line 35"/>
          <p:cNvSpPr>
            <a:spLocks noChangeShapeType="1"/>
          </p:cNvSpPr>
          <p:nvPr/>
        </p:nvSpPr>
        <p:spPr bwMode="auto">
          <a:xfrm>
            <a:off x="5515643" y="3861269"/>
            <a:ext cx="1330909" cy="12945"/>
          </a:xfrm>
          <a:prstGeom prst="line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6"/>
              <p:cNvSpPr txBox="1">
                <a:spLocks noChangeArrowheads="1"/>
              </p:cNvSpPr>
              <p:nvPr/>
            </p:nvSpPr>
            <p:spPr bwMode="auto">
              <a:xfrm>
                <a:off x="5882894" y="3882375"/>
                <a:ext cx="975202" cy="322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sSub>
                            <m:sSubPr>
                              <m:ctrlPr>
                                <a:rPr lang="nl-BE" sz="12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12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around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_30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en-GB" altLang="nl-BE" sz="1200" baseline="-25000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altLang="nl-BE" sz="1400" baseline="-25000" dirty="0">
                  <a:solidFill>
                    <a:schemeClr val="accent6">
                      <a:lumMod val="75000"/>
                    </a:schemeClr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6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2894" y="3882375"/>
                <a:ext cx="975202" cy="322524"/>
              </a:xfrm>
              <a:prstGeom prst="rect">
                <a:avLst/>
              </a:prstGeom>
              <a:blipFill rotWithShape="0">
                <a:blip r:embed="rId7"/>
                <a:stretch>
                  <a:fillRect b="-7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154"/>
              <p:cNvSpPr txBox="1">
                <a:spLocks noChangeArrowheads="1"/>
              </p:cNvSpPr>
              <p:nvPr/>
            </p:nvSpPr>
            <p:spPr bwMode="auto">
              <a:xfrm>
                <a:off x="979112" y="3880515"/>
                <a:ext cx="2179250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𝑁𝑂𝑇</m:t>
                              </m:r>
                              <m:r>
                                <a:rPr lang="nl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57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9112" y="3880515"/>
                <a:ext cx="2179250" cy="324384"/>
              </a:xfrm>
              <a:prstGeom prst="rect">
                <a:avLst/>
              </a:prstGeom>
              <a:blipFill rotWithShape="0">
                <a:blip r:embed="rId8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Line 5"/>
          <p:cNvSpPr>
            <a:spLocks noChangeShapeType="1"/>
          </p:cNvSpPr>
          <p:nvPr/>
        </p:nvSpPr>
        <p:spPr bwMode="auto">
          <a:xfrm>
            <a:off x="3063046" y="3861249"/>
            <a:ext cx="2277399" cy="1118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9379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2489" y="5061935"/>
                <a:ext cx="9371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𝑝𝑜𝑠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489" y="5061935"/>
                <a:ext cx="9371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006" y="3022159"/>
            <a:ext cx="6591007" cy="3523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46701" y="5061934"/>
                <a:ext cx="9730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𝑛𝑒𝑔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701" y="5061934"/>
                <a:ext cx="97309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65900" y="2532539"/>
            <a:ext cx="7679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pool of (</a:t>
            </a:r>
            <a:r>
              <a:rPr lang="nl-BE" sz="2000" dirty="0" err="1" smtClean="0">
                <a:solidFill>
                  <a:schemeClr val="tx2"/>
                </a:solidFill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</a:rPr>
              <a:t>)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nl-BE" sz="2000" dirty="0" smtClean="0">
                <a:solidFill>
                  <a:schemeClr val="tx2"/>
                </a:solidFill>
              </a:rPr>
              <a:t> criteria – pool of (</a:t>
            </a:r>
            <a:r>
              <a:rPr lang="nl-BE" sz="2000" dirty="0" err="1" smtClean="0">
                <a:solidFill>
                  <a:schemeClr val="tx2"/>
                </a:solidFill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</a:rPr>
              <a:t>)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nl-BE" sz="2000" dirty="0" smtClean="0">
                <a:solidFill>
                  <a:schemeClr val="tx2"/>
                </a:solidFill>
              </a:rPr>
              <a:t> criteria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8216" y="2860855"/>
            <a:ext cx="197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what</a:t>
            </a:r>
            <a:r>
              <a:rPr lang="nl-BE" sz="1600" dirty="0" smtClean="0"/>
              <a:t> the user </a:t>
            </a:r>
            <a:r>
              <a:rPr lang="nl-BE" sz="1600" dirty="0" err="1" smtClean="0"/>
              <a:t>prefers</a:t>
            </a:r>
            <a:endParaRPr lang="nl-BE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705894" y="2889485"/>
            <a:ext cx="2748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what</a:t>
            </a:r>
            <a:r>
              <a:rPr lang="nl-BE" sz="1600" dirty="0" smtClean="0"/>
              <a:t> the user does </a:t>
            </a:r>
            <a:r>
              <a:rPr lang="nl-BE" sz="1600" dirty="0" err="1" smtClean="0"/>
              <a:t>not</a:t>
            </a:r>
            <a:r>
              <a:rPr lang="nl-BE" sz="1600" dirty="0" smtClean="0"/>
              <a:t> </a:t>
            </a:r>
            <a:r>
              <a:rPr lang="nl-BE" sz="1600" dirty="0" err="1" smtClean="0"/>
              <a:t>prefer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388656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7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bipolar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7971" y="3473422"/>
                <a:ext cx="2459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𝑝𝑜𝑠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971" y="3473422"/>
                <a:ext cx="24595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08455" y="4912522"/>
                <a:ext cx="4764400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𝑝𝑜𝑠</m:t>
                        </m:r>
                      </m:sup>
                    </m:sSup>
                  </m:oMath>
                </a14:m>
                <a:r>
                  <a:rPr lang="nl-BE" sz="2000" dirty="0" smtClean="0"/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𝑛𝑒𝑔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are sets of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regular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criteria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455" y="4912522"/>
                <a:ext cx="4764400" cy="453137"/>
              </a:xfrm>
              <a:prstGeom prst="rect">
                <a:avLst/>
              </a:prstGeom>
              <a:blipFill rotWithShape="0">
                <a:blip r:embed="rId5"/>
                <a:stretch>
                  <a:fillRect l="-256" b="-243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286000" y="4140117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where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47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7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bipolar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5399" y="3339028"/>
                <a:ext cx="2459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𝑝𝑜𝑠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99" y="3339028"/>
                <a:ext cx="24595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26362" y="4431314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362" y="4431314"/>
                <a:ext cx="40254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37728" y="4416545"/>
                <a:ext cx="4412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40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28" y="4416545"/>
                <a:ext cx="44127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1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327635" y="3800693"/>
            <a:ext cx="622738" cy="6306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70180" y="3812748"/>
            <a:ext cx="604738" cy="6185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770" y="5175086"/>
            <a:ext cx="3764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evaluate</a:t>
            </a:r>
            <a:r>
              <a:rPr lang="nl-BE" dirty="0" smtClean="0">
                <a:solidFill>
                  <a:schemeClr val="tx2"/>
                </a:solidFill>
              </a:rPr>
              <a:t> as </a:t>
            </a:r>
            <a:r>
              <a:rPr lang="nl-BE" dirty="0" err="1" smtClean="0">
                <a:solidFill>
                  <a:schemeClr val="tx2"/>
                </a:solidFill>
              </a:rPr>
              <a:t>with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satisfaction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br>
              <a:rPr lang="nl-BE" dirty="0" smtClean="0">
                <a:solidFill>
                  <a:schemeClr val="tx2"/>
                </a:solidFill>
              </a:rPr>
            </a:br>
            <a:r>
              <a:rPr lang="nl-BE" dirty="0" err="1" smtClean="0">
                <a:solidFill>
                  <a:schemeClr val="tx2"/>
                </a:solidFill>
              </a:rPr>
              <a:t>degrees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and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aggregate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independently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37731" y="4917482"/>
            <a:ext cx="764890" cy="60611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557345" y="4892979"/>
            <a:ext cx="680383" cy="6306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902571" y="5540405"/>
                <a:ext cx="9594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71" y="5540405"/>
                <a:ext cx="959493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367913" y="3999762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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min (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7913" y="4262165"/>
            <a:ext cx="18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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max (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2191" y="3977345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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max (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2191" y="4239748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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min (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25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6569934" y="4598670"/>
            <a:ext cx="721618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tangle 78"/>
          <p:cNvSpPr/>
          <p:nvPr/>
        </p:nvSpPr>
        <p:spPr>
          <a:xfrm>
            <a:off x="6638847" y="4305886"/>
            <a:ext cx="851420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Rectangle 77"/>
          <p:cNvSpPr/>
          <p:nvPr/>
        </p:nvSpPr>
        <p:spPr>
          <a:xfrm>
            <a:off x="2088930" y="4846747"/>
            <a:ext cx="732726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Rectangle 76"/>
          <p:cNvSpPr/>
          <p:nvPr/>
        </p:nvSpPr>
        <p:spPr>
          <a:xfrm>
            <a:off x="2255097" y="4523582"/>
            <a:ext cx="739113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2120462" y="4268853"/>
            <a:ext cx="873748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7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bipolar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12300" y="3251424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-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904736" y="3398434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l 53"/>
          <p:cNvSpPr/>
          <p:nvPr/>
        </p:nvSpPr>
        <p:spPr>
          <a:xfrm>
            <a:off x="6229698" y="3467757"/>
            <a:ext cx="561466" cy="577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TextBox 54"/>
          <p:cNvSpPr txBox="1"/>
          <p:nvPr/>
        </p:nvSpPr>
        <p:spPr>
          <a:xfrm>
            <a:off x="1408572" y="4230679"/>
            <a:ext cx="1661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 </a:t>
            </a:r>
            <a:r>
              <a:rPr lang="nl-BE" dirty="0" err="1" smtClean="0"/>
              <a:t>like</a:t>
            </a:r>
            <a:r>
              <a:rPr lang="nl-BE" dirty="0" smtClean="0"/>
              <a:t> a black </a:t>
            </a:r>
            <a:r>
              <a:rPr lang="nl-BE" dirty="0" err="1" smtClean="0"/>
              <a:t>car</a:t>
            </a:r>
            <a:endParaRPr lang="nl-BE" dirty="0" smtClean="0"/>
          </a:p>
          <a:p>
            <a:r>
              <a:rPr lang="nl-BE" dirty="0" smtClean="0"/>
              <a:t>I want a </a:t>
            </a:r>
            <a:r>
              <a:rPr lang="nl-BE" dirty="0" err="1" smtClean="0"/>
              <a:t>fast</a:t>
            </a:r>
            <a:r>
              <a:rPr lang="nl-BE" dirty="0" smtClean="0"/>
              <a:t> </a:t>
            </a:r>
            <a:r>
              <a:rPr lang="nl-BE" dirty="0" err="1" smtClean="0"/>
              <a:t>car</a:t>
            </a:r>
            <a:endParaRPr lang="nl-BE" dirty="0" smtClean="0"/>
          </a:p>
          <a:p>
            <a:r>
              <a:rPr lang="nl-BE" dirty="0" smtClean="0"/>
              <a:t>I want airbags</a:t>
            </a:r>
            <a:endParaRPr lang="nl-BE" dirty="0"/>
          </a:p>
        </p:txBody>
      </p:sp>
      <p:sp>
        <p:nvSpPr>
          <p:cNvPr id="56" name="TextBox 55"/>
          <p:cNvSpPr txBox="1"/>
          <p:nvPr/>
        </p:nvSpPr>
        <p:spPr>
          <a:xfrm>
            <a:off x="5203154" y="4268853"/>
            <a:ext cx="24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 </a:t>
            </a:r>
            <a:r>
              <a:rPr lang="nl-BE" dirty="0" err="1" smtClean="0"/>
              <a:t>don’t</a:t>
            </a:r>
            <a:r>
              <a:rPr lang="nl-BE" dirty="0" smtClean="0"/>
              <a:t> want a </a:t>
            </a:r>
            <a:r>
              <a:rPr lang="nl-BE" dirty="0" err="1" smtClean="0"/>
              <a:t>white</a:t>
            </a:r>
            <a:r>
              <a:rPr lang="nl-BE" dirty="0" smtClean="0"/>
              <a:t> </a:t>
            </a:r>
            <a:r>
              <a:rPr lang="nl-BE" dirty="0" err="1" smtClean="0"/>
              <a:t>car</a:t>
            </a:r>
            <a:endParaRPr lang="nl-BE" dirty="0" smtClean="0"/>
          </a:p>
          <a:p>
            <a:r>
              <a:rPr lang="nl-BE" dirty="0" smtClean="0"/>
              <a:t>I </a:t>
            </a:r>
            <a:r>
              <a:rPr lang="nl-BE" dirty="0" err="1" smtClean="0"/>
              <a:t>don’t</a:t>
            </a:r>
            <a:r>
              <a:rPr lang="nl-BE" dirty="0" smtClean="0"/>
              <a:t> </a:t>
            </a:r>
            <a:r>
              <a:rPr lang="nl-BE" dirty="0" err="1" smtClean="0"/>
              <a:t>like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old</a:t>
            </a:r>
            <a:r>
              <a:rPr lang="nl-BE" dirty="0" smtClean="0"/>
              <a:t> </a:t>
            </a:r>
            <a:r>
              <a:rPr lang="nl-BE" dirty="0" err="1" smtClean="0"/>
              <a:t>car</a:t>
            </a:r>
            <a:endParaRPr lang="nl-BE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2994210" y="3388289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>
                <a:solidFill>
                  <a:schemeClr val="tx2"/>
                </a:solidFill>
              </a:rPr>
              <a:t>evaluation</a:t>
            </a:r>
            <a:endParaRPr lang="nl-BE" b="1" dirty="0">
              <a:solidFill>
                <a:schemeClr val="tx2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187315" y="4222686"/>
            <a:ext cx="352982" cy="917270"/>
            <a:chOff x="3140018" y="2733884"/>
            <a:chExt cx="352982" cy="917270"/>
          </a:xfrm>
        </p:grpSpPr>
        <p:sp>
          <p:nvSpPr>
            <p:cNvPr id="59" name="TextBox 58"/>
            <p:cNvSpPr txBox="1"/>
            <p:nvPr/>
          </p:nvSpPr>
          <p:spPr>
            <a:xfrm>
              <a:off x="3140018" y="2733884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s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1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40018" y="3026144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s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2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40018" y="3281822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s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3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559180" y="4250402"/>
            <a:ext cx="381836" cy="661592"/>
            <a:chOff x="7511883" y="2761600"/>
            <a:chExt cx="381836" cy="661592"/>
          </a:xfrm>
        </p:grpSpPr>
        <p:sp>
          <p:nvSpPr>
            <p:cNvPr id="63" name="TextBox 62"/>
            <p:cNvSpPr txBox="1"/>
            <p:nvPr/>
          </p:nvSpPr>
          <p:spPr>
            <a:xfrm>
              <a:off x="7511883" y="27616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d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1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11883" y="305386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d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2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920813" y="317998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+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97143" y="3388289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nl-BE" b="1" dirty="0" err="1" smtClean="0">
                <a:solidFill>
                  <a:schemeClr val="accent2">
                    <a:lumMod val="75000"/>
                  </a:schemeClr>
                </a:solidFill>
              </a:rPr>
              <a:t>aggregation</a:t>
            </a:r>
            <a:endParaRPr lang="nl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070374" y="5183727"/>
            <a:ext cx="600147" cy="458709"/>
            <a:chOff x="3023077" y="4035729"/>
            <a:chExt cx="600147" cy="458709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023077" y="4035729"/>
              <a:ext cx="600147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85933" y="412510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i="1" dirty="0">
                  <a:solidFill>
                    <a:schemeClr val="accent2">
                      <a:lumMod val="75000"/>
                    </a:schemeClr>
                  </a:solidFill>
                </a:rPr>
                <a:t>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98150" y="5123425"/>
            <a:ext cx="600147" cy="519011"/>
            <a:chOff x="7450853" y="3975427"/>
            <a:chExt cx="600147" cy="519011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450853" y="3975427"/>
              <a:ext cx="600147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613709" y="412510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i="1" dirty="0" smtClean="0">
                  <a:solidFill>
                    <a:schemeClr val="accent2">
                      <a:lumMod val="75000"/>
                    </a:schemeClr>
                  </a:solidFill>
                </a:rPr>
                <a:t>d</a:t>
              </a:r>
              <a:endParaRPr lang="nl-BE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582044" y="5608683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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min (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582044" y="5871086"/>
            <a:ext cx="18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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max (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s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67836" y="5604215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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max (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67836" y="5866618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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 = min (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1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,</a:t>
            </a:r>
            <a:r>
              <a:rPr lang="nl-BE" i="1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d</a:t>
            </a:r>
            <a:r>
              <a:rPr lang="nl-BE" i="1" baseline="-25000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2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sym typeface="Symbol"/>
              </a:rPr>
              <a:t>)</a:t>
            </a:r>
            <a:endParaRPr lang="nl-BE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65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9514" y="3419254"/>
            <a:ext cx="7365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pool of </a:t>
            </a:r>
            <a:r>
              <a:rPr lang="nl-BE" sz="2000" dirty="0" err="1" smtClean="0">
                <a:solidFill>
                  <a:schemeClr val="tx2"/>
                </a:solidFill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nl-BE" sz="2000" dirty="0" smtClean="0">
                <a:solidFill>
                  <a:schemeClr val="tx2"/>
                </a:solidFill>
              </a:rPr>
              <a:t> criteria – pool of </a:t>
            </a:r>
            <a:r>
              <a:rPr lang="nl-BE" sz="2000" dirty="0" err="1" smtClean="0">
                <a:solidFill>
                  <a:schemeClr val="tx2"/>
                </a:solidFill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nl-BE" sz="2000" dirty="0" smtClean="0">
                <a:solidFill>
                  <a:schemeClr val="tx2"/>
                </a:solidFill>
              </a:rPr>
              <a:t> criteria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9514" y="3799524"/>
            <a:ext cx="197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what</a:t>
            </a:r>
            <a:r>
              <a:rPr lang="nl-BE" sz="1600" dirty="0" smtClean="0"/>
              <a:t> the user </a:t>
            </a:r>
            <a:r>
              <a:rPr lang="nl-BE" sz="1600" dirty="0" err="1" smtClean="0"/>
              <a:t>prefers</a:t>
            </a:r>
            <a:endParaRPr lang="nl-BE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705894" y="3822755"/>
            <a:ext cx="2748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what</a:t>
            </a:r>
            <a:r>
              <a:rPr lang="nl-BE" sz="1600" dirty="0" smtClean="0"/>
              <a:t> the user does </a:t>
            </a:r>
            <a:r>
              <a:rPr lang="nl-BE" sz="1600" dirty="0" err="1" smtClean="0"/>
              <a:t>not</a:t>
            </a:r>
            <a:r>
              <a:rPr lang="nl-BE" sz="1600" dirty="0" smtClean="0"/>
              <a:t> </a:t>
            </a:r>
            <a:r>
              <a:rPr lang="nl-BE" sz="1600" dirty="0" err="1" smtClean="0"/>
              <a:t>prefer</a:t>
            </a:r>
            <a:endParaRPr lang="nl-B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97762" y="4488625"/>
                <a:ext cx="2459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𝑝𝑜𝑠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762" y="4488625"/>
                <a:ext cx="24595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55824" y="5277606"/>
                <a:ext cx="683450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𝑝𝑜𝑠</m:t>
                        </m:r>
                      </m:sup>
                    </m:sSup>
                  </m:oMath>
                </a14:m>
                <a:r>
                  <a:rPr lang="nl-BE" sz="2000" dirty="0" smtClean="0"/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𝑛𝑒𝑔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are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expressions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composed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weighted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criteria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24" y="5277606"/>
                <a:ext cx="6834500" cy="453137"/>
              </a:xfrm>
              <a:prstGeom prst="rect">
                <a:avLst/>
              </a:prstGeom>
              <a:blipFill rotWithShape="0">
                <a:blip r:embed="rId5"/>
                <a:stretch>
                  <a:fillRect l="-178" r="-178" b="-243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255824" y="4935271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where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9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15399" y="3339028"/>
                <a:ext cx="24595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𝑝𝑜𝑠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399" y="3339028"/>
                <a:ext cx="245951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8159" y="4410478"/>
                <a:ext cx="77143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𝑝𝑜𝑠</m:t>
                          </m:r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59" y="4410478"/>
                <a:ext cx="771430" cy="490199"/>
              </a:xfrm>
              <a:prstGeom prst="rect">
                <a:avLst/>
              </a:prstGeom>
              <a:blipFill rotWithShape="0">
                <a:blip r:embed="rId5"/>
                <a:stretch>
                  <a:fillRect l="-794" b="-62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327635" y="3800693"/>
            <a:ext cx="622738" cy="6306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70180" y="3812748"/>
            <a:ext cx="604738" cy="6185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950" y="4414944"/>
            <a:ext cx="315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evaluate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independently</a:t>
            </a:r>
            <a:endParaRPr lang="nl-BE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BE" dirty="0" smtClean="0">
                <a:solidFill>
                  <a:schemeClr val="tx2"/>
                </a:solidFill>
              </a:rPr>
              <a:t>as </a:t>
            </a:r>
            <a:r>
              <a:rPr lang="nl-BE" dirty="0" err="1" smtClean="0">
                <a:solidFill>
                  <a:schemeClr val="tx2"/>
                </a:solidFill>
              </a:rPr>
              <a:t>with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possibilistic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truth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values</a:t>
            </a:r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37731" y="4917482"/>
            <a:ext cx="764890" cy="60611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557345" y="4892979"/>
            <a:ext cx="680383" cy="6306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890512" y="4402780"/>
                <a:ext cx="804323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𝑛𝑒𝑔</m:t>
                          </m:r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12" y="4402780"/>
                <a:ext cx="804323" cy="491738"/>
              </a:xfrm>
              <a:prstGeom prst="rect">
                <a:avLst/>
              </a:prstGeom>
              <a:blipFill rotWithShape="0"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816291" y="5635406"/>
                <a:ext cx="3482107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𝑜𝑣𝑒𝑟𝑎𝑙𝑙</m:t>
                          </m:r>
                        </m:sub>
                      </m:sSub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𝑝𝑜𝑠</m:t>
                          </m:r>
                        </m:sub>
                      </m:sSub>
                      <m:r>
                        <a:rPr lang="nl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291" y="5635406"/>
                <a:ext cx="3482107" cy="5181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327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6569934" y="4598670"/>
            <a:ext cx="721618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tangle 78"/>
          <p:cNvSpPr/>
          <p:nvPr/>
        </p:nvSpPr>
        <p:spPr>
          <a:xfrm>
            <a:off x="6638847" y="4305886"/>
            <a:ext cx="851420" cy="323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Rectangle 77"/>
          <p:cNvSpPr/>
          <p:nvPr/>
        </p:nvSpPr>
        <p:spPr>
          <a:xfrm>
            <a:off x="2088930" y="4846747"/>
            <a:ext cx="732726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Rectangle 76"/>
          <p:cNvSpPr/>
          <p:nvPr/>
        </p:nvSpPr>
        <p:spPr>
          <a:xfrm>
            <a:off x="2255097" y="4523582"/>
            <a:ext cx="739113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2120462" y="4268853"/>
            <a:ext cx="873748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7664" y="1451181"/>
            <a:ext cx="364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positive-negative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312300" y="3251424"/>
            <a:ext cx="396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-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904736" y="3398434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l 53"/>
          <p:cNvSpPr/>
          <p:nvPr/>
        </p:nvSpPr>
        <p:spPr>
          <a:xfrm>
            <a:off x="6229698" y="3467757"/>
            <a:ext cx="561466" cy="577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TextBox 54"/>
          <p:cNvSpPr txBox="1"/>
          <p:nvPr/>
        </p:nvSpPr>
        <p:spPr>
          <a:xfrm>
            <a:off x="1408572" y="4230679"/>
            <a:ext cx="1661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 </a:t>
            </a:r>
            <a:r>
              <a:rPr lang="nl-BE" dirty="0" err="1" smtClean="0"/>
              <a:t>like</a:t>
            </a:r>
            <a:r>
              <a:rPr lang="nl-BE" dirty="0" smtClean="0"/>
              <a:t> a black </a:t>
            </a:r>
            <a:r>
              <a:rPr lang="nl-BE" dirty="0" err="1" smtClean="0"/>
              <a:t>car</a:t>
            </a:r>
            <a:endParaRPr lang="nl-BE" dirty="0" smtClean="0"/>
          </a:p>
          <a:p>
            <a:r>
              <a:rPr lang="nl-BE" dirty="0" smtClean="0"/>
              <a:t>I want a </a:t>
            </a:r>
            <a:r>
              <a:rPr lang="nl-BE" dirty="0" err="1" smtClean="0"/>
              <a:t>fast</a:t>
            </a:r>
            <a:r>
              <a:rPr lang="nl-BE" dirty="0" smtClean="0"/>
              <a:t> </a:t>
            </a:r>
            <a:r>
              <a:rPr lang="nl-BE" dirty="0" err="1" smtClean="0"/>
              <a:t>car</a:t>
            </a:r>
            <a:endParaRPr lang="nl-BE" dirty="0" smtClean="0"/>
          </a:p>
          <a:p>
            <a:r>
              <a:rPr lang="nl-BE" dirty="0" smtClean="0"/>
              <a:t>I want airbags</a:t>
            </a:r>
            <a:endParaRPr lang="nl-BE" dirty="0"/>
          </a:p>
        </p:txBody>
      </p:sp>
      <p:sp>
        <p:nvSpPr>
          <p:cNvPr id="56" name="TextBox 55"/>
          <p:cNvSpPr txBox="1"/>
          <p:nvPr/>
        </p:nvSpPr>
        <p:spPr>
          <a:xfrm>
            <a:off x="5203154" y="4268853"/>
            <a:ext cx="2403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I </a:t>
            </a:r>
            <a:r>
              <a:rPr lang="nl-BE" dirty="0" err="1" smtClean="0"/>
              <a:t>don’t</a:t>
            </a:r>
            <a:r>
              <a:rPr lang="nl-BE" dirty="0" smtClean="0"/>
              <a:t> want a </a:t>
            </a:r>
            <a:r>
              <a:rPr lang="nl-BE" dirty="0" err="1" smtClean="0"/>
              <a:t>white</a:t>
            </a:r>
            <a:r>
              <a:rPr lang="nl-BE" dirty="0" smtClean="0"/>
              <a:t> </a:t>
            </a:r>
            <a:r>
              <a:rPr lang="nl-BE" dirty="0" err="1" smtClean="0"/>
              <a:t>car</a:t>
            </a:r>
            <a:endParaRPr lang="nl-BE" dirty="0" smtClean="0"/>
          </a:p>
          <a:p>
            <a:r>
              <a:rPr lang="nl-BE" dirty="0" smtClean="0"/>
              <a:t>I </a:t>
            </a:r>
            <a:r>
              <a:rPr lang="nl-BE" dirty="0" err="1" smtClean="0"/>
              <a:t>don’t</a:t>
            </a:r>
            <a:r>
              <a:rPr lang="nl-BE" dirty="0" smtClean="0"/>
              <a:t> </a:t>
            </a:r>
            <a:r>
              <a:rPr lang="nl-BE" dirty="0" err="1" smtClean="0"/>
              <a:t>like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</a:t>
            </a:r>
            <a:r>
              <a:rPr lang="nl-BE" dirty="0" err="1" smtClean="0"/>
              <a:t>old</a:t>
            </a:r>
            <a:r>
              <a:rPr lang="nl-BE" dirty="0" smtClean="0"/>
              <a:t> </a:t>
            </a:r>
            <a:r>
              <a:rPr lang="nl-BE" dirty="0" err="1" smtClean="0"/>
              <a:t>car</a:t>
            </a:r>
            <a:endParaRPr lang="nl-BE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2994210" y="3388289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>
                <a:solidFill>
                  <a:schemeClr val="tx2"/>
                </a:solidFill>
              </a:rPr>
              <a:t>evaluation</a:t>
            </a:r>
            <a:endParaRPr lang="nl-BE" b="1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0813" y="317998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dirty="0" smtClean="0">
                <a:solidFill>
                  <a:schemeClr val="tx2"/>
                </a:solidFill>
              </a:rPr>
              <a:t>+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97143" y="3388289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nl-BE" b="1" dirty="0" err="1" smtClean="0">
                <a:solidFill>
                  <a:schemeClr val="accent2">
                    <a:lumMod val="75000"/>
                  </a:schemeClr>
                </a:solidFill>
              </a:rPr>
              <a:t>aggregation</a:t>
            </a:r>
            <a:endParaRPr lang="nl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87636" y="5494698"/>
                <a:ext cx="771430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𝑝𝑜𝑠</m:t>
                          </m:r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36" y="5494698"/>
                <a:ext cx="771430" cy="490199"/>
              </a:xfrm>
              <a:prstGeom prst="rect">
                <a:avLst/>
              </a:prstGeom>
              <a:blipFill rotWithShape="0">
                <a:blip r:embed="rId4"/>
                <a:stretch>
                  <a:fillRect l="-794" b="-61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05009" y="4201973"/>
                <a:ext cx="5366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009" y="4201973"/>
                <a:ext cx="53668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205009" y="4511884"/>
                <a:ext cx="542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009" y="4511884"/>
                <a:ext cx="542649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14047" y="4851926"/>
                <a:ext cx="542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47" y="4851926"/>
                <a:ext cx="542649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3466632" y="5307583"/>
            <a:ext cx="0" cy="3003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606889" y="4248818"/>
                <a:ext cx="6109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889" y="4248818"/>
                <a:ext cx="610936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606889" y="4558729"/>
                <a:ext cx="6169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889" y="4558729"/>
                <a:ext cx="616900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980" b="-15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10195" y="5511692"/>
                <a:ext cx="804323" cy="4917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𝑛𝑒𝑔</m:t>
                          </m:r>
                        </m:sub>
                      </m:sSub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195" y="5511692"/>
                <a:ext cx="804323" cy="491738"/>
              </a:xfrm>
              <a:prstGeom prst="rect">
                <a:avLst/>
              </a:prstGeom>
              <a:blipFill rotWithShape="0">
                <a:blip r:embed="rId10"/>
                <a:stretch>
                  <a:fillRect l="-758" b="-740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47" idx="2"/>
            <a:endCxn id="48" idx="0"/>
          </p:cNvCxnSpPr>
          <p:nvPr/>
        </p:nvCxnSpPr>
        <p:spPr>
          <a:xfrm flipH="1">
            <a:off x="7912357" y="4958839"/>
            <a:ext cx="2982" cy="55285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953514" y="6015467"/>
                <a:ext cx="3482107" cy="518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𝑜𝑣𝑒𝑟𝑎𝑙𝑙</m:t>
                          </m:r>
                        </m:sub>
                      </m:sSub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b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𝑝𝑜𝑠</m:t>
                          </m:r>
                        </m:sub>
                      </m:sSub>
                      <m:r>
                        <a:rPr lang="nl-B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nl-BE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𝑛𝑒𝑔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14" y="6015467"/>
                <a:ext cx="3482107" cy="51815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87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295" y="5678435"/>
            <a:ext cx="1406154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61" y="1451181"/>
            <a:ext cx="421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1989" y="1885417"/>
            <a:ext cx="514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294" y="4262483"/>
                <a:ext cx="20437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4262483"/>
                <a:ext cx="204376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294" y="5678435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22111" y="5914980"/>
                <a:ext cx="389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11" y="5914980"/>
                <a:ext cx="38933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39514" y="4940797"/>
            <a:ext cx="250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interval-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97686" y="5259586"/>
                <a:ext cx="6350778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686" y="5259586"/>
                <a:ext cx="6350778" cy="5529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762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61709" y="1451181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bipolarity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608" y="3398255"/>
            <a:ext cx="7246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4800" dirty="0" err="1" smtClean="0">
                <a:solidFill>
                  <a:schemeClr val="tx2"/>
                </a:solidFill>
              </a:rPr>
              <a:t>required</a:t>
            </a:r>
            <a:r>
              <a:rPr lang="nl-BE" sz="4800" dirty="0" smtClean="0">
                <a:solidFill>
                  <a:schemeClr val="tx2"/>
                </a:solidFill>
              </a:rPr>
              <a:t> – </a:t>
            </a:r>
            <a:r>
              <a:rPr lang="nl-BE" sz="4800" dirty="0" err="1" smtClean="0">
                <a:solidFill>
                  <a:schemeClr val="tx2"/>
                </a:solidFill>
              </a:rPr>
              <a:t>desired</a:t>
            </a:r>
            <a:r>
              <a:rPr lang="nl-BE" sz="4800" dirty="0" smtClean="0">
                <a:solidFill>
                  <a:schemeClr val="tx2"/>
                </a:solidFill>
              </a:rPr>
              <a:t> approach</a:t>
            </a:r>
            <a:endParaRPr lang="nl-BE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295" y="5678435"/>
            <a:ext cx="1406154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5434" y="1470432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522" y="2538057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509964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509964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847" y="4177332"/>
                <a:ext cx="2751202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7" y="4177332"/>
                <a:ext cx="2751202" cy="4011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294" y="5678435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85939" y="4930358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two-fold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3222" y="5131439"/>
                <a:ext cx="5536452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nl-BE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22" y="5131439"/>
                <a:ext cx="5536452" cy="552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22111" y="5960883"/>
                <a:ext cx="3893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11" y="5960883"/>
                <a:ext cx="38933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46156" y="5827353"/>
                <a:ext cx="3231077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where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𝑐𝑜𝑟𝑒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56" y="5827353"/>
                <a:ext cx="3231077" cy="401135"/>
              </a:xfrm>
              <a:prstGeom prst="rect">
                <a:avLst/>
              </a:prstGeom>
              <a:blipFill rotWithShape="0">
                <a:blip r:embed="rId8"/>
                <a:stretch>
                  <a:fillRect l="-2075" t="-7576" b="-272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71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09393" y="1476449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522" y="2538057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1295" y="5064267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95" y="5064267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386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84208" y="5583719"/>
                <a:ext cx="4363502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208" y="5583719"/>
                <a:ext cx="4363502" cy="552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41295" y="3503954"/>
            <a:ext cx="3257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ranking: </a:t>
            </a:r>
            <a:r>
              <a:rPr lang="nl-BE" sz="2000" dirty="0" err="1" smtClean="0">
                <a:solidFill>
                  <a:schemeClr val="tx2"/>
                </a:solidFill>
              </a:rPr>
              <a:t>lexicographical</a:t>
            </a:r>
            <a:r>
              <a:rPr lang="nl-BE" sz="2000" dirty="0" smtClean="0">
                <a:solidFill>
                  <a:schemeClr val="tx2"/>
                </a:solidFill>
              </a:rPr>
              <a:t> order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75117" y="4035236"/>
                <a:ext cx="7783606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p>
                  </m:oMath>
                </a14:m>
                <a:r>
                  <a:rPr lang="nl-BE" sz="2000" dirty="0" smtClean="0"/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or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p>
                            </m:s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p>
                            </m:sSup>
                          </m:e>
                        </m:d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</m:sSup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endParaRPr lang="nl-BE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117" y="4035236"/>
                <a:ext cx="7783606" cy="552972"/>
              </a:xfrm>
              <a:prstGeom prst="rect">
                <a:avLst/>
              </a:prstGeom>
              <a:blipFill rotWithShape="0">
                <a:blip r:embed="rId6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790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28" name="pole tekstowe 11"/>
          <p:cNvSpPr txBox="1">
            <a:spLocks noChangeArrowheads="1"/>
          </p:cNvSpPr>
          <p:nvPr/>
        </p:nvSpPr>
        <p:spPr bwMode="auto">
          <a:xfrm>
            <a:off x="3462408" y="3520335"/>
            <a:ext cx="2770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’10K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9" name="Rectangle 28"/>
          <p:cNvSpPr/>
          <p:nvPr/>
        </p:nvSpPr>
        <p:spPr>
          <a:xfrm>
            <a:off x="1134214" y="3046777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V="1">
            <a:off x="2669261" y="4149314"/>
            <a:ext cx="292033" cy="1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2836519" y="3825213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2788894" y="5654013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585398" y="561272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602484" y="3910862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2817469" y="415621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259169" y="5668301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3095282" y="559051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346675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 rot="4055031">
            <a:off x="333181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3847757" y="559051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 rot="4055031">
            <a:off x="3712819" y="575243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4200182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 rot="4055031">
            <a:off x="4065244" y="576355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455260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 rot="4055031">
            <a:off x="441766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4914557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 rot="4055031">
            <a:off x="4779619" y="577148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527650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 rot="4055031">
            <a:off x="514156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5628932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 rot="4055031">
            <a:off x="5493994" y="577307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>
            <a:off x="5981357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 rot="4055031">
            <a:off x="5827369" y="5800063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 flipV="1">
            <a:off x="4550516" y="5650961"/>
            <a:ext cx="1971675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 flipV="1">
            <a:off x="2820691" y="4449249"/>
            <a:ext cx="261921" cy="50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53"/>
              <p:cNvSpPr txBox="1">
                <a:spLocks noChangeArrowheads="1"/>
              </p:cNvSpPr>
              <p:nvPr/>
            </p:nvSpPr>
            <p:spPr bwMode="auto">
              <a:xfrm>
                <a:off x="2525802" y="4269688"/>
                <a:ext cx="405624" cy="30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4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5802" y="4269688"/>
                <a:ext cx="405624" cy="307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6"/>
          <p:cNvSpPr txBox="1">
            <a:spLocks noChangeArrowheads="1"/>
          </p:cNvSpPr>
          <p:nvPr/>
        </p:nvSpPr>
        <p:spPr bwMode="auto">
          <a:xfrm rot="3873531">
            <a:off x="2939945" y="5734107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10K</a:t>
            </a:r>
            <a:endParaRPr lang="en-GB" altLang="nl-BE" sz="1400" baseline="-25000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  <p:cxnSp>
        <p:nvCxnSpPr>
          <p:cNvPr id="80" name="Straight Connector 79"/>
          <p:cNvCxnSpPr>
            <a:stCxn id="81" idx="1"/>
          </p:cNvCxnSpPr>
          <p:nvPr/>
        </p:nvCxnSpPr>
        <p:spPr>
          <a:xfrm flipH="1" flipV="1">
            <a:off x="3068613" y="4155972"/>
            <a:ext cx="14793" cy="15184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ine 19"/>
          <p:cNvSpPr>
            <a:spLocks noChangeShapeType="1"/>
          </p:cNvSpPr>
          <p:nvPr/>
        </p:nvSpPr>
        <p:spPr bwMode="auto">
          <a:xfrm>
            <a:off x="3081818" y="5547469"/>
            <a:ext cx="1588" cy="1270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Freeform 8"/>
          <p:cNvSpPr>
            <a:spLocks/>
          </p:cNvSpPr>
          <p:nvPr/>
        </p:nvSpPr>
        <p:spPr bwMode="auto">
          <a:xfrm flipH="1">
            <a:off x="2794931" y="4083182"/>
            <a:ext cx="655995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4" name="Text Box 44"/>
          <p:cNvSpPr txBox="1">
            <a:spLocks noChangeArrowheads="1"/>
          </p:cNvSpPr>
          <p:nvPr/>
        </p:nvSpPr>
        <p:spPr bwMode="auto">
          <a:xfrm>
            <a:off x="4127330" y="5087092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15" name="Text Box 45"/>
          <p:cNvSpPr txBox="1">
            <a:spLocks noChangeArrowheads="1"/>
          </p:cNvSpPr>
          <p:nvPr/>
        </p:nvSpPr>
        <p:spPr bwMode="auto">
          <a:xfrm>
            <a:off x="4232167" y="506963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S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16" name="Text Box 48"/>
          <p:cNvSpPr txBox="1">
            <a:spLocks noChangeArrowheads="1"/>
          </p:cNvSpPr>
          <p:nvPr/>
        </p:nvSpPr>
        <p:spPr bwMode="auto">
          <a:xfrm>
            <a:off x="3130621" y="5147715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17" name="Text Box 49"/>
          <p:cNvSpPr txBox="1">
            <a:spLocks noChangeArrowheads="1"/>
          </p:cNvSpPr>
          <p:nvPr/>
        </p:nvSpPr>
        <p:spPr bwMode="auto">
          <a:xfrm>
            <a:off x="3249683" y="513025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P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18" name="Freeform 50"/>
          <p:cNvSpPr>
            <a:spLocks/>
          </p:cNvSpPr>
          <p:nvPr/>
        </p:nvSpPr>
        <p:spPr bwMode="auto">
          <a:xfrm flipH="1">
            <a:off x="3184295" y="4083182"/>
            <a:ext cx="1560512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2" name="TextBox 61"/>
          <p:cNvSpPr txBox="1"/>
          <p:nvPr/>
        </p:nvSpPr>
        <p:spPr>
          <a:xfrm>
            <a:off x="2693950" y="1456846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40522" y="2538057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91366" y="4155509"/>
            <a:ext cx="432214" cy="92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53"/>
              <p:cNvSpPr txBox="1">
                <a:spLocks noChangeArrowheads="1"/>
              </p:cNvSpPr>
              <p:nvPr/>
            </p:nvSpPr>
            <p:spPr bwMode="auto">
              <a:xfrm>
                <a:off x="2383270" y="3953089"/>
                <a:ext cx="405624" cy="30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8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3270" y="3953089"/>
                <a:ext cx="405624" cy="3072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022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975" y="5662020"/>
            <a:ext cx="2965661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93222" y="1473420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522" y="2538057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509964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509964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847" y="4177332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7" y="4177332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294" y="5678435"/>
            <a:ext cx="298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9514" y="4946773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two-fold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3222" y="5131439"/>
                <a:ext cx="5536452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nl-BE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22" y="5131439"/>
                <a:ext cx="5536452" cy="552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70903" y="5960883"/>
                <a:ext cx="5177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903" y="5960883"/>
                <a:ext cx="51777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46156" y="5827353"/>
                <a:ext cx="3231077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where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𝑐𝑜𝑟𝑒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56" y="5827353"/>
                <a:ext cx="3231077" cy="401135"/>
              </a:xfrm>
              <a:prstGeom prst="rect">
                <a:avLst/>
              </a:prstGeom>
              <a:blipFill rotWithShape="0">
                <a:blip r:embed="rId8"/>
                <a:stretch>
                  <a:fillRect l="-2075" t="-7576" b="-272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53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5434" y="1455593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522" y="2538057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5294" y="3424848"/>
                <a:ext cx="62984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optimistic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satisfiable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6298455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67" t="-9231" r="-97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824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37"/>
          <p:cNvSpPr>
            <a:spLocks/>
          </p:cNvSpPr>
          <p:nvPr/>
        </p:nvSpPr>
        <p:spPr bwMode="auto">
          <a:xfrm>
            <a:off x="2804662" y="3750918"/>
            <a:ext cx="1790700" cy="1626066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2539856" y="5325755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2988552" y="3450669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V="1">
            <a:off x="4501700" y="3816005"/>
            <a:ext cx="1981200" cy="9525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 flipH="1">
            <a:off x="3490768" y="3727105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2976418" y="3727105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4159106" y="5314605"/>
            <a:ext cx="1971675" cy="952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5746300" y="3806480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>
                <a:solidFill>
                  <a:schemeClr val="accent3"/>
                </a:solidFill>
                <a:sym typeface="Symbol" panose="05050102010706020507" pitchFamily="18" charset="2"/>
              </a:rPr>
              <a:t>1-</a:t>
            </a:r>
            <a:r>
              <a:rPr lang="en-GB" altLang="nl-BE" sz="1400" baseline="-2500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6027287" y="379854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3"/>
                </a:solidFill>
              </a:rPr>
              <a:t>S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154"/>
              <p:cNvSpPr txBox="1">
                <a:spLocks noChangeArrowheads="1"/>
              </p:cNvSpPr>
              <p:nvPr/>
            </p:nvSpPr>
            <p:spPr bwMode="auto">
              <a:xfrm>
                <a:off x="745676" y="4087597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676" y="4087597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53"/>
              <p:cNvSpPr txBox="1">
                <a:spLocks noChangeArrowheads="1"/>
              </p:cNvSpPr>
              <p:nvPr/>
            </p:nvSpPr>
            <p:spPr bwMode="auto">
              <a:xfrm>
                <a:off x="731580" y="3748682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80" y="3748682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2758216" y="1458764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2539856" y="4255901"/>
            <a:ext cx="1242463" cy="698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 flipV="1">
            <a:off x="2540391" y="3496918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 flipV="1">
            <a:off x="2492766" y="5325718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2289270" y="5284431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2283329" y="352273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2526852" y="3831852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963041" y="5340006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>
            <a:off x="2799154" y="526221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>
            <a:off x="3170629" y="527174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4" name="Text Box 18"/>
          <p:cNvSpPr txBox="1">
            <a:spLocks noChangeArrowheads="1"/>
          </p:cNvSpPr>
          <p:nvPr/>
        </p:nvSpPr>
        <p:spPr bwMode="auto">
          <a:xfrm rot="4055031">
            <a:off x="3035691" y="543366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 dirty="0"/>
              <a:t>20K</a:t>
            </a:r>
          </a:p>
        </p:txBody>
      </p:sp>
      <p:sp>
        <p:nvSpPr>
          <p:cNvPr id="115" name="Line 19"/>
          <p:cNvSpPr>
            <a:spLocks noChangeShapeType="1"/>
          </p:cNvSpPr>
          <p:nvPr/>
        </p:nvSpPr>
        <p:spPr bwMode="auto">
          <a:xfrm>
            <a:off x="3551629" y="526221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6" name="Text Box 20"/>
          <p:cNvSpPr txBox="1">
            <a:spLocks noChangeArrowheads="1"/>
          </p:cNvSpPr>
          <p:nvPr/>
        </p:nvSpPr>
        <p:spPr bwMode="auto">
          <a:xfrm rot="4055031">
            <a:off x="3416691" y="542414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117" name="Line 21"/>
          <p:cNvSpPr>
            <a:spLocks noChangeShapeType="1"/>
          </p:cNvSpPr>
          <p:nvPr/>
        </p:nvSpPr>
        <p:spPr bwMode="auto">
          <a:xfrm>
            <a:off x="3904054" y="527174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8" name="Text Box 22"/>
          <p:cNvSpPr txBox="1">
            <a:spLocks noChangeArrowheads="1"/>
          </p:cNvSpPr>
          <p:nvPr/>
        </p:nvSpPr>
        <p:spPr bwMode="auto">
          <a:xfrm rot="4055031">
            <a:off x="3769116" y="543525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119" name="Line 23"/>
          <p:cNvSpPr>
            <a:spLocks noChangeShapeType="1"/>
          </p:cNvSpPr>
          <p:nvPr/>
        </p:nvSpPr>
        <p:spPr bwMode="auto">
          <a:xfrm>
            <a:off x="4256479" y="527174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0" name="Text Box 24"/>
          <p:cNvSpPr txBox="1">
            <a:spLocks noChangeArrowheads="1"/>
          </p:cNvSpPr>
          <p:nvPr/>
        </p:nvSpPr>
        <p:spPr bwMode="auto">
          <a:xfrm rot="4055031">
            <a:off x="4121541" y="543366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121" name="Line 25"/>
          <p:cNvSpPr>
            <a:spLocks noChangeShapeType="1"/>
          </p:cNvSpPr>
          <p:nvPr/>
        </p:nvSpPr>
        <p:spPr bwMode="auto">
          <a:xfrm>
            <a:off x="4618429" y="528126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2" name="Text Box 26"/>
          <p:cNvSpPr txBox="1">
            <a:spLocks noChangeArrowheads="1"/>
          </p:cNvSpPr>
          <p:nvPr/>
        </p:nvSpPr>
        <p:spPr bwMode="auto">
          <a:xfrm rot="4055031">
            <a:off x="4483491" y="544319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123" name="Line 27"/>
          <p:cNvSpPr>
            <a:spLocks noChangeShapeType="1"/>
          </p:cNvSpPr>
          <p:nvPr/>
        </p:nvSpPr>
        <p:spPr bwMode="auto">
          <a:xfrm>
            <a:off x="4980379" y="527174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4" name="Text Box 28"/>
          <p:cNvSpPr txBox="1">
            <a:spLocks noChangeArrowheads="1"/>
          </p:cNvSpPr>
          <p:nvPr/>
        </p:nvSpPr>
        <p:spPr bwMode="auto">
          <a:xfrm rot="4055031">
            <a:off x="4845441" y="543366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125" name="Line 29"/>
          <p:cNvSpPr>
            <a:spLocks noChangeShapeType="1"/>
          </p:cNvSpPr>
          <p:nvPr/>
        </p:nvSpPr>
        <p:spPr bwMode="auto">
          <a:xfrm>
            <a:off x="5332804" y="528126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6" name="Text Box 30"/>
          <p:cNvSpPr txBox="1">
            <a:spLocks noChangeArrowheads="1"/>
          </p:cNvSpPr>
          <p:nvPr/>
        </p:nvSpPr>
        <p:spPr bwMode="auto">
          <a:xfrm rot="4055031">
            <a:off x="5197866" y="544478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127" name="Line 31"/>
          <p:cNvSpPr>
            <a:spLocks noChangeShapeType="1"/>
          </p:cNvSpPr>
          <p:nvPr/>
        </p:nvSpPr>
        <p:spPr bwMode="auto">
          <a:xfrm>
            <a:off x="5685229" y="528126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8" name="Text Box 32"/>
          <p:cNvSpPr txBox="1">
            <a:spLocks noChangeArrowheads="1"/>
          </p:cNvSpPr>
          <p:nvPr/>
        </p:nvSpPr>
        <p:spPr bwMode="auto">
          <a:xfrm rot="4055031">
            <a:off x="5531241" y="5471768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129" name="Line 35"/>
          <p:cNvSpPr>
            <a:spLocks noChangeShapeType="1"/>
          </p:cNvSpPr>
          <p:nvPr/>
        </p:nvSpPr>
        <p:spPr bwMode="auto">
          <a:xfrm flipV="1">
            <a:off x="4254388" y="5322666"/>
            <a:ext cx="1971675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0" name="Line 39"/>
          <p:cNvSpPr>
            <a:spLocks noChangeShapeType="1"/>
          </p:cNvSpPr>
          <p:nvPr/>
        </p:nvSpPr>
        <p:spPr bwMode="auto">
          <a:xfrm>
            <a:off x="2547488" y="3916484"/>
            <a:ext cx="840752" cy="959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5" name="Freeform 8"/>
          <p:cNvSpPr>
            <a:spLocks/>
          </p:cNvSpPr>
          <p:nvPr/>
        </p:nvSpPr>
        <p:spPr bwMode="auto">
          <a:xfrm flipH="1">
            <a:off x="2498803" y="3754887"/>
            <a:ext cx="655995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3841521" y="4771638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37" name="Text Box 45"/>
          <p:cNvSpPr txBox="1">
            <a:spLocks noChangeArrowheads="1"/>
          </p:cNvSpPr>
          <p:nvPr/>
        </p:nvSpPr>
        <p:spPr bwMode="auto">
          <a:xfrm>
            <a:off x="3946358" y="4754176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S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2750374" y="4296843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39" name="Text Box 49"/>
          <p:cNvSpPr txBox="1">
            <a:spLocks noChangeArrowheads="1"/>
          </p:cNvSpPr>
          <p:nvPr/>
        </p:nvSpPr>
        <p:spPr bwMode="auto">
          <a:xfrm>
            <a:off x="2869436" y="4279381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P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40" name="Freeform 50"/>
          <p:cNvSpPr>
            <a:spLocks/>
          </p:cNvSpPr>
          <p:nvPr/>
        </p:nvSpPr>
        <p:spPr bwMode="auto">
          <a:xfrm flipH="1">
            <a:off x="2888167" y="3754887"/>
            <a:ext cx="1560512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527908" y="3833488"/>
            <a:ext cx="432214" cy="92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8"/>
          <p:cNvSpPr txBox="1">
            <a:spLocks noChangeArrowheads="1"/>
          </p:cNvSpPr>
          <p:nvPr/>
        </p:nvSpPr>
        <p:spPr bwMode="auto">
          <a:xfrm rot="4055031">
            <a:off x="2663925" y="542644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 dirty="0" smtClean="0"/>
              <a:t>10K</a:t>
            </a:r>
            <a:endParaRPr lang="en-GB" altLang="nl-BE" sz="1000" dirty="0"/>
          </a:p>
        </p:txBody>
      </p:sp>
      <p:sp>
        <p:nvSpPr>
          <p:cNvPr id="144" name="Line 7"/>
          <p:cNvSpPr>
            <a:spLocks noChangeShapeType="1"/>
          </p:cNvSpPr>
          <p:nvPr/>
        </p:nvSpPr>
        <p:spPr bwMode="auto">
          <a:xfrm flipV="1">
            <a:off x="2522627" y="5320711"/>
            <a:ext cx="363224" cy="5556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9473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5434" y="1463609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522" y="2538057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5294" y="3424848"/>
                <a:ext cx="63450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pessimistic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preferred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6345007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61" t="-9231" r="-192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25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Freeform 37"/>
          <p:cNvSpPr>
            <a:spLocks/>
          </p:cNvSpPr>
          <p:nvPr/>
        </p:nvSpPr>
        <p:spPr bwMode="auto">
          <a:xfrm>
            <a:off x="2536132" y="3755294"/>
            <a:ext cx="593740" cy="1626066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2539856" y="5325755"/>
            <a:ext cx="457200" cy="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2988552" y="3450669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74" name="Line 7"/>
          <p:cNvSpPr>
            <a:spLocks noChangeShapeType="1"/>
          </p:cNvSpPr>
          <p:nvPr/>
        </p:nvSpPr>
        <p:spPr bwMode="auto">
          <a:xfrm flipV="1">
            <a:off x="3167455" y="3813289"/>
            <a:ext cx="3398358" cy="15847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 flipH="1">
            <a:off x="3490768" y="3752506"/>
            <a:ext cx="647700" cy="1636712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2976418" y="3754094"/>
            <a:ext cx="647700" cy="1635124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4159106" y="5314605"/>
            <a:ext cx="1971675" cy="952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" name="Text Box 38"/>
          <p:cNvSpPr txBox="1">
            <a:spLocks noChangeArrowheads="1"/>
          </p:cNvSpPr>
          <p:nvPr/>
        </p:nvSpPr>
        <p:spPr bwMode="auto">
          <a:xfrm>
            <a:off x="5746300" y="3806480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>
                <a:solidFill>
                  <a:schemeClr val="accent3"/>
                </a:solidFill>
                <a:sym typeface="Symbol" panose="05050102010706020507" pitchFamily="18" charset="2"/>
              </a:rPr>
              <a:t>1-</a:t>
            </a:r>
            <a:r>
              <a:rPr lang="en-GB" altLang="nl-BE" sz="1400" baseline="-2500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6027287" y="3798543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3"/>
                </a:solidFill>
              </a:rPr>
              <a:t>P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154"/>
              <p:cNvSpPr txBox="1">
                <a:spLocks noChangeArrowheads="1"/>
              </p:cNvSpPr>
              <p:nvPr/>
            </p:nvSpPr>
            <p:spPr bwMode="auto">
              <a:xfrm>
                <a:off x="545659" y="3675757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659" y="3675757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53"/>
              <p:cNvSpPr txBox="1">
                <a:spLocks noChangeArrowheads="1"/>
              </p:cNvSpPr>
              <p:nvPr/>
            </p:nvSpPr>
            <p:spPr bwMode="auto">
              <a:xfrm>
                <a:off x="483076" y="5169999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076" y="5169999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2715434" y="1493725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2259908" y="5325717"/>
            <a:ext cx="751445" cy="60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 flipV="1">
            <a:off x="2540391" y="3496918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 flipV="1">
            <a:off x="2492766" y="5325718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2289270" y="5284431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63" name="Text Box 12"/>
          <p:cNvSpPr txBox="1">
            <a:spLocks noChangeArrowheads="1"/>
          </p:cNvSpPr>
          <p:nvPr/>
        </p:nvSpPr>
        <p:spPr bwMode="auto">
          <a:xfrm>
            <a:off x="2283329" y="352273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2526852" y="3831852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5963041" y="5340006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>
            <a:off x="2799154" y="526221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5" name="Line 17"/>
          <p:cNvSpPr>
            <a:spLocks noChangeShapeType="1"/>
          </p:cNvSpPr>
          <p:nvPr/>
        </p:nvSpPr>
        <p:spPr bwMode="auto">
          <a:xfrm>
            <a:off x="3170629" y="527174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4" name="Text Box 18"/>
          <p:cNvSpPr txBox="1">
            <a:spLocks noChangeArrowheads="1"/>
          </p:cNvSpPr>
          <p:nvPr/>
        </p:nvSpPr>
        <p:spPr bwMode="auto">
          <a:xfrm rot="4055031">
            <a:off x="3035691" y="543366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 dirty="0"/>
              <a:t>20K</a:t>
            </a:r>
          </a:p>
        </p:txBody>
      </p:sp>
      <p:sp>
        <p:nvSpPr>
          <p:cNvPr id="115" name="Line 19"/>
          <p:cNvSpPr>
            <a:spLocks noChangeShapeType="1"/>
          </p:cNvSpPr>
          <p:nvPr/>
        </p:nvSpPr>
        <p:spPr bwMode="auto">
          <a:xfrm>
            <a:off x="3551629" y="526221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6" name="Text Box 20"/>
          <p:cNvSpPr txBox="1">
            <a:spLocks noChangeArrowheads="1"/>
          </p:cNvSpPr>
          <p:nvPr/>
        </p:nvSpPr>
        <p:spPr bwMode="auto">
          <a:xfrm rot="4055031">
            <a:off x="3416691" y="542414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117" name="Line 21"/>
          <p:cNvSpPr>
            <a:spLocks noChangeShapeType="1"/>
          </p:cNvSpPr>
          <p:nvPr/>
        </p:nvSpPr>
        <p:spPr bwMode="auto">
          <a:xfrm>
            <a:off x="3904054" y="527174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8" name="Text Box 22"/>
          <p:cNvSpPr txBox="1">
            <a:spLocks noChangeArrowheads="1"/>
          </p:cNvSpPr>
          <p:nvPr/>
        </p:nvSpPr>
        <p:spPr bwMode="auto">
          <a:xfrm rot="4055031">
            <a:off x="3769116" y="543525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119" name="Line 23"/>
          <p:cNvSpPr>
            <a:spLocks noChangeShapeType="1"/>
          </p:cNvSpPr>
          <p:nvPr/>
        </p:nvSpPr>
        <p:spPr bwMode="auto">
          <a:xfrm>
            <a:off x="4256479" y="527174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0" name="Text Box 24"/>
          <p:cNvSpPr txBox="1">
            <a:spLocks noChangeArrowheads="1"/>
          </p:cNvSpPr>
          <p:nvPr/>
        </p:nvSpPr>
        <p:spPr bwMode="auto">
          <a:xfrm rot="4055031">
            <a:off x="4121541" y="543366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121" name="Line 25"/>
          <p:cNvSpPr>
            <a:spLocks noChangeShapeType="1"/>
          </p:cNvSpPr>
          <p:nvPr/>
        </p:nvSpPr>
        <p:spPr bwMode="auto">
          <a:xfrm>
            <a:off x="4618429" y="528126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2" name="Text Box 26"/>
          <p:cNvSpPr txBox="1">
            <a:spLocks noChangeArrowheads="1"/>
          </p:cNvSpPr>
          <p:nvPr/>
        </p:nvSpPr>
        <p:spPr bwMode="auto">
          <a:xfrm rot="4055031">
            <a:off x="4483491" y="544319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123" name="Line 27"/>
          <p:cNvSpPr>
            <a:spLocks noChangeShapeType="1"/>
          </p:cNvSpPr>
          <p:nvPr/>
        </p:nvSpPr>
        <p:spPr bwMode="auto">
          <a:xfrm>
            <a:off x="4980379" y="527174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4" name="Text Box 28"/>
          <p:cNvSpPr txBox="1">
            <a:spLocks noChangeArrowheads="1"/>
          </p:cNvSpPr>
          <p:nvPr/>
        </p:nvSpPr>
        <p:spPr bwMode="auto">
          <a:xfrm rot="4055031">
            <a:off x="4845441" y="543366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125" name="Line 29"/>
          <p:cNvSpPr>
            <a:spLocks noChangeShapeType="1"/>
          </p:cNvSpPr>
          <p:nvPr/>
        </p:nvSpPr>
        <p:spPr bwMode="auto">
          <a:xfrm>
            <a:off x="5332804" y="528126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6" name="Text Box 30"/>
          <p:cNvSpPr txBox="1">
            <a:spLocks noChangeArrowheads="1"/>
          </p:cNvSpPr>
          <p:nvPr/>
        </p:nvSpPr>
        <p:spPr bwMode="auto">
          <a:xfrm rot="4055031">
            <a:off x="5197866" y="544478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127" name="Line 31"/>
          <p:cNvSpPr>
            <a:spLocks noChangeShapeType="1"/>
          </p:cNvSpPr>
          <p:nvPr/>
        </p:nvSpPr>
        <p:spPr bwMode="auto">
          <a:xfrm>
            <a:off x="5685229" y="528126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8" name="Text Box 32"/>
          <p:cNvSpPr txBox="1">
            <a:spLocks noChangeArrowheads="1"/>
          </p:cNvSpPr>
          <p:nvPr/>
        </p:nvSpPr>
        <p:spPr bwMode="auto">
          <a:xfrm rot="4055031">
            <a:off x="5531241" y="5471768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129" name="Line 35"/>
          <p:cNvSpPr>
            <a:spLocks noChangeShapeType="1"/>
          </p:cNvSpPr>
          <p:nvPr/>
        </p:nvSpPr>
        <p:spPr bwMode="auto">
          <a:xfrm flipV="1">
            <a:off x="4254388" y="5322666"/>
            <a:ext cx="1971675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0" name="Line 39"/>
          <p:cNvSpPr>
            <a:spLocks noChangeShapeType="1"/>
          </p:cNvSpPr>
          <p:nvPr/>
        </p:nvSpPr>
        <p:spPr bwMode="auto">
          <a:xfrm flipV="1">
            <a:off x="2331993" y="3833452"/>
            <a:ext cx="1148455" cy="583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5" name="Freeform 8"/>
          <p:cNvSpPr>
            <a:spLocks/>
          </p:cNvSpPr>
          <p:nvPr/>
        </p:nvSpPr>
        <p:spPr bwMode="auto">
          <a:xfrm flipH="1">
            <a:off x="2498803" y="3754887"/>
            <a:ext cx="655995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6" name="Text Box 44"/>
          <p:cNvSpPr txBox="1">
            <a:spLocks noChangeArrowheads="1"/>
          </p:cNvSpPr>
          <p:nvPr/>
        </p:nvSpPr>
        <p:spPr bwMode="auto">
          <a:xfrm>
            <a:off x="3841521" y="4771638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37" name="Text Box 45"/>
          <p:cNvSpPr txBox="1">
            <a:spLocks noChangeArrowheads="1"/>
          </p:cNvSpPr>
          <p:nvPr/>
        </p:nvSpPr>
        <p:spPr bwMode="auto">
          <a:xfrm>
            <a:off x="3946358" y="4754176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S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2752755" y="4346850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39" name="Text Box 49"/>
          <p:cNvSpPr txBox="1">
            <a:spLocks noChangeArrowheads="1"/>
          </p:cNvSpPr>
          <p:nvPr/>
        </p:nvSpPr>
        <p:spPr bwMode="auto">
          <a:xfrm>
            <a:off x="2871817" y="4329388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P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40" name="Freeform 50"/>
          <p:cNvSpPr>
            <a:spLocks/>
          </p:cNvSpPr>
          <p:nvPr/>
        </p:nvSpPr>
        <p:spPr bwMode="auto">
          <a:xfrm flipH="1">
            <a:off x="2888167" y="3754887"/>
            <a:ext cx="1560512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2527908" y="3833488"/>
            <a:ext cx="432214" cy="92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 Box 18"/>
          <p:cNvSpPr txBox="1">
            <a:spLocks noChangeArrowheads="1"/>
          </p:cNvSpPr>
          <p:nvPr/>
        </p:nvSpPr>
        <p:spPr bwMode="auto">
          <a:xfrm rot="4055031">
            <a:off x="2663925" y="542644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 dirty="0" smtClean="0"/>
              <a:t>10K</a:t>
            </a:r>
            <a:endParaRPr lang="en-GB" altLang="nl-BE" sz="1000" dirty="0"/>
          </a:p>
        </p:txBody>
      </p:sp>
    </p:spTree>
    <p:extLst>
      <p:ext uri="{BB962C8B-B14F-4D97-AF65-F5344CB8AC3E}">
        <p14:creationId xmlns:p14="http://schemas.microsoft.com/office/powerpoint/2010/main" val="16567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5049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lexicographic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order</a:t>
                </a:r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504939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06" t="-9231" r="-362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58383" y="1453419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0522" y="2538057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02415" y="4227289"/>
                <a:ext cx="3119059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𝑎𝑡𝑖𝑠𝑓𝑖𝑎𝑏𝑙𝑒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𝑟𝑒𝑓𝑒𝑟𝑟𝑒𝑑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15" y="4227289"/>
                <a:ext cx="3119059" cy="4397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5195" y="4908822"/>
                <a:ext cx="7579511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or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endParaRPr lang="nl-BE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95" y="4908822"/>
                <a:ext cx="7579511" cy="439736"/>
              </a:xfrm>
              <a:prstGeom prst="rect">
                <a:avLst/>
              </a:prstGeom>
              <a:blipFill rotWithShape="0">
                <a:blip r:embed="rId6"/>
                <a:stretch>
                  <a:fillRect t="-1389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739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48458" y="4388308"/>
                <a:ext cx="288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458" y="4388308"/>
                <a:ext cx="2887777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65061" y="1451181"/>
            <a:ext cx="421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1989" y="1885417"/>
            <a:ext cx="514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0402" y="2534795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6446" y="3700747"/>
                <a:ext cx="5126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optimistic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6" y="3700747"/>
                <a:ext cx="5126596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189" t="-7576" r="-47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91322" y="5746527"/>
                <a:ext cx="2863476" cy="412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322" y="5746527"/>
                <a:ext cx="2863476" cy="412485"/>
              </a:xfrm>
              <a:prstGeom prst="rect">
                <a:avLst/>
              </a:prstGeom>
              <a:blipFill rotWithShape="0">
                <a:blip r:embed="rId6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430" y="5067101"/>
                <a:ext cx="52367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pessimistic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30" y="5067101"/>
                <a:ext cx="5236755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164" t="-7576" r="-466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995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975" y="5662020"/>
            <a:ext cx="3024972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15434" y="1473420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522" y="2538057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509964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509964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5847" y="4177332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7" y="4177332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294" y="5678435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two-fold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9514" y="4946773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two-fold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3222" y="5131439"/>
                <a:ext cx="5536452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nl-BE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l-B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nl-BE" sz="2000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p>
                                      </m:s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22" y="5131439"/>
                <a:ext cx="5536452" cy="552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46156" y="5827353"/>
                <a:ext cx="3231077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where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BE" sz="20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e>
                    </m:d>
                    <m:r>
                      <a:rPr lang="nl-BE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nl-BE" sz="2000" i="1">
                        <a:latin typeface="Cambria Math" panose="02040503050406030204" pitchFamily="18" charset="0"/>
                      </a:rPr>
                      <m:t>𝑐𝑜𝑟𝑒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</m:e>
                    </m:d>
                  </m:oMath>
                </a14:m>
                <a:endParaRPr lang="nl-BE" sz="2000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56" y="5827353"/>
                <a:ext cx="3231077" cy="401135"/>
              </a:xfrm>
              <a:prstGeom prst="rect">
                <a:avLst/>
              </a:prstGeom>
              <a:blipFill rotWithShape="0">
                <a:blip r:embed="rId7"/>
                <a:stretch>
                  <a:fillRect l="-2075" t="-7576" b="-2727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6000" y="5970361"/>
                <a:ext cx="116294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nl-BE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970361"/>
                <a:ext cx="1162947" cy="43973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556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62984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optimistic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satisfiable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6298455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67" t="-9231" r="-97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715434" y="1463609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0522" y="2538057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29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837212" y="3812890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2875312" y="5317840"/>
            <a:ext cx="3619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3248374" y="5362047"/>
            <a:ext cx="856481" cy="3457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 flipV="1">
            <a:off x="3208688" y="4304313"/>
            <a:ext cx="1299078" cy="723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3873676" y="3517752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 flipV="1">
            <a:off x="3256312" y="3527140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V="1">
            <a:off x="3208687" y="5355940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2973737" y="521941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0</a:t>
            </a:r>
            <a:endParaRPr lang="en-US" altLang="nl-BE" sz="120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2989612" y="364779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3237262" y="384146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678962" y="5370228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3515075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 rot="4055031">
            <a:off x="3381724" y="545595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3" name="Line 17"/>
          <p:cNvSpPr>
            <a:spLocks noChangeShapeType="1"/>
          </p:cNvSpPr>
          <p:nvPr/>
        </p:nvSpPr>
        <p:spPr bwMode="auto">
          <a:xfrm>
            <a:off x="388655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 rot="4055031">
            <a:off x="375161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4267550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 rot="4055031">
            <a:off x="4132612" y="545436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>
            <a:off x="4619975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 rot="4055031">
            <a:off x="4485037" y="546547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>
            <a:off x="49724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 rot="4055031">
            <a:off x="48374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1" name="Line 25"/>
          <p:cNvSpPr>
            <a:spLocks noChangeShapeType="1"/>
          </p:cNvSpPr>
          <p:nvPr/>
        </p:nvSpPr>
        <p:spPr bwMode="auto">
          <a:xfrm>
            <a:off x="53343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 rot="4055031">
            <a:off x="5199412" y="547341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3" name="Line 27"/>
          <p:cNvSpPr>
            <a:spLocks noChangeShapeType="1"/>
          </p:cNvSpPr>
          <p:nvPr/>
        </p:nvSpPr>
        <p:spPr bwMode="auto">
          <a:xfrm>
            <a:off x="56963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 rot="4055031">
            <a:off x="55613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6048725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 rot="4055031">
            <a:off x="5913787" y="547500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7" name="Line 31"/>
          <p:cNvSpPr>
            <a:spLocks noChangeShapeType="1"/>
          </p:cNvSpPr>
          <p:nvPr/>
        </p:nvSpPr>
        <p:spPr bwMode="auto">
          <a:xfrm>
            <a:off x="64011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 rot="4055031">
            <a:off x="6247162" y="5501990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 flipH="1">
            <a:off x="419928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368493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4397398" y="5344827"/>
            <a:ext cx="2441903" cy="1111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 flipV="1">
            <a:off x="3212561" y="3914086"/>
            <a:ext cx="900147" cy="2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6747710" y="3788003"/>
            <a:ext cx="2127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3"/>
                </a:solidFill>
              </a:rPr>
              <a:t>S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154"/>
              <p:cNvSpPr txBox="1">
                <a:spLocks noChangeArrowheads="1"/>
              </p:cNvSpPr>
              <p:nvPr/>
            </p:nvSpPr>
            <p:spPr bwMode="auto">
              <a:xfrm>
                <a:off x="1372432" y="4126041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432" y="4126041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53"/>
              <p:cNvSpPr txBox="1">
                <a:spLocks noChangeArrowheads="1"/>
              </p:cNvSpPr>
              <p:nvPr/>
            </p:nvSpPr>
            <p:spPr bwMode="auto">
              <a:xfrm>
                <a:off x="1345140" y="3745938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5140" y="3745938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18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33"/>
          <p:cNvSpPr>
            <a:spLocks/>
          </p:cNvSpPr>
          <p:nvPr/>
        </p:nvSpPr>
        <p:spPr bwMode="auto">
          <a:xfrm flipH="1">
            <a:off x="4211158" y="3765264"/>
            <a:ext cx="200503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8" name="Freeform 34"/>
          <p:cNvSpPr>
            <a:spLocks/>
          </p:cNvSpPr>
          <p:nvPr/>
        </p:nvSpPr>
        <p:spPr bwMode="auto">
          <a:xfrm>
            <a:off x="4108533" y="3765264"/>
            <a:ext cx="19099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3977188" y="3517752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altLang="nl-B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4698568" y="4417282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4803331" y="4412041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US" altLang="nl-B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37797" y="4675666"/>
            <a:ext cx="472689" cy="23235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15434" y="1463702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15" name="Freeform 37"/>
          <p:cNvSpPr>
            <a:spLocks/>
          </p:cNvSpPr>
          <p:nvPr/>
        </p:nvSpPr>
        <p:spPr bwMode="auto">
          <a:xfrm>
            <a:off x="3545238" y="3760442"/>
            <a:ext cx="1790700" cy="1626066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6" name="Line 7"/>
          <p:cNvSpPr>
            <a:spLocks noChangeShapeType="1"/>
          </p:cNvSpPr>
          <p:nvPr/>
        </p:nvSpPr>
        <p:spPr bwMode="auto">
          <a:xfrm flipV="1">
            <a:off x="5242276" y="3825529"/>
            <a:ext cx="1981200" cy="9525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7" name="Text Box 38"/>
          <p:cNvSpPr txBox="1">
            <a:spLocks noChangeArrowheads="1"/>
          </p:cNvSpPr>
          <p:nvPr/>
        </p:nvSpPr>
        <p:spPr bwMode="auto">
          <a:xfrm>
            <a:off x="6505434" y="3796928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3"/>
                </a:solidFill>
                <a:sym typeface="Symbol" panose="05050102010706020507" pitchFamily="18" charset="2"/>
              </a:rPr>
              <a:t>1-</a:t>
            </a:r>
            <a:r>
              <a:rPr lang="en-GB" altLang="nl-BE" sz="14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  <a:endParaRPr lang="en-GB" altLang="nl-BE" sz="1400" baseline="-25000" dirty="0">
              <a:solidFill>
                <a:schemeClr val="accent3"/>
              </a:solidFill>
              <a:sym typeface="Symbol" panose="05050102010706020507" pitchFamily="18" charset="2"/>
            </a:endParaRPr>
          </a:p>
        </p:txBody>
      </p:sp>
      <p:sp>
        <p:nvSpPr>
          <p:cNvPr id="118" name="Freeform 8"/>
          <p:cNvSpPr>
            <a:spLocks/>
          </p:cNvSpPr>
          <p:nvPr/>
        </p:nvSpPr>
        <p:spPr bwMode="auto">
          <a:xfrm flipH="1">
            <a:off x="3239379" y="3764411"/>
            <a:ext cx="655995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9" name="Text Box 44"/>
          <p:cNvSpPr txBox="1">
            <a:spLocks noChangeArrowheads="1"/>
          </p:cNvSpPr>
          <p:nvPr/>
        </p:nvSpPr>
        <p:spPr bwMode="auto">
          <a:xfrm>
            <a:off x="4582097" y="4781162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20" name="Text Box 45"/>
          <p:cNvSpPr txBox="1">
            <a:spLocks noChangeArrowheads="1"/>
          </p:cNvSpPr>
          <p:nvPr/>
        </p:nvSpPr>
        <p:spPr bwMode="auto">
          <a:xfrm>
            <a:off x="4686934" y="476370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S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3490950" y="4306367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22" name="Text Box 49"/>
          <p:cNvSpPr txBox="1">
            <a:spLocks noChangeArrowheads="1"/>
          </p:cNvSpPr>
          <p:nvPr/>
        </p:nvSpPr>
        <p:spPr bwMode="auto">
          <a:xfrm>
            <a:off x="3610012" y="4288905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P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23" name="Freeform 50"/>
          <p:cNvSpPr>
            <a:spLocks/>
          </p:cNvSpPr>
          <p:nvPr/>
        </p:nvSpPr>
        <p:spPr bwMode="auto">
          <a:xfrm flipH="1">
            <a:off x="3628743" y="3764411"/>
            <a:ext cx="1560512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124" name="Straight Connector 123"/>
          <p:cNvCxnSpPr/>
          <p:nvPr/>
        </p:nvCxnSpPr>
        <p:spPr>
          <a:xfrm flipV="1">
            <a:off x="3268484" y="3843012"/>
            <a:ext cx="432214" cy="92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ine 7"/>
          <p:cNvSpPr>
            <a:spLocks noChangeShapeType="1"/>
          </p:cNvSpPr>
          <p:nvPr/>
        </p:nvSpPr>
        <p:spPr bwMode="auto">
          <a:xfrm flipV="1">
            <a:off x="3263203" y="5330235"/>
            <a:ext cx="363224" cy="5556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82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6436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pessimistic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preferable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approach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643612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47" t="-9231" r="-189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9" y="4061466"/>
                <a:ext cx="7757252" cy="506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36969" y="4549180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where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𝑠𝑢𝑝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sub>
                    </m:sSub>
                    <m:r>
                      <a:rPr lang="nl-B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nl-BE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𝐼𝑆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e>
                    </m:d>
                    <m:r>
                      <a:rPr lang="nl-B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𝑚𝑖𝑛</m:t>
                    </m:r>
                    <m:d>
                      <m:d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sub>
                          <m:sup>
                            <m:r>
                              <a:rPr lang="nl-BE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e>
                    </m:d>
                  </m:oMath>
                </a14:m>
                <a:endParaRPr lang="nl-BE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50" y="4914616"/>
                <a:ext cx="5792355" cy="1335943"/>
              </a:xfrm>
              <a:prstGeom prst="rect">
                <a:avLst/>
              </a:prstGeom>
              <a:blipFill rotWithShape="0">
                <a:blip r:embed="rId6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715434" y="1447525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0522" y="2538057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2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23" name="pole tekstowe 11"/>
          <p:cNvSpPr txBox="1">
            <a:spLocks noChangeArrowheads="1"/>
          </p:cNvSpPr>
          <p:nvPr/>
        </p:nvSpPr>
        <p:spPr bwMode="auto">
          <a:xfrm>
            <a:off x="2864743" y="2957538"/>
            <a:ext cx="3554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‘around_30K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4" name="Rectangle 23"/>
          <p:cNvSpPr/>
          <p:nvPr/>
        </p:nvSpPr>
        <p:spPr>
          <a:xfrm>
            <a:off x="1197276" y="2675231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BE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𝑃𝑟𝑖𝑐𝑒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𝐶h𝑒𝑎𝑝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16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4" y="5932686"/>
                <a:ext cx="7548798" cy="4608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837212" y="3812890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0" name="Rectangle 47"/>
          <p:cNvSpPr>
            <a:spLocks noChangeArrowheads="1"/>
          </p:cNvSpPr>
          <p:nvPr/>
        </p:nvSpPr>
        <p:spPr bwMode="auto">
          <a:xfrm>
            <a:off x="2875312" y="5317840"/>
            <a:ext cx="36195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71" name="Line 4"/>
          <p:cNvSpPr>
            <a:spLocks noChangeShapeType="1"/>
          </p:cNvSpPr>
          <p:nvPr/>
        </p:nvSpPr>
        <p:spPr bwMode="auto">
          <a:xfrm flipV="1">
            <a:off x="3248374" y="5362047"/>
            <a:ext cx="856481" cy="3457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 flipV="1">
            <a:off x="3035398" y="3848281"/>
            <a:ext cx="1299078" cy="723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3873676" y="3517752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 flipV="1">
            <a:off x="3256312" y="3527140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V="1">
            <a:off x="3208687" y="5355940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3008486" y="5296561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2989612" y="364779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3237262" y="384146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0" name="Text Box 14"/>
          <p:cNvSpPr txBox="1">
            <a:spLocks noChangeArrowheads="1"/>
          </p:cNvSpPr>
          <p:nvPr/>
        </p:nvSpPr>
        <p:spPr bwMode="auto">
          <a:xfrm>
            <a:off x="6678962" y="5370228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81" name="Line 15"/>
          <p:cNvSpPr>
            <a:spLocks noChangeShapeType="1"/>
          </p:cNvSpPr>
          <p:nvPr/>
        </p:nvSpPr>
        <p:spPr bwMode="auto">
          <a:xfrm>
            <a:off x="3515075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2" name="Text Box 16"/>
          <p:cNvSpPr txBox="1">
            <a:spLocks noChangeArrowheads="1"/>
          </p:cNvSpPr>
          <p:nvPr/>
        </p:nvSpPr>
        <p:spPr bwMode="auto">
          <a:xfrm rot="4055031">
            <a:off x="3381724" y="545595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83" name="Line 17"/>
          <p:cNvSpPr>
            <a:spLocks noChangeShapeType="1"/>
          </p:cNvSpPr>
          <p:nvPr/>
        </p:nvSpPr>
        <p:spPr bwMode="auto">
          <a:xfrm>
            <a:off x="388655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4" name="Text Box 18"/>
          <p:cNvSpPr txBox="1">
            <a:spLocks noChangeArrowheads="1"/>
          </p:cNvSpPr>
          <p:nvPr/>
        </p:nvSpPr>
        <p:spPr bwMode="auto">
          <a:xfrm rot="4055031">
            <a:off x="375161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4267550" y="529244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6" name="Text Box 20"/>
          <p:cNvSpPr txBox="1">
            <a:spLocks noChangeArrowheads="1"/>
          </p:cNvSpPr>
          <p:nvPr/>
        </p:nvSpPr>
        <p:spPr bwMode="auto">
          <a:xfrm rot="4055031">
            <a:off x="4132612" y="545436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87" name="Line 21"/>
          <p:cNvSpPr>
            <a:spLocks noChangeShapeType="1"/>
          </p:cNvSpPr>
          <p:nvPr/>
        </p:nvSpPr>
        <p:spPr bwMode="auto">
          <a:xfrm>
            <a:off x="4619975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auto">
          <a:xfrm rot="4055031">
            <a:off x="4485037" y="546547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>
            <a:off x="49724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0" name="Text Box 24"/>
          <p:cNvSpPr txBox="1">
            <a:spLocks noChangeArrowheads="1"/>
          </p:cNvSpPr>
          <p:nvPr/>
        </p:nvSpPr>
        <p:spPr bwMode="auto">
          <a:xfrm rot="4055031">
            <a:off x="48374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91" name="Line 25"/>
          <p:cNvSpPr>
            <a:spLocks noChangeShapeType="1"/>
          </p:cNvSpPr>
          <p:nvPr/>
        </p:nvSpPr>
        <p:spPr bwMode="auto">
          <a:xfrm>
            <a:off x="53343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2" name="Text Box 26"/>
          <p:cNvSpPr txBox="1">
            <a:spLocks noChangeArrowheads="1"/>
          </p:cNvSpPr>
          <p:nvPr/>
        </p:nvSpPr>
        <p:spPr bwMode="auto">
          <a:xfrm rot="4055031">
            <a:off x="5199412" y="5473415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93" name="Line 27"/>
          <p:cNvSpPr>
            <a:spLocks noChangeShapeType="1"/>
          </p:cNvSpPr>
          <p:nvPr/>
        </p:nvSpPr>
        <p:spPr bwMode="auto">
          <a:xfrm>
            <a:off x="5696300" y="5301965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4" name="Text Box 28"/>
          <p:cNvSpPr txBox="1">
            <a:spLocks noChangeArrowheads="1"/>
          </p:cNvSpPr>
          <p:nvPr/>
        </p:nvSpPr>
        <p:spPr bwMode="auto">
          <a:xfrm rot="4055031">
            <a:off x="5561362" y="5463890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95" name="Line 29"/>
          <p:cNvSpPr>
            <a:spLocks noChangeShapeType="1"/>
          </p:cNvSpPr>
          <p:nvPr/>
        </p:nvSpPr>
        <p:spPr bwMode="auto">
          <a:xfrm>
            <a:off x="6048725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6" name="Text Box 30"/>
          <p:cNvSpPr txBox="1">
            <a:spLocks noChangeArrowheads="1"/>
          </p:cNvSpPr>
          <p:nvPr/>
        </p:nvSpPr>
        <p:spPr bwMode="auto">
          <a:xfrm rot="4055031">
            <a:off x="5913787" y="547500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97" name="Line 31"/>
          <p:cNvSpPr>
            <a:spLocks noChangeShapeType="1"/>
          </p:cNvSpPr>
          <p:nvPr/>
        </p:nvSpPr>
        <p:spPr bwMode="auto">
          <a:xfrm>
            <a:off x="6401150" y="5311490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8" name="Text Box 32"/>
          <p:cNvSpPr txBox="1">
            <a:spLocks noChangeArrowheads="1"/>
          </p:cNvSpPr>
          <p:nvPr/>
        </p:nvSpPr>
        <p:spPr bwMode="auto">
          <a:xfrm rot="4055031">
            <a:off x="6247162" y="5501990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99" name="Freeform 33"/>
          <p:cNvSpPr>
            <a:spLocks/>
          </p:cNvSpPr>
          <p:nvPr/>
        </p:nvSpPr>
        <p:spPr bwMode="auto">
          <a:xfrm flipH="1">
            <a:off x="419928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0" name="Freeform 34"/>
          <p:cNvSpPr>
            <a:spLocks/>
          </p:cNvSpPr>
          <p:nvPr/>
        </p:nvSpPr>
        <p:spPr bwMode="auto">
          <a:xfrm>
            <a:off x="3684937" y="3757328"/>
            <a:ext cx="64770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1" name="Line 35"/>
          <p:cNvSpPr>
            <a:spLocks noChangeShapeType="1"/>
          </p:cNvSpPr>
          <p:nvPr/>
        </p:nvSpPr>
        <p:spPr bwMode="auto">
          <a:xfrm flipV="1">
            <a:off x="4397398" y="5344827"/>
            <a:ext cx="2441903" cy="1111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 flipV="1">
            <a:off x="3033341" y="5359279"/>
            <a:ext cx="900147" cy="2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6767403" y="3780177"/>
            <a:ext cx="2127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3"/>
                </a:solidFill>
              </a:rPr>
              <a:t>P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154"/>
              <p:cNvSpPr txBox="1">
                <a:spLocks noChangeArrowheads="1"/>
              </p:cNvSpPr>
              <p:nvPr/>
            </p:nvSpPr>
            <p:spPr bwMode="auto">
              <a:xfrm>
                <a:off x="1278835" y="3685630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" name="Text 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835" y="3685630"/>
                <a:ext cx="1870897" cy="324384"/>
              </a:xfrm>
              <a:prstGeom prst="rect">
                <a:avLst/>
              </a:prstGeom>
              <a:blipFill rotWithShape="0">
                <a:blip r:embed="rId5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153"/>
              <p:cNvSpPr txBox="1">
                <a:spLocks noChangeArrowheads="1"/>
              </p:cNvSpPr>
              <p:nvPr/>
            </p:nvSpPr>
            <p:spPr bwMode="auto">
              <a:xfrm>
                <a:off x="1245923" y="5160694"/>
                <a:ext cx="1870897" cy="3243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𝑃𝑟𝑖𝑐𝑒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𝐼𝑆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l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𝐶h𝑒𝑎𝑝</m:t>
                              </m:r>
                            </m:e>
                          </m:d>
                          <m:d>
                            <m:dPr>
                              <m:ctrlPr>
                                <a:rPr lang="nl-BE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nl-B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5923" y="5160694"/>
                <a:ext cx="1870897" cy="324384"/>
              </a:xfrm>
              <a:prstGeom prst="rect">
                <a:avLst/>
              </a:prstGeom>
              <a:blipFill rotWithShape="0">
                <a:blip r:embed="rId6"/>
                <a:stretch>
                  <a:fillRect b="-37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33"/>
          <p:cNvSpPr>
            <a:spLocks/>
          </p:cNvSpPr>
          <p:nvPr/>
        </p:nvSpPr>
        <p:spPr bwMode="auto">
          <a:xfrm flipH="1">
            <a:off x="4211158" y="3765264"/>
            <a:ext cx="200503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8" name="Freeform 34"/>
          <p:cNvSpPr>
            <a:spLocks/>
          </p:cNvSpPr>
          <p:nvPr/>
        </p:nvSpPr>
        <p:spPr bwMode="auto">
          <a:xfrm>
            <a:off x="4108533" y="3765264"/>
            <a:ext cx="190990" cy="1662113"/>
          </a:xfrm>
          <a:custGeom>
            <a:avLst/>
            <a:gdLst>
              <a:gd name="T0" fmla="*/ 0 w 408"/>
              <a:gd name="T1" fmla="*/ 1012 h 627"/>
              <a:gd name="T2" fmla="*/ 143 w 408"/>
              <a:gd name="T3" fmla="*/ 902 h 627"/>
              <a:gd name="T4" fmla="*/ 257 w 408"/>
              <a:gd name="T5" fmla="*/ 144 h 627"/>
              <a:gd name="T6" fmla="*/ 40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3977188" y="3517752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altLang="nl-B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4698568" y="4417282"/>
            <a:ext cx="941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</a:t>
            </a:r>
            <a:r>
              <a:rPr lang="en-GB" altLang="nl-BE" sz="1400" baseline="-25000" dirty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around_30K</a:t>
            </a:r>
          </a:p>
        </p:txBody>
      </p:sp>
      <p:sp>
        <p:nvSpPr>
          <p:cNvPr id="61" name="Text Box 45"/>
          <p:cNvSpPr txBox="1">
            <a:spLocks noChangeArrowheads="1"/>
          </p:cNvSpPr>
          <p:nvPr/>
        </p:nvSpPr>
        <p:spPr bwMode="auto">
          <a:xfrm>
            <a:off x="4803331" y="4412041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endParaRPr lang="en-US" altLang="nl-B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337797" y="4675666"/>
            <a:ext cx="472689" cy="23235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715434" y="1454959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17" name="Text Box 38"/>
          <p:cNvSpPr txBox="1">
            <a:spLocks noChangeArrowheads="1"/>
          </p:cNvSpPr>
          <p:nvPr/>
        </p:nvSpPr>
        <p:spPr bwMode="auto">
          <a:xfrm>
            <a:off x="6505434" y="3796928"/>
            <a:ext cx="7761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3"/>
                </a:solidFill>
                <a:sym typeface="Symbol" panose="05050102010706020507" pitchFamily="18" charset="2"/>
              </a:rPr>
              <a:t>1-</a:t>
            </a:r>
            <a:r>
              <a:rPr lang="en-GB" altLang="nl-BE" sz="14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 smtClean="0">
                <a:solidFill>
                  <a:schemeClr val="accent3"/>
                </a:solidFill>
                <a:sym typeface="Symbol" panose="05050102010706020507" pitchFamily="18" charset="2"/>
              </a:rPr>
              <a:t>cheap</a:t>
            </a:r>
            <a:endParaRPr lang="en-GB" altLang="nl-BE" sz="1400" baseline="-25000" dirty="0">
              <a:solidFill>
                <a:schemeClr val="accent3"/>
              </a:solidFill>
              <a:sym typeface="Symbol" panose="05050102010706020507" pitchFamily="18" charset="2"/>
            </a:endParaRPr>
          </a:p>
        </p:txBody>
      </p:sp>
      <p:sp>
        <p:nvSpPr>
          <p:cNvPr id="118" name="Freeform 8"/>
          <p:cNvSpPr>
            <a:spLocks/>
          </p:cNvSpPr>
          <p:nvPr/>
        </p:nvSpPr>
        <p:spPr bwMode="auto">
          <a:xfrm flipH="1">
            <a:off x="3239379" y="3764411"/>
            <a:ext cx="655995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9" name="Text Box 44"/>
          <p:cNvSpPr txBox="1">
            <a:spLocks noChangeArrowheads="1"/>
          </p:cNvSpPr>
          <p:nvPr/>
        </p:nvSpPr>
        <p:spPr bwMode="auto">
          <a:xfrm>
            <a:off x="4582097" y="4781162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20" name="Text Box 45"/>
          <p:cNvSpPr txBox="1">
            <a:spLocks noChangeArrowheads="1"/>
          </p:cNvSpPr>
          <p:nvPr/>
        </p:nvSpPr>
        <p:spPr bwMode="auto">
          <a:xfrm>
            <a:off x="4686934" y="4763700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S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3490950" y="4306367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22" name="Text Box 49"/>
          <p:cNvSpPr txBox="1">
            <a:spLocks noChangeArrowheads="1"/>
          </p:cNvSpPr>
          <p:nvPr/>
        </p:nvSpPr>
        <p:spPr bwMode="auto">
          <a:xfrm>
            <a:off x="3610012" y="4288905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1"/>
                </a:solidFill>
              </a:rPr>
              <a:t>P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23" name="Freeform 50"/>
          <p:cNvSpPr>
            <a:spLocks/>
          </p:cNvSpPr>
          <p:nvPr/>
        </p:nvSpPr>
        <p:spPr bwMode="auto">
          <a:xfrm flipH="1">
            <a:off x="3628743" y="3764411"/>
            <a:ext cx="1560512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cxnSp>
        <p:nvCxnSpPr>
          <p:cNvPr id="124" name="Straight Connector 123"/>
          <p:cNvCxnSpPr/>
          <p:nvPr/>
        </p:nvCxnSpPr>
        <p:spPr>
          <a:xfrm flipV="1">
            <a:off x="3268484" y="3843012"/>
            <a:ext cx="432214" cy="92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37"/>
          <p:cNvSpPr>
            <a:spLocks/>
          </p:cNvSpPr>
          <p:nvPr/>
        </p:nvSpPr>
        <p:spPr bwMode="auto">
          <a:xfrm>
            <a:off x="3277109" y="3771060"/>
            <a:ext cx="593740" cy="1626066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 flipV="1">
            <a:off x="3908432" y="3829055"/>
            <a:ext cx="3398358" cy="15847"/>
          </a:xfrm>
          <a:prstGeom prst="line">
            <a:avLst/>
          </a:prstGeom>
          <a:noFill/>
          <a:ln w="28575">
            <a:solidFill>
              <a:schemeClr val="accent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523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50493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lexicographic</a:t>
                </a:r>
                <a:r>
                  <a:rPr lang="nl-BE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order</a:t>
                </a:r>
                <a:endParaRPr lang="nl-BE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5049396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206" t="-9231" r="-362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02415" y="4227289"/>
                <a:ext cx="3119059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𝑎𝑡𝑖𝑠𝑓𝑖𝑎𝑏𝑙𝑒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𝑟𝑒𝑓𝑒𝑟𝑟𝑒𝑑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15" y="4227289"/>
                <a:ext cx="3119059" cy="4397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5195" y="4908822"/>
                <a:ext cx="7579511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or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endParaRPr lang="nl-BE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95" y="4908822"/>
                <a:ext cx="7579511" cy="439736"/>
              </a:xfrm>
              <a:prstGeom prst="rect">
                <a:avLst/>
              </a:prstGeom>
              <a:blipFill rotWithShape="0">
                <a:blip r:embed="rId6"/>
                <a:stretch>
                  <a:fillRect t="-1389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658384" y="1467409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6326" y="1885417"/>
            <a:ext cx="435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0522" y="2538057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96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27841" y="5519825"/>
                <a:ext cx="9371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41" y="5519825"/>
                <a:ext cx="9371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24324" y="5544903"/>
                <a:ext cx="9730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324" y="5544903"/>
                <a:ext cx="97309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7916" y="2443028"/>
            <a:ext cx="760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pool of (</a:t>
            </a:r>
            <a:r>
              <a:rPr lang="nl-BE" sz="2000" dirty="0" err="1" smtClean="0">
                <a:solidFill>
                  <a:schemeClr val="tx2"/>
                </a:solidFill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</a:rPr>
              <a:t>)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required</a:t>
            </a:r>
            <a:r>
              <a:rPr lang="nl-BE" sz="2000" dirty="0" smtClean="0">
                <a:solidFill>
                  <a:schemeClr val="tx2"/>
                </a:solidFill>
              </a:rPr>
              <a:t> criteria – pool of (</a:t>
            </a:r>
            <a:r>
              <a:rPr lang="nl-BE" sz="2000" dirty="0" err="1" smtClean="0">
                <a:solidFill>
                  <a:schemeClr val="tx2"/>
                </a:solidFill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</a:rPr>
              <a:t>)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desired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criteria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5895" y="2803529"/>
            <a:ext cx="2851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what</a:t>
            </a:r>
            <a:r>
              <a:rPr lang="nl-BE" sz="1600" dirty="0" smtClean="0"/>
              <a:t> the user </a:t>
            </a:r>
            <a:r>
              <a:rPr lang="nl-BE" sz="1600" dirty="0" err="1" smtClean="0"/>
              <a:t>optionally</a:t>
            </a:r>
            <a:r>
              <a:rPr lang="nl-BE" sz="1600" dirty="0" smtClean="0"/>
              <a:t> </a:t>
            </a:r>
            <a:r>
              <a:rPr lang="nl-BE" sz="1600" dirty="0" err="1" smtClean="0"/>
              <a:t>desires</a:t>
            </a:r>
            <a:endParaRPr lang="nl-BE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53212" y="2781766"/>
            <a:ext cx="272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what</a:t>
            </a:r>
            <a:r>
              <a:rPr lang="nl-BE" sz="1600" dirty="0" smtClean="0"/>
              <a:t> the user at </a:t>
            </a:r>
            <a:r>
              <a:rPr lang="nl-BE" sz="1600" dirty="0" err="1" smtClean="0"/>
              <a:t>least</a:t>
            </a:r>
            <a:r>
              <a:rPr lang="nl-BE" sz="1600" dirty="0" smtClean="0"/>
              <a:t> </a:t>
            </a:r>
            <a:r>
              <a:rPr lang="nl-BE" sz="1600" dirty="0" err="1" smtClean="0"/>
              <a:t>requires</a:t>
            </a:r>
            <a:endParaRPr lang="nl-B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15434" y="1478506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0799" y="3381540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c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2406" y="3422008"/>
            <a:ext cx="551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w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38888" y="3501624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l 20"/>
          <p:cNvSpPr/>
          <p:nvPr/>
        </p:nvSpPr>
        <p:spPr>
          <a:xfrm>
            <a:off x="5915429" y="3535216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xtBox 21"/>
          <p:cNvSpPr txBox="1"/>
          <p:nvPr/>
        </p:nvSpPr>
        <p:spPr>
          <a:xfrm>
            <a:off x="2212724" y="4175208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mandatory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11099" y="4216640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desired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6845" y="4561236"/>
            <a:ext cx="2349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I </a:t>
            </a:r>
            <a:r>
              <a:rPr lang="nl-BE" sz="1600" dirty="0" err="1" smtClean="0"/>
              <a:t>need</a:t>
            </a:r>
            <a:r>
              <a:rPr lang="nl-BE" sz="1600" dirty="0" smtClean="0"/>
              <a:t> a </a:t>
            </a:r>
            <a:r>
              <a:rPr lang="nl-BE" sz="1600" dirty="0" err="1" smtClean="0"/>
              <a:t>dark</a:t>
            </a:r>
            <a:r>
              <a:rPr lang="nl-BE" sz="1600" dirty="0" smtClean="0"/>
              <a:t> </a:t>
            </a:r>
            <a:r>
              <a:rPr lang="nl-BE" sz="1600" dirty="0" err="1" smtClean="0"/>
              <a:t>colored</a:t>
            </a:r>
            <a:r>
              <a:rPr lang="nl-BE" sz="1600" dirty="0" smtClean="0"/>
              <a:t> </a:t>
            </a:r>
            <a:r>
              <a:rPr lang="nl-BE" sz="1600" dirty="0" err="1" smtClean="0"/>
              <a:t>car</a:t>
            </a:r>
            <a:endParaRPr lang="nl-BE" sz="1600" dirty="0" smtClean="0"/>
          </a:p>
          <a:p>
            <a:r>
              <a:rPr lang="nl-BE" sz="1600" dirty="0" smtClean="0"/>
              <a:t>I </a:t>
            </a:r>
            <a:r>
              <a:rPr lang="nl-BE" sz="1600" dirty="0" err="1" smtClean="0"/>
              <a:t>need</a:t>
            </a:r>
            <a:r>
              <a:rPr lang="nl-BE" sz="1600" dirty="0" smtClean="0"/>
              <a:t> a </a:t>
            </a:r>
            <a:r>
              <a:rPr lang="nl-BE" sz="1600" dirty="0" err="1" smtClean="0"/>
              <a:t>fast</a:t>
            </a:r>
            <a:r>
              <a:rPr lang="nl-BE" sz="1600" dirty="0" smtClean="0"/>
              <a:t> </a:t>
            </a:r>
            <a:r>
              <a:rPr lang="nl-BE" sz="1600" dirty="0" err="1" smtClean="0"/>
              <a:t>car</a:t>
            </a:r>
            <a:endParaRPr lang="nl-BE" sz="1600" dirty="0" smtClean="0"/>
          </a:p>
          <a:p>
            <a:r>
              <a:rPr lang="nl-BE" sz="1600" dirty="0" smtClean="0"/>
              <a:t>I </a:t>
            </a:r>
            <a:r>
              <a:rPr lang="nl-BE" sz="1600" dirty="0" err="1" smtClean="0"/>
              <a:t>need</a:t>
            </a:r>
            <a:r>
              <a:rPr lang="nl-BE" sz="1600" dirty="0" smtClean="0"/>
              <a:t> a </a:t>
            </a:r>
            <a:r>
              <a:rPr lang="nl-BE" sz="1600" dirty="0" err="1" smtClean="0"/>
              <a:t>car</a:t>
            </a:r>
            <a:r>
              <a:rPr lang="nl-BE" sz="1600" dirty="0" smtClean="0"/>
              <a:t> </a:t>
            </a:r>
            <a:r>
              <a:rPr lang="nl-BE" sz="1600" dirty="0" err="1" smtClean="0"/>
              <a:t>that</a:t>
            </a:r>
            <a:r>
              <a:rPr lang="nl-BE" sz="1600" dirty="0" smtClean="0"/>
              <a:t> is </a:t>
            </a:r>
            <a:r>
              <a:rPr lang="nl-BE" sz="1600" dirty="0" err="1" smtClean="0"/>
              <a:t>not</a:t>
            </a:r>
            <a:r>
              <a:rPr lang="nl-BE" sz="1600" dirty="0" smtClean="0"/>
              <a:t> </a:t>
            </a:r>
            <a:r>
              <a:rPr lang="nl-BE" sz="1600" dirty="0" err="1" smtClean="0"/>
              <a:t>old</a:t>
            </a:r>
            <a:endParaRPr lang="nl-BE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627179" y="3333890"/>
            <a:ext cx="0" cy="3034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75641" y="4593507"/>
            <a:ext cx="3617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I </a:t>
            </a:r>
            <a:r>
              <a:rPr lang="nl-BE" sz="1600" dirty="0" err="1" smtClean="0"/>
              <a:t>wish</a:t>
            </a:r>
            <a:r>
              <a:rPr lang="nl-BE" sz="1600" dirty="0" smtClean="0"/>
              <a:t> the </a:t>
            </a:r>
            <a:r>
              <a:rPr lang="nl-BE" sz="1600" dirty="0" err="1" smtClean="0"/>
              <a:t>car</a:t>
            </a:r>
            <a:r>
              <a:rPr lang="nl-BE" sz="1600" dirty="0" smtClean="0"/>
              <a:t> has airbags</a:t>
            </a:r>
          </a:p>
          <a:p>
            <a:r>
              <a:rPr lang="nl-BE" sz="1600" dirty="0" smtClean="0"/>
              <a:t>I </a:t>
            </a:r>
            <a:r>
              <a:rPr lang="nl-BE" sz="1600" dirty="0" err="1" smtClean="0"/>
              <a:t>wish</a:t>
            </a:r>
            <a:r>
              <a:rPr lang="nl-BE" sz="1600" dirty="0" smtClean="0"/>
              <a:t> the </a:t>
            </a:r>
            <a:r>
              <a:rPr lang="nl-BE" sz="1600" dirty="0" err="1" smtClean="0"/>
              <a:t>car</a:t>
            </a:r>
            <a:r>
              <a:rPr lang="nl-BE" sz="1600" dirty="0" smtClean="0"/>
              <a:t> has a low </a:t>
            </a:r>
            <a:r>
              <a:rPr lang="nl-BE" sz="1600" dirty="0" err="1" smtClean="0"/>
              <a:t>fuel</a:t>
            </a:r>
            <a:r>
              <a:rPr lang="nl-BE" sz="1600" dirty="0" smtClean="0"/>
              <a:t> </a:t>
            </a:r>
            <a:r>
              <a:rPr lang="nl-BE" sz="1600" dirty="0" err="1" smtClean="0"/>
              <a:t>consumption</a:t>
            </a:r>
            <a:endParaRPr lang="nl-BE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780865" y="5935146"/>
            <a:ext cx="103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wishes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41587" y="5981490"/>
            <a:ext cx="155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>
                <a:solidFill>
                  <a:schemeClr val="accent6">
                    <a:lumMod val="75000"/>
                  </a:schemeClr>
                </a:solidFill>
              </a:rPr>
              <a:t>constraints</a:t>
            </a:r>
            <a:endParaRPr lang="nl-BE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2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7971" y="3473422"/>
                <a:ext cx="1962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971" y="3473422"/>
                <a:ext cx="196214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34207" y="4731085"/>
                <a:ext cx="632197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nl-BE" sz="2000" dirty="0" smtClean="0"/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are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expressions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composed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weighted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criteria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207" y="4731085"/>
                <a:ext cx="6321972" cy="453137"/>
              </a:xfrm>
              <a:prstGeom prst="rect">
                <a:avLst/>
              </a:prstGeom>
              <a:blipFill rotWithShape="0">
                <a:blip r:embed="rId5"/>
                <a:stretch>
                  <a:fillRect l="-193" r="-482" b="-243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734207" y="4288570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where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2475" y="1483130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5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7144" y="2472763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2778" y="3031397"/>
                <a:ext cx="1962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78" y="3031397"/>
                <a:ext cx="196214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26362" y="4123879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362" y="4123879"/>
                <a:ext cx="40254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37728" y="4109110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728" y="4109110"/>
                <a:ext cx="49026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327635" y="3493258"/>
            <a:ext cx="622738" cy="6306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70180" y="3505313"/>
            <a:ext cx="604738" cy="6185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300" y="4031545"/>
            <a:ext cx="3377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evaluate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aggregate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accent6">
                    <a:lumMod val="75000"/>
                  </a:schemeClr>
                </a:solidFill>
              </a:rPr>
              <a:t>independently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BE" dirty="0" smtClean="0">
                <a:solidFill>
                  <a:schemeClr val="tx2"/>
                </a:solidFill>
              </a:rPr>
              <a:t>as </a:t>
            </a:r>
            <a:r>
              <a:rPr lang="nl-BE" dirty="0" err="1" smtClean="0">
                <a:solidFill>
                  <a:schemeClr val="tx2"/>
                </a:solidFill>
              </a:rPr>
              <a:t>with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satisfaction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degrees</a:t>
            </a:r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37731" y="4610047"/>
            <a:ext cx="764890" cy="60611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557345" y="4585544"/>
            <a:ext cx="680383" cy="6306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54799" y="5145742"/>
                <a:ext cx="4025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99" y="5145742"/>
                <a:ext cx="40254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715434" y="1477623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442" y="5227120"/>
            <a:ext cx="998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tx2"/>
                </a:solidFill>
              </a:rPr>
              <a:t>combine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75337" y="5591270"/>
                <a:ext cx="69569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nl-BE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nl-BE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latin typeface="Cambria Math" panose="02040503050406030204" pitchFamily="18" charset="0"/>
                        </a:rPr>
                        <m:t>possible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337" y="5591270"/>
                <a:ext cx="6956904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381713" y="5622048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conjunction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76347" y="5924200"/>
                <a:ext cx="6162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nl-BE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2000" b="0" i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47" y="5924200"/>
                <a:ext cx="6162008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82723" y="5954978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disjunction</a:t>
            </a:r>
            <a:endParaRPr lang="nl-B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3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478827" y="4585978"/>
            <a:ext cx="2332984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tangle 78"/>
          <p:cNvSpPr/>
          <p:nvPr/>
        </p:nvSpPr>
        <p:spPr>
          <a:xfrm>
            <a:off x="5478827" y="4295817"/>
            <a:ext cx="1008679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Rectangle 77"/>
          <p:cNvSpPr/>
          <p:nvPr/>
        </p:nvSpPr>
        <p:spPr>
          <a:xfrm>
            <a:off x="1807629" y="4759461"/>
            <a:ext cx="1467942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Rectangle 76"/>
          <p:cNvSpPr/>
          <p:nvPr/>
        </p:nvSpPr>
        <p:spPr>
          <a:xfrm>
            <a:off x="1807629" y="4541012"/>
            <a:ext cx="659671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/>
          <p:cNvSpPr/>
          <p:nvPr/>
        </p:nvSpPr>
        <p:spPr>
          <a:xfrm>
            <a:off x="1812066" y="4306341"/>
            <a:ext cx="1346563" cy="323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38381" y="3449370"/>
            <a:ext cx="119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>
                <a:solidFill>
                  <a:schemeClr val="tx2"/>
                </a:solidFill>
              </a:rPr>
              <a:t>evaluation</a:t>
            </a:r>
            <a:endParaRPr lang="nl-BE" b="1" dirty="0">
              <a:solidFill>
                <a:schemeClr val="tx2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344217" y="4205997"/>
            <a:ext cx="359394" cy="917270"/>
            <a:chOff x="3140018" y="2733884"/>
            <a:chExt cx="359394" cy="917270"/>
          </a:xfrm>
        </p:grpSpPr>
        <p:sp>
          <p:nvSpPr>
            <p:cNvPr id="59" name="TextBox 58"/>
            <p:cNvSpPr txBox="1"/>
            <p:nvPr/>
          </p:nvSpPr>
          <p:spPr>
            <a:xfrm>
              <a:off x="3140018" y="273388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c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1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140018" y="302614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c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2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40018" y="328182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c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3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781047" y="4236802"/>
            <a:ext cx="428322" cy="661592"/>
            <a:chOff x="7511883" y="2761600"/>
            <a:chExt cx="428322" cy="661592"/>
          </a:xfrm>
        </p:grpSpPr>
        <p:sp>
          <p:nvSpPr>
            <p:cNvPr id="63" name="TextBox 62"/>
            <p:cNvSpPr txBox="1"/>
            <p:nvPr/>
          </p:nvSpPr>
          <p:spPr>
            <a:xfrm>
              <a:off x="7511883" y="27616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w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1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511883" y="305386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i="1" dirty="0" smtClean="0">
                  <a:solidFill>
                    <a:schemeClr val="tx2"/>
                  </a:solidFill>
                </a:rPr>
                <a:t>w</a:t>
              </a:r>
              <a:r>
                <a:rPr lang="nl-BE" i="1" baseline="-25000" dirty="0" smtClean="0">
                  <a:solidFill>
                    <a:schemeClr val="tx2"/>
                  </a:solidFill>
                </a:rPr>
                <a:t>2</a:t>
              </a:r>
              <a:endParaRPr lang="nl-BE" i="1" baseline="-25000" dirty="0">
                <a:solidFill>
                  <a:schemeClr val="tx2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641314" y="3449370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nl-BE" b="1" dirty="0" err="1" smtClean="0">
                <a:solidFill>
                  <a:schemeClr val="accent2">
                    <a:lumMod val="75000"/>
                  </a:schemeClr>
                </a:solidFill>
              </a:rPr>
              <a:t>aggregation</a:t>
            </a:r>
            <a:endParaRPr lang="nl-B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227276" y="5167038"/>
            <a:ext cx="600147" cy="458709"/>
            <a:chOff x="3023077" y="4035729"/>
            <a:chExt cx="600147" cy="458709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023077" y="4035729"/>
              <a:ext cx="600147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185933" y="4125106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i="1" dirty="0" smtClean="0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  <a:endParaRPr lang="nl-BE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720017" y="5109825"/>
            <a:ext cx="600147" cy="519011"/>
            <a:chOff x="7450853" y="3975427"/>
            <a:chExt cx="600147" cy="519011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7450853" y="3975427"/>
              <a:ext cx="600147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613709" y="4125106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b="1" i="1" dirty="0" smtClean="0">
                  <a:solidFill>
                    <a:schemeClr val="accent2">
                      <a:lumMod val="75000"/>
                    </a:schemeClr>
                  </a:solidFill>
                </a:rPr>
                <a:t>w</a:t>
              </a:r>
              <a:endParaRPr lang="nl-BE" b="1" i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32475" y="1483130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3465" y="3205148"/>
            <a:ext cx="40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c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05072" y="3245616"/>
            <a:ext cx="551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4000" dirty="0" smtClean="0">
                <a:solidFill>
                  <a:schemeClr val="tx2"/>
                </a:solidFill>
              </a:rPr>
              <a:t>w</a:t>
            </a:r>
            <a:endParaRPr lang="nl-BE" sz="1200" dirty="0">
              <a:solidFill>
                <a:schemeClr val="tx2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21554" y="3325232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l 45"/>
          <p:cNvSpPr/>
          <p:nvPr/>
        </p:nvSpPr>
        <p:spPr>
          <a:xfrm>
            <a:off x="5198095" y="3358824"/>
            <a:ext cx="561466" cy="577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TextBox 46"/>
          <p:cNvSpPr txBox="1"/>
          <p:nvPr/>
        </p:nvSpPr>
        <p:spPr>
          <a:xfrm>
            <a:off x="1495390" y="3888458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mandatory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93765" y="3929890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desired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33781" y="4296965"/>
            <a:ext cx="2349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I </a:t>
            </a:r>
            <a:r>
              <a:rPr lang="nl-BE" sz="1600" dirty="0" err="1" smtClean="0"/>
              <a:t>need</a:t>
            </a:r>
            <a:r>
              <a:rPr lang="nl-BE" sz="1600" dirty="0" smtClean="0"/>
              <a:t> a </a:t>
            </a:r>
            <a:r>
              <a:rPr lang="nl-BE" sz="1600" dirty="0" err="1" smtClean="0"/>
              <a:t>dark</a:t>
            </a:r>
            <a:r>
              <a:rPr lang="nl-BE" sz="1600" dirty="0" smtClean="0"/>
              <a:t> </a:t>
            </a:r>
            <a:r>
              <a:rPr lang="nl-BE" sz="1600" dirty="0" err="1" smtClean="0"/>
              <a:t>colored</a:t>
            </a:r>
            <a:r>
              <a:rPr lang="nl-BE" sz="1600" dirty="0" smtClean="0"/>
              <a:t> </a:t>
            </a:r>
            <a:r>
              <a:rPr lang="nl-BE" sz="1600" dirty="0" err="1" smtClean="0"/>
              <a:t>car</a:t>
            </a:r>
            <a:endParaRPr lang="nl-BE" sz="1600" dirty="0" smtClean="0"/>
          </a:p>
          <a:p>
            <a:r>
              <a:rPr lang="nl-BE" sz="1600" dirty="0" smtClean="0"/>
              <a:t>I </a:t>
            </a:r>
            <a:r>
              <a:rPr lang="nl-BE" sz="1600" dirty="0" err="1" smtClean="0"/>
              <a:t>need</a:t>
            </a:r>
            <a:r>
              <a:rPr lang="nl-BE" sz="1600" dirty="0" smtClean="0"/>
              <a:t> a </a:t>
            </a:r>
            <a:r>
              <a:rPr lang="nl-BE" sz="1600" dirty="0" err="1" smtClean="0"/>
              <a:t>fast</a:t>
            </a:r>
            <a:r>
              <a:rPr lang="nl-BE" sz="1600" dirty="0" smtClean="0"/>
              <a:t> </a:t>
            </a:r>
            <a:r>
              <a:rPr lang="nl-BE" sz="1600" dirty="0" err="1" smtClean="0"/>
              <a:t>car</a:t>
            </a:r>
            <a:endParaRPr lang="nl-BE" sz="1600" dirty="0" smtClean="0"/>
          </a:p>
          <a:p>
            <a:r>
              <a:rPr lang="nl-BE" sz="1600" dirty="0" smtClean="0"/>
              <a:t>I </a:t>
            </a:r>
            <a:r>
              <a:rPr lang="nl-BE" sz="1600" dirty="0" err="1" smtClean="0"/>
              <a:t>need</a:t>
            </a:r>
            <a:r>
              <a:rPr lang="nl-BE" sz="1600" dirty="0" smtClean="0"/>
              <a:t> a </a:t>
            </a:r>
            <a:r>
              <a:rPr lang="nl-BE" sz="1600" dirty="0" err="1" smtClean="0"/>
              <a:t>car</a:t>
            </a:r>
            <a:r>
              <a:rPr lang="nl-BE" sz="1600" dirty="0" smtClean="0"/>
              <a:t> </a:t>
            </a:r>
            <a:r>
              <a:rPr lang="nl-BE" sz="1600" dirty="0" err="1" smtClean="0"/>
              <a:t>that</a:t>
            </a:r>
            <a:r>
              <a:rPr lang="nl-BE" sz="1600" dirty="0" smtClean="0"/>
              <a:t> is </a:t>
            </a:r>
            <a:r>
              <a:rPr lang="nl-BE" sz="1600" dirty="0" err="1" smtClean="0"/>
              <a:t>not</a:t>
            </a:r>
            <a:r>
              <a:rPr lang="nl-BE" sz="1600" dirty="0" smtClean="0"/>
              <a:t> </a:t>
            </a:r>
            <a:r>
              <a:rPr lang="nl-BE" sz="1600" dirty="0" err="1" smtClean="0"/>
              <a:t>old</a:t>
            </a:r>
            <a:endParaRPr lang="nl-BE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4268566" y="4299094"/>
            <a:ext cx="3617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smtClean="0"/>
              <a:t>I </a:t>
            </a:r>
            <a:r>
              <a:rPr lang="nl-BE" sz="1600" dirty="0" err="1" smtClean="0"/>
              <a:t>wish</a:t>
            </a:r>
            <a:r>
              <a:rPr lang="nl-BE" sz="1600" dirty="0" smtClean="0"/>
              <a:t> the </a:t>
            </a:r>
            <a:r>
              <a:rPr lang="nl-BE" sz="1600" dirty="0" err="1" smtClean="0"/>
              <a:t>car</a:t>
            </a:r>
            <a:r>
              <a:rPr lang="nl-BE" sz="1600" dirty="0" smtClean="0"/>
              <a:t> has airbags</a:t>
            </a:r>
          </a:p>
          <a:p>
            <a:r>
              <a:rPr lang="nl-BE" sz="1600" dirty="0" smtClean="0"/>
              <a:t>I </a:t>
            </a:r>
            <a:r>
              <a:rPr lang="nl-BE" sz="1600" dirty="0" err="1" smtClean="0"/>
              <a:t>wish</a:t>
            </a:r>
            <a:r>
              <a:rPr lang="nl-BE" sz="1600" dirty="0" smtClean="0"/>
              <a:t> the </a:t>
            </a:r>
            <a:r>
              <a:rPr lang="nl-BE" sz="1600" dirty="0" err="1" smtClean="0"/>
              <a:t>car</a:t>
            </a:r>
            <a:r>
              <a:rPr lang="nl-BE" sz="1600" dirty="0" smtClean="0"/>
              <a:t> has a low </a:t>
            </a:r>
            <a:r>
              <a:rPr lang="nl-BE" sz="1600" dirty="0" err="1" smtClean="0"/>
              <a:t>fuel</a:t>
            </a:r>
            <a:r>
              <a:rPr lang="nl-BE" sz="1600" dirty="0" smtClean="0"/>
              <a:t> </a:t>
            </a:r>
            <a:r>
              <a:rPr lang="nl-BE" sz="1600" dirty="0" err="1" smtClean="0"/>
              <a:t>consumption</a:t>
            </a:r>
            <a:endParaRPr lang="nl-B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682596" y="5670720"/>
                <a:ext cx="6284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possible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l-BE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596" y="5670720"/>
                <a:ext cx="6284028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683606" y="6003650"/>
                <a:ext cx="5567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l-BE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nl-BE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nl-BE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]"/>
                          <m:endChr m:val="["/>
                          <m:ctrlP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nl-BE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606" y="6003650"/>
                <a:ext cx="556729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40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28" name="pole tekstowe 11"/>
          <p:cNvSpPr txBox="1">
            <a:spLocks noChangeArrowheads="1"/>
          </p:cNvSpPr>
          <p:nvPr/>
        </p:nvSpPr>
        <p:spPr bwMode="auto">
          <a:xfrm>
            <a:off x="3210952" y="3318289"/>
            <a:ext cx="2770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nl-BE" dirty="0" err="1" smtClean="0"/>
              <a:t>evaluation</a:t>
            </a:r>
            <a:r>
              <a:rPr lang="nl-BE" dirty="0" smtClean="0"/>
              <a:t> of ’36K </a:t>
            </a:r>
            <a:r>
              <a:rPr lang="nl-BE" i="1" dirty="0" smtClean="0"/>
              <a:t>IS</a:t>
            </a:r>
            <a:r>
              <a:rPr lang="nl-BE" dirty="0" smtClean="0"/>
              <a:t> </a:t>
            </a:r>
            <a:r>
              <a:rPr lang="nl-BE" dirty="0" err="1" smtClean="0"/>
              <a:t>cheap</a:t>
            </a:r>
            <a:r>
              <a:rPr lang="nl-BE" dirty="0" smtClean="0"/>
              <a:t>’</a:t>
            </a:r>
            <a:endParaRPr lang="pl-PL" dirty="0"/>
          </a:p>
        </p:txBody>
      </p:sp>
      <p:sp>
        <p:nvSpPr>
          <p:cNvPr id="29" name="Rectangle 28"/>
          <p:cNvSpPr/>
          <p:nvPr/>
        </p:nvSpPr>
        <p:spPr>
          <a:xfrm>
            <a:off x="1134214" y="3046777"/>
            <a:ext cx="97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example</a:t>
            </a:r>
            <a:endParaRPr lang="nl-BE" dirty="0"/>
          </a:p>
        </p:txBody>
      </p:sp>
      <p:sp>
        <p:nvSpPr>
          <p:cNvPr id="32" name="Rectangle 46"/>
          <p:cNvSpPr>
            <a:spLocks noChangeArrowheads="1"/>
          </p:cNvSpPr>
          <p:nvPr/>
        </p:nvSpPr>
        <p:spPr bwMode="auto">
          <a:xfrm>
            <a:off x="2417419" y="4110963"/>
            <a:ext cx="40957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BE" altLang="nl-BE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flipV="1">
            <a:off x="2836519" y="5520916"/>
            <a:ext cx="1241928" cy="524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2836519" y="3825213"/>
            <a:ext cx="9525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2788894" y="5654013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585398" y="561272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 dirty="0"/>
              <a:t>0</a:t>
            </a:r>
            <a:endParaRPr lang="en-US" altLang="nl-BE" sz="1200" dirty="0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69819" y="3945863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200"/>
              <a:t>1</a:t>
            </a:r>
            <a:endParaRPr lang="en-US" altLang="nl-BE" sz="1200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2817469" y="41395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6259169" y="5668301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200"/>
              <a:t>Prices for </a:t>
            </a:r>
            <a:br>
              <a:rPr lang="en-GB" altLang="nl-BE" sz="1200"/>
            </a:br>
            <a:r>
              <a:rPr lang="en-GB" altLang="nl-BE" sz="1200"/>
              <a:t>paintings</a:t>
            </a:r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>
            <a:off x="3095282" y="559051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 rot="4055031">
            <a:off x="2961931" y="575402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10K</a:t>
            </a:r>
          </a:p>
        </p:txBody>
      </p:sp>
      <p:sp>
        <p:nvSpPr>
          <p:cNvPr id="46" name="Line 17"/>
          <p:cNvSpPr>
            <a:spLocks noChangeShapeType="1"/>
          </p:cNvSpPr>
          <p:nvPr/>
        </p:nvSpPr>
        <p:spPr bwMode="auto">
          <a:xfrm>
            <a:off x="346675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 rot="4055031">
            <a:off x="333181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20K</a:t>
            </a: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3847757" y="559051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 rot="4055031">
            <a:off x="3712819" y="575243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30K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4200182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 rot="4055031">
            <a:off x="4065244" y="5763551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40K</a:t>
            </a:r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455260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 rot="4055031">
            <a:off x="441766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50K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4914557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 rot="4055031">
            <a:off x="4779619" y="5771488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60K</a:t>
            </a: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>
            <a:off x="5276507" y="5600038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 rot="4055031">
            <a:off x="5141569" y="5761963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70K</a:t>
            </a: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5628932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 rot="4055031">
            <a:off x="5493994" y="5773076"/>
            <a:ext cx="407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/>
              <a:t>80K</a:t>
            </a: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>
            <a:off x="5981357" y="5609563"/>
            <a:ext cx="1588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 rot="4055031">
            <a:off x="5827369" y="5800063"/>
            <a:ext cx="469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000">
                <a:sym typeface="Symbol" panose="05050102010706020507" pitchFamily="18" charset="2"/>
              </a:rPr>
              <a:t></a:t>
            </a:r>
            <a:r>
              <a:rPr lang="en-GB" altLang="nl-BE" sz="1000" baseline="-25000">
                <a:sym typeface="Symbol" panose="05050102010706020507" pitchFamily="18" charset="2"/>
              </a:rPr>
              <a:t>Price</a:t>
            </a:r>
          </a:p>
        </p:txBody>
      </p:sp>
      <p:sp>
        <p:nvSpPr>
          <p:cNvPr id="64" name="Line 35"/>
          <p:cNvSpPr>
            <a:spLocks noChangeShapeType="1"/>
          </p:cNvSpPr>
          <p:nvPr/>
        </p:nvSpPr>
        <p:spPr bwMode="auto">
          <a:xfrm flipV="1">
            <a:off x="4550516" y="5650961"/>
            <a:ext cx="1971675" cy="9525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 flipV="1">
            <a:off x="2857896" y="5093404"/>
            <a:ext cx="1191668" cy="73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153"/>
              <p:cNvSpPr txBox="1">
                <a:spLocks noChangeArrowheads="1"/>
              </p:cNvSpPr>
              <p:nvPr/>
            </p:nvSpPr>
            <p:spPr bwMode="auto">
              <a:xfrm>
                <a:off x="2621521" y="4911584"/>
                <a:ext cx="305340" cy="302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4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1521" y="4911584"/>
                <a:ext cx="305340" cy="3028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6"/>
          <p:cNvSpPr txBox="1">
            <a:spLocks noChangeArrowheads="1"/>
          </p:cNvSpPr>
          <p:nvPr/>
        </p:nvSpPr>
        <p:spPr bwMode="auto">
          <a:xfrm rot="3873531">
            <a:off x="3831571" y="5757394"/>
            <a:ext cx="5036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 smtClean="0">
                <a:solidFill>
                  <a:schemeClr val="accent6">
                    <a:lumMod val="75000"/>
                  </a:schemeClr>
                </a:solidFill>
                <a:sym typeface="Symbol" panose="05050102010706020507" pitchFamily="18" charset="2"/>
              </a:rPr>
              <a:t>36K</a:t>
            </a:r>
            <a:endParaRPr lang="en-GB" altLang="nl-BE" sz="1400" baseline="-25000" dirty="0">
              <a:solidFill>
                <a:schemeClr val="accent6">
                  <a:lumMod val="75000"/>
                </a:schemeClr>
              </a:solidFill>
              <a:sym typeface="Symbol" panose="05050102010706020507" pitchFamily="18" charset="2"/>
            </a:endParaRPr>
          </a:p>
        </p:txBody>
      </p:sp>
      <p:cxnSp>
        <p:nvCxnSpPr>
          <p:cNvPr id="80" name="Straight Connector 79"/>
          <p:cNvCxnSpPr>
            <a:stCxn id="81" idx="1"/>
          </p:cNvCxnSpPr>
          <p:nvPr/>
        </p:nvCxnSpPr>
        <p:spPr>
          <a:xfrm flipH="1" flipV="1">
            <a:off x="4049564" y="5107288"/>
            <a:ext cx="1588" cy="6161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ine 19"/>
          <p:cNvSpPr>
            <a:spLocks noChangeShapeType="1"/>
          </p:cNvSpPr>
          <p:nvPr/>
        </p:nvSpPr>
        <p:spPr bwMode="auto">
          <a:xfrm>
            <a:off x="4049564" y="5596404"/>
            <a:ext cx="1588" cy="1270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53"/>
              <p:cNvSpPr txBox="1">
                <a:spLocks noChangeArrowheads="1"/>
              </p:cNvSpPr>
              <p:nvPr/>
            </p:nvSpPr>
            <p:spPr bwMode="auto">
              <a:xfrm>
                <a:off x="2597613" y="5378352"/>
                <a:ext cx="305340" cy="302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altLang="nl-BE" sz="1400" i="1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2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7613" y="5378352"/>
                <a:ext cx="305340" cy="3028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2465061" y="1451181"/>
            <a:ext cx="421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01989" y="1885417"/>
            <a:ext cx="514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80402" y="2534795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Freeform 8"/>
          <p:cNvSpPr>
            <a:spLocks/>
          </p:cNvSpPr>
          <p:nvPr/>
        </p:nvSpPr>
        <p:spPr bwMode="auto">
          <a:xfrm flipH="1">
            <a:off x="2826994" y="4060567"/>
            <a:ext cx="1790700" cy="1652588"/>
          </a:xfrm>
          <a:custGeom>
            <a:avLst/>
            <a:gdLst>
              <a:gd name="T0" fmla="*/ 0 w 408"/>
              <a:gd name="T1" fmla="*/ 1006 h 627"/>
              <a:gd name="T2" fmla="*/ 395 w 408"/>
              <a:gd name="T3" fmla="*/ 897 h 627"/>
              <a:gd name="T4" fmla="*/ 711 w 408"/>
              <a:gd name="T5" fmla="*/ 143 h 627"/>
              <a:gd name="T6" fmla="*/ 1128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3" name="Text Box 43"/>
          <p:cNvSpPr txBox="1">
            <a:spLocks noChangeArrowheads="1"/>
          </p:cNvSpPr>
          <p:nvPr/>
        </p:nvSpPr>
        <p:spPr bwMode="auto">
          <a:xfrm>
            <a:off x="6097244" y="4108192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 smtClean="0">
                <a:solidFill>
                  <a:schemeClr val="accent3"/>
                </a:solidFill>
              </a:rPr>
              <a:t>u</a:t>
            </a:r>
            <a:endParaRPr lang="en-US" altLang="nl-BE" sz="1000" dirty="0">
              <a:solidFill>
                <a:schemeClr val="accent3"/>
              </a:solidFill>
            </a:endParaRPr>
          </a:p>
        </p:txBody>
      </p:sp>
      <p:sp>
        <p:nvSpPr>
          <p:cNvPr id="114" name="Text Box 44"/>
          <p:cNvSpPr txBox="1">
            <a:spLocks noChangeArrowheads="1"/>
          </p:cNvSpPr>
          <p:nvPr/>
        </p:nvSpPr>
        <p:spPr bwMode="auto">
          <a:xfrm>
            <a:off x="3320707" y="3835026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15" name="Text Box 45"/>
          <p:cNvSpPr txBox="1">
            <a:spLocks noChangeArrowheads="1"/>
          </p:cNvSpPr>
          <p:nvPr/>
        </p:nvSpPr>
        <p:spPr bwMode="auto">
          <a:xfrm>
            <a:off x="3449294" y="3817564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 dirty="0">
                <a:solidFill>
                  <a:schemeClr val="accent1"/>
                </a:solidFill>
              </a:rPr>
              <a:t>u</a:t>
            </a:r>
            <a:endParaRPr lang="en-US" altLang="nl-BE" sz="1000" dirty="0">
              <a:solidFill>
                <a:schemeClr val="accent1"/>
              </a:solidFill>
            </a:endParaRPr>
          </a:p>
        </p:txBody>
      </p:sp>
      <p:sp>
        <p:nvSpPr>
          <p:cNvPr id="116" name="Text Box 48"/>
          <p:cNvSpPr txBox="1">
            <a:spLocks noChangeArrowheads="1"/>
          </p:cNvSpPr>
          <p:nvPr/>
        </p:nvSpPr>
        <p:spPr bwMode="auto">
          <a:xfrm>
            <a:off x="3036352" y="4344729"/>
            <a:ext cx="6174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BE" sz="1400" dirty="0">
                <a:solidFill>
                  <a:schemeClr val="accent1"/>
                </a:solidFill>
                <a:sym typeface="Symbol" panose="05050102010706020507" pitchFamily="18" charset="2"/>
              </a:rPr>
              <a:t></a:t>
            </a:r>
            <a:r>
              <a:rPr lang="en-GB" altLang="nl-BE" sz="1400" baseline="-25000" dirty="0">
                <a:solidFill>
                  <a:schemeClr val="accent1"/>
                </a:solidFill>
                <a:sym typeface="Symbol" panose="05050102010706020507" pitchFamily="18" charset="2"/>
              </a:rPr>
              <a:t>cheap</a:t>
            </a:r>
          </a:p>
        </p:txBody>
      </p:sp>
      <p:sp>
        <p:nvSpPr>
          <p:cNvPr id="117" name="Text Box 49"/>
          <p:cNvSpPr txBox="1">
            <a:spLocks noChangeArrowheads="1"/>
          </p:cNvSpPr>
          <p:nvPr/>
        </p:nvSpPr>
        <p:spPr bwMode="auto">
          <a:xfrm>
            <a:off x="3155414" y="4327267"/>
            <a:ext cx="21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BE" altLang="nl-BE" sz="1000">
                <a:solidFill>
                  <a:schemeClr val="accent1"/>
                </a:solidFill>
              </a:rPr>
              <a:t>l</a:t>
            </a:r>
            <a:endParaRPr lang="en-US" altLang="nl-BE" sz="1000">
              <a:solidFill>
                <a:schemeClr val="accent1"/>
              </a:solidFill>
            </a:endParaRPr>
          </a:p>
        </p:txBody>
      </p:sp>
      <p:sp>
        <p:nvSpPr>
          <p:cNvPr id="118" name="Freeform 50"/>
          <p:cNvSpPr>
            <a:spLocks/>
          </p:cNvSpPr>
          <p:nvPr/>
        </p:nvSpPr>
        <p:spPr bwMode="auto">
          <a:xfrm flipH="1">
            <a:off x="3065119" y="4060567"/>
            <a:ext cx="1809750" cy="1643063"/>
          </a:xfrm>
          <a:custGeom>
            <a:avLst/>
            <a:gdLst>
              <a:gd name="T0" fmla="*/ 0 w 408"/>
              <a:gd name="T1" fmla="*/ 1000 h 627"/>
              <a:gd name="T2" fmla="*/ 400 w 408"/>
              <a:gd name="T3" fmla="*/ 891 h 627"/>
              <a:gd name="T4" fmla="*/ 718 w 408"/>
              <a:gd name="T5" fmla="*/ 142 h 627"/>
              <a:gd name="T6" fmla="*/ 1140 w 408"/>
              <a:gd name="T7" fmla="*/ 45 h 62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8" h="627">
                <a:moveTo>
                  <a:pt x="0" y="606"/>
                </a:moveTo>
                <a:cubicBezTo>
                  <a:pt x="24" y="596"/>
                  <a:pt x="100" y="627"/>
                  <a:pt x="143" y="540"/>
                </a:cubicBezTo>
                <a:cubicBezTo>
                  <a:pt x="186" y="453"/>
                  <a:pt x="213" y="172"/>
                  <a:pt x="257" y="86"/>
                </a:cubicBezTo>
                <a:cubicBezTo>
                  <a:pt x="301" y="0"/>
                  <a:pt x="377" y="39"/>
                  <a:pt x="408" y="27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153"/>
              <p:cNvSpPr txBox="1">
                <a:spLocks noChangeArrowheads="1"/>
              </p:cNvSpPr>
              <p:nvPr/>
            </p:nvSpPr>
            <p:spPr bwMode="auto">
              <a:xfrm>
                <a:off x="1668983" y="4924387"/>
                <a:ext cx="987770" cy="302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1400" b="0" i="0" smtClean="0">
                          <a:latin typeface="Cambria Math" panose="02040503050406030204" pitchFamily="18" charset="0"/>
                        </a:rPr>
                        <m:t>optimistic</m:t>
                      </m:r>
                    </m:oMath>
                  </m:oMathPara>
                </a14:m>
                <a:endParaRPr lang="en-GB" altLang="nl-BE" sz="1400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2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983" y="4924387"/>
                <a:ext cx="987770" cy="302840"/>
              </a:xfrm>
              <a:prstGeom prst="rect">
                <a:avLst/>
              </a:prstGeom>
              <a:blipFill rotWithShape="0">
                <a:blip r:embed="rId7"/>
                <a:stretch>
                  <a:fillRect b="-102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153"/>
              <p:cNvSpPr txBox="1">
                <a:spLocks noChangeArrowheads="1"/>
              </p:cNvSpPr>
              <p:nvPr/>
            </p:nvSpPr>
            <p:spPr bwMode="auto">
              <a:xfrm>
                <a:off x="1643441" y="5377836"/>
                <a:ext cx="1074333" cy="302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l-BE" sz="1400" b="0" i="0" smtClean="0">
                          <a:latin typeface="Cambria Math" panose="02040503050406030204" pitchFamily="18" charset="0"/>
                        </a:rPr>
                        <m:t>pessimistic</m:t>
                      </m:r>
                    </m:oMath>
                  </m:oMathPara>
                </a14:m>
                <a:endParaRPr lang="en-GB" altLang="nl-BE" sz="1400" baseline="-250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23" name="Text 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3441" y="5377836"/>
                <a:ext cx="1074333" cy="302840"/>
              </a:xfrm>
              <a:prstGeom prst="rect">
                <a:avLst/>
              </a:prstGeom>
              <a:blipFill rotWithShape="0">
                <a:blip r:embed="rId8"/>
                <a:stretch>
                  <a:fillRect b="-1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6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928" y="4323717"/>
                <a:ext cx="1962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928" y="4323717"/>
                <a:ext cx="196214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55824" y="5277606"/>
                <a:ext cx="6552115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nl-BE" sz="2000" dirty="0" smtClean="0"/>
                  <a:t> 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are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expressions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composed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of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weighted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criteria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24" y="5277606"/>
                <a:ext cx="6552115" cy="453137"/>
              </a:xfrm>
              <a:prstGeom prst="rect">
                <a:avLst/>
              </a:prstGeom>
              <a:blipFill rotWithShape="0">
                <a:blip r:embed="rId5"/>
                <a:stretch>
                  <a:fillRect l="-186" b="-2432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255824" y="4935271"/>
            <a:ext cx="844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where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32475" y="1483130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5387" y="3189739"/>
            <a:ext cx="7608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>
                <a:solidFill>
                  <a:schemeClr val="tx2"/>
                </a:solidFill>
              </a:rPr>
              <a:t>pool of (</a:t>
            </a:r>
            <a:r>
              <a:rPr lang="nl-BE" sz="2000" dirty="0" err="1" smtClean="0">
                <a:solidFill>
                  <a:schemeClr val="tx2"/>
                </a:solidFill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</a:rPr>
              <a:t>)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required</a:t>
            </a:r>
            <a:r>
              <a:rPr lang="nl-BE" sz="2000" dirty="0" smtClean="0">
                <a:solidFill>
                  <a:schemeClr val="tx2"/>
                </a:solidFill>
              </a:rPr>
              <a:t> criteria – pool of (</a:t>
            </a:r>
            <a:r>
              <a:rPr lang="nl-BE" sz="2000" dirty="0" err="1" smtClean="0">
                <a:solidFill>
                  <a:schemeClr val="tx2"/>
                </a:solidFill>
              </a:rPr>
              <a:t>weighted</a:t>
            </a:r>
            <a:r>
              <a:rPr lang="nl-BE" sz="2000" dirty="0" smtClean="0">
                <a:solidFill>
                  <a:schemeClr val="tx2"/>
                </a:solidFill>
              </a:rPr>
              <a:t>)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desired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criteria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3366" y="3550240"/>
            <a:ext cx="2851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what</a:t>
            </a:r>
            <a:r>
              <a:rPr lang="nl-BE" sz="1600" dirty="0" smtClean="0"/>
              <a:t> the user </a:t>
            </a:r>
            <a:r>
              <a:rPr lang="nl-BE" sz="1600" dirty="0" err="1" smtClean="0"/>
              <a:t>optionally</a:t>
            </a:r>
            <a:r>
              <a:rPr lang="nl-BE" sz="1600" dirty="0" smtClean="0"/>
              <a:t> </a:t>
            </a:r>
            <a:r>
              <a:rPr lang="nl-BE" sz="1600" dirty="0" err="1" smtClean="0"/>
              <a:t>desires</a:t>
            </a:r>
            <a:endParaRPr lang="nl-BE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40683" y="3528477"/>
            <a:ext cx="2721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 err="1" smtClean="0"/>
              <a:t>what</a:t>
            </a:r>
            <a:r>
              <a:rPr lang="nl-BE" sz="1600" dirty="0" smtClean="0"/>
              <a:t> the user at </a:t>
            </a:r>
            <a:r>
              <a:rPr lang="nl-BE" sz="1600" dirty="0" err="1" smtClean="0"/>
              <a:t>least</a:t>
            </a:r>
            <a:r>
              <a:rPr lang="nl-BE" sz="1600" dirty="0" smtClean="0"/>
              <a:t> </a:t>
            </a:r>
            <a:r>
              <a:rPr lang="nl-BE" sz="1600" dirty="0" err="1" smtClean="0"/>
              <a:t>requires</a:t>
            </a:r>
            <a:endParaRPr lang="nl-BE" sz="1600" dirty="0"/>
          </a:p>
        </p:txBody>
      </p:sp>
    </p:spTree>
    <p:extLst>
      <p:ext uri="{BB962C8B-B14F-4D97-AF65-F5344CB8AC3E}">
        <p14:creationId xmlns:p14="http://schemas.microsoft.com/office/powerpoint/2010/main" val="101677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4162" y="1885417"/>
            <a:ext cx="471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between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12779" y="3330625"/>
                <a:ext cx="19621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779" y="3330625"/>
                <a:ext cx="196213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118159" y="4410478"/>
                <a:ext cx="5263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p>
                          <m:r>
                            <a:rPr lang="nl-BE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59" y="4410478"/>
                <a:ext cx="52636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63" t="-1333" r="-186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327635" y="3800693"/>
            <a:ext cx="622738" cy="630621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70180" y="3812748"/>
            <a:ext cx="604738" cy="61856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950" y="4414944"/>
            <a:ext cx="3153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tx2"/>
                </a:solidFill>
              </a:rPr>
              <a:t>evaluate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independently</a:t>
            </a:r>
            <a:endParaRPr lang="nl-BE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BE" dirty="0" smtClean="0">
                <a:solidFill>
                  <a:schemeClr val="tx2"/>
                </a:solidFill>
              </a:rPr>
              <a:t>as </a:t>
            </a:r>
            <a:r>
              <a:rPr lang="nl-BE" dirty="0" err="1" smtClean="0">
                <a:solidFill>
                  <a:schemeClr val="tx2"/>
                </a:solidFill>
              </a:rPr>
              <a:t>with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possibilistic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truth</a:t>
            </a:r>
            <a:r>
              <a:rPr lang="nl-BE" dirty="0" smtClean="0">
                <a:solidFill>
                  <a:schemeClr val="tx2"/>
                </a:solidFill>
              </a:rPr>
              <a:t> </a:t>
            </a:r>
            <a:r>
              <a:rPr lang="nl-BE" dirty="0" err="1" smtClean="0">
                <a:solidFill>
                  <a:schemeClr val="tx2"/>
                </a:solidFill>
              </a:rPr>
              <a:t>values</a:t>
            </a:r>
            <a:endParaRPr lang="nl-BE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70315" y="4402427"/>
                <a:ext cx="595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B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nl-B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e>
                        <m:sup>
                          <m:r>
                            <a:rPr lang="nl-BE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315" y="4402427"/>
                <a:ext cx="59548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31" t="-1316" r="-1340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732475" y="1483130"/>
            <a:ext cx="371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required-desired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950" y="5216127"/>
            <a:ext cx="2176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tx2"/>
                </a:solidFill>
              </a:rPr>
              <a:t>lexicographic</a:t>
            </a:r>
            <a:r>
              <a:rPr lang="nl-BE" sz="2000" dirty="0" smtClean="0">
                <a:solidFill>
                  <a:schemeClr val="tx2"/>
                </a:solidFill>
              </a:rPr>
              <a:t> order</a:t>
            </a:r>
            <a:endParaRPr lang="nl-BE" sz="2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6139" y="5688274"/>
                <a:ext cx="7693966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nl-B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nl-BE" sz="2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acc>
                          </m:e>
                          <m: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</m:e>
                    </m:d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and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only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:r>
                  <a:rPr lang="nl-BE" sz="2000" dirty="0" err="1" smtClean="0">
                    <a:solidFill>
                      <a:schemeClr val="tx2"/>
                    </a:solidFill>
                  </a:rPr>
                  <a:t>if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nl-BE" sz="20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nl-BE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nl-BE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or</a:t>
                </a:r>
                <a:r>
                  <a:rPr lang="nl-BE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nl-BE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nl-BE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d>
                        <m:r>
                          <a:rPr lang="nl-B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nl-B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nl-BE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nl-BE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l-BE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nl-BE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nl-BE" sz="2000" dirty="0" smtClean="0"/>
                  <a:t> </a:t>
                </a:r>
                <a:endParaRPr lang="nl-BE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39" y="5688274"/>
                <a:ext cx="7693966" cy="439736"/>
              </a:xfrm>
              <a:prstGeom prst="rect">
                <a:avLst/>
              </a:prstGeom>
              <a:blipFill rotWithShape="0">
                <a:blip r:embed="rId7"/>
                <a:stretch>
                  <a:fillRect t="-1389" b="-208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62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3-2d87064cddbd5d5eb6f24d40d6b8b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39" y="2726122"/>
            <a:ext cx="3941689" cy="33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58233" y="1463040"/>
            <a:ext cx="7590817" cy="1027732"/>
          </a:xfrm>
          <a:prstGeom prst="roundRect">
            <a:avLst/>
          </a:prstGeom>
          <a:solidFill>
            <a:srgbClr val="7D9D9D"/>
          </a:solidFill>
          <a:ln>
            <a:noFill/>
          </a:ln>
          <a:effectLst>
            <a:outerShdw blurRad="165100" dist="76200" dir="636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 err="1" smtClean="0"/>
              <a:t>Questions</a:t>
            </a:r>
            <a:r>
              <a:rPr lang="nl-BE" sz="4000" b="1" dirty="0" smtClean="0"/>
              <a:t>?</a:t>
            </a:r>
            <a:endParaRPr lang="nl-BE" sz="2800" b="1" dirty="0" smtClean="0"/>
          </a:p>
        </p:txBody>
      </p:sp>
      <p:pic>
        <p:nvPicPr>
          <p:cNvPr id="8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26577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34539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9" y="5948710"/>
            <a:ext cx="73342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7" y="5877272"/>
            <a:ext cx="8588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4" y="5907435"/>
            <a:ext cx="10795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7"/>
          <p:cNvSpPr txBox="1">
            <a:spLocks noChangeArrowheads="1"/>
          </p:cNvSpPr>
          <p:nvPr/>
        </p:nvSpPr>
        <p:spPr bwMode="auto">
          <a:xfrm>
            <a:off x="6356039" y="6084441"/>
            <a:ext cx="2568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l-PL" dirty="0"/>
              <a:t>Warsaw, </a:t>
            </a:r>
            <a:r>
              <a:rPr lang="nl-BE" dirty="0" err="1" smtClean="0"/>
              <a:t>June</a:t>
            </a:r>
            <a:r>
              <a:rPr lang="nl-BE" dirty="0" smtClean="0"/>
              <a:t> 22-26 </a:t>
            </a:r>
            <a:r>
              <a:rPr lang="pl-PL" dirty="0" smtClean="0"/>
              <a:t>201</a:t>
            </a:r>
            <a:r>
              <a:rPr lang="nl-BE" dirty="0" smtClean="0"/>
              <a:t>5</a:t>
            </a:r>
            <a:endParaRPr lang="pl-PL" dirty="0"/>
          </a:p>
        </p:txBody>
      </p:sp>
      <p:pic>
        <p:nvPicPr>
          <p:cNvPr id="14" name="Obraz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7" y="5931247"/>
            <a:ext cx="814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8899336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72120" y="4659638"/>
                <a:ext cx="4137735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120" y="4659638"/>
                <a:ext cx="4137735" cy="7200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465061" y="1451181"/>
            <a:ext cx="421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01989" y="1885417"/>
            <a:ext cx="5140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0402" y="2534795"/>
            <a:ext cx="5921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smtClean="0">
                <a:solidFill>
                  <a:schemeClr val="tx2"/>
                </a:solidFill>
              </a:rPr>
              <a:t>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satisfaction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degrees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6446" y="3700747"/>
                <a:ext cx="435266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r>
                  <a:rPr lang="nl-BE" sz="2000" dirty="0" smtClean="0">
                    <a:solidFill>
                      <a:schemeClr val="tx2"/>
                    </a:solidFill>
                  </a:rPr>
                  <a:t> – </a:t>
                </a:r>
                <a:r>
                  <a:rPr lang="nl-BE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compromise</a:t>
                </a:r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6" y="3700747"/>
                <a:ext cx="4352666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401" t="-7576" r="-980" b="-257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20692" y="5529970"/>
            <a:ext cx="1874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tx2"/>
                </a:solidFill>
              </a:rPr>
              <a:t>information </a:t>
            </a:r>
            <a:r>
              <a:rPr lang="nl-BE" sz="2000" dirty="0" err="1" smtClean="0">
                <a:solidFill>
                  <a:schemeClr val="tx2"/>
                </a:solidFill>
              </a:rPr>
              <a:t>loss</a:t>
            </a:r>
            <a:endParaRPr lang="nl-B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41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294" y="5678435"/>
            <a:ext cx="2984343" cy="698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D9D9D"/>
          </a:solidFill>
        </p:spPr>
        <p:txBody>
          <a:bodyPr>
            <a:normAutofit/>
          </a:bodyPr>
          <a:lstStyle/>
          <a:p>
            <a:r>
              <a:rPr lang="nl-BE" sz="1400" b="1" dirty="0" smtClean="0"/>
              <a:t>Soft computing in </a:t>
            </a:r>
            <a:br>
              <a:rPr lang="nl-BE" sz="1400" b="1" dirty="0" smtClean="0"/>
            </a:br>
            <a:r>
              <a:rPr lang="nl-BE" sz="1400" b="1" dirty="0" err="1" smtClean="0"/>
              <a:t>searching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and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querying</a:t>
            </a:r>
            <a:r>
              <a:rPr lang="nl-BE" sz="1400" b="1" dirty="0" smtClean="0"/>
              <a:t>:</a:t>
            </a:r>
            <a:br>
              <a:rPr lang="nl-BE" sz="1400" b="1" dirty="0" smtClean="0"/>
            </a:br>
            <a:r>
              <a:rPr lang="nl-BE" sz="1400" b="1" dirty="0" err="1" smtClean="0"/>
              <a:t>advanced</a:t>
            </a:r>
            <a:r>
              <a:rPr lang="nl-BE" sz="1400" b="1" dirty="0" smtClean="0"/>
              <a:t> </a:t>
            </a:r>
            <a:r>
              <a:rPr lang="nl-BE" sz="1400" b="1" dirty="0" err="1" smtClean="0"/>
              <a:t>techniques</a:t>
            </a:r>
            <a:endParaRPr lang="nl-BE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sz="1400" dirty="0" err="1" smtClean="0"/>
              <a:t>Bipolarity</a:t>
            </a:r>
            <a:r>
              <a:rPr lang="nl-BE" sz="1400" dirty="0" smtClean="0"/>
              <a:t> in ‘</a:t>
            </a:r>
            <a:r>
              <a:rPr lang="nl-BE" sz="1400" dirty="0" err="1" smtClean="0"/>
              <a:t>fuzzy</a:t>
            </a:r>
            <a:r>
              <a:rPr lang="nl-BE" sz="1400" dirty="0" smtClean="0"/>
              <a:t>’ </a:t>
            </a:r>
            <a:r>
              <a:rPr lang="nl-BE" sz="1400" dirty="0" err="1" smtClean="0"/>
              <a:t>querying</a:t>
            </a:r>
            <a:endParaRPr lang="nl-BE" sz="1400" dirty="0"/>
          </a:p>
        </p:txBody>
      </p:sp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9" y="143859"/>
            <a:ext cx="1885950" cy="6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7" y="223474"/>
            <a:ext cx="1885699" cy="52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11"/>
          <p:cNvSpPr txBox="1">
            <a:spLocks noChangeArrowheads="1"/>
          </p:cNvSpPr>
          <p:nvPr/>
        </p:nvSpPr>
        <p:spPr bwMode="auto">
          <a:xfrm>
            <a:off x="663327" y="6545659"/>
            <a:ext cx="80851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l-PL" sz="1600" dirty="0"/>
              <a:t>The Project </a:t>
            </a:r>
            <a:r>
              <a:rPr lang="pl-PL" sz="1600" dirty="0" err="1"/>
              <a:t>is</a:t>
            </a:r>
            <a:r>
              <a:rPr lang="pl-PL" sz="1600" dirty="0"/>
              <a:t> co-</a:t>
            </a:r>
            <a:r>
              <a:rPr lang="pl-PL" sz="1600" dirty="0" err="1"/>
              <a:t>financed</a:t>
            </a:r>
            <a:r>
              <a:rPr lang="pl-PL" sz="1600" dirty="0"/>
              <a:t> by the </a:t>
            </a:r>
            <a:r>
              <a:rPr lang="pl-PL" sz="1600" dirty="0" err="1"/>
              <a:t>European</a:t>
            </a:r>
            <a:r>
              <a:rPr lang="pl-PL" sz="1600" dirty="0"/>
              <a:t> Union from </a:t>
            </a:r>
            <a:r>
              <a:rPr lang="pl-PL" sz="1600" dirty="0" err="1"/>
              <a:t>resources</a:t>
            </a:r>
            <a:r>
              <a:rPr lang="pl-PL" sz="1600" dirty="0"/>
              <a:t> of the 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Social</a:t>
            </a:r>
            <a:r>
              <a:rPr lang="pl-PL" sz="1600" dirty="0"/>
              <a:t> </a:t>
            </a:r>
            <a:r>
              <a:rPr lang="pl-PL" sz="1600" dirty="0" smtClean="0"/>
              <a:t>Fund</a:t>
            </a:r>
            <a:endParaRPr lang="pl-PL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053" y="1451181"/>
            <a:ext cx="4213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 err="1" smtClean="0">
                <a:solidFill>
                  <a:schemeClr val="tx2"/>
                </a:solidFill>
              </a:rPr>
              <a:t>optimistic-pessimistic</a:t>
            </a:r>
            <a:r>
              <a:rPr lang="nl-BE" sz="2400" b="1" dirty="0" smtClean="0">
                <a:solidFill>
                  <a:schemeClr val="tx2"/>
                </a:solidFill>
              </a:rPr>
              <a:t> approach</a:t>
            </a:r>
            <a:endParaRPr lang="nl-BE" sz="24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8632" y="1885417"/>
            <a:ext cx="5306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dirty="0" err="1" smtClean="0">
                <a:solidFill>
                  <a:schemeClr val="tx2"/>
                </a:solidFill>
              </a:rPr>
              <a:t>bipolarity</a:t>
            </a:r>
            <a:r>
              <a:rPr lang="nl-BE" sz="2400" dirty="0" smtClean="0">
                <a:solidFill>
                  <a:schemeClr val="tx2"/>
                </a:solidFill>
              </a:rPr>
              <a:t> </a:t>
            </a:r>
            <a:r>
              <a:rPr lang="nl-BE" sz="2400" dirty="0" err="1" smtClean="0">
                <a:solidFill>
                  <a:schemeClr val="accent6">
                    <a:lumMod val="75000"/>
                  </a:schemeClr>
                </a:solidFill>
              </a:rPr>
              <a:t>inside</a:t>
            </a:r>
            <a:r>
              <a:rPr lang="nl-B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400" dirty="0" smtClean="0">
                <a:solidFill>
                  <a:schemeClr val="tx2"/>
                </a:solidFill>
              </a:rPr>
              <a:t>query </a:t>
            </a:r>
            <a:r>
              <a:rPr lang="nl-BE" sz="2400" dirty="0" err="1" smtClean="0">
                <a:solidFill>
                  <a:schemeClr val="tx2"/>
                </a:solidFill>
              </a:rPr>
              <a:t>conditions</a:t>
            </a:r>
            <a:r>
              <a:rPr lang="nl-BE" sz="2400" dirty="0" smtClean="0">
                <a:solidFill>
                  <a:schemeClr val="tx2"/>
                </a:solidFill>
              </a:rPr>
              <a:t> (</a:t>
            </a:r>
            <a:r>
              <a:rPr lang="nl-BE" sz="2400" dirty="0" err="1" smtClean="0">
                <a:solidFill>
                  <a:schemeClr val="tx2"/>
                </a:solidFill>
              </a:rPr>
              <a:t>only</a:t>
            </a:r>
            <a:r>
              <a:rPr lang="nl-BE" sz="2400" dirty="0" smtClean="0">
                <a:solidFill>
                  <a:schemeClr val="tx2"/>
                </a:solidFill>
              </a:rPr>
              <a:t>)</a:t>
            </a:r>
            <a:endParaRPr lang="nl-BE" sz="2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402" y="2534795"/>
            <a:ext cx="6273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‘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’</a:t>
            </a:r>
            <a:r>
              <a:rPr lang="nl-BE" sz="2000" dirty="0" smtClean="0">
                <a:solidFill>
                  <a:schemeClr val="tx2"/>
                </a:solidFill>
              </a:rPr>
              <a:t> database – </a:t>
            </a:r>
            <a:r>
              <a:rPr lang="nl-BE" sz="2000" dirty="0" err="1" smtClean="0">
                <a:solidFill>
                  <a:schemeClr val="tx2"/>
                </a:solidFill>
              </a:rPr>
              <a:t>evaluation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tx2"/>
                </a:solidFill>
              </a:rPr>
              <a:t>with</a:t>
            </a:r>
            <a:r>
              <a:rPr lang="nl-BE" sz="2000" dirty="0" smtClean="0">
                <a:solidFill>
                  <a:schemeClr val="tx2"/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possibilistic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truth</a:t>
            </a:r>
            <a:r>
              <a:rPr lang="nl-BE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nl-B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BE" sz="2000" dirty="0" err="1" smtClean="0">
                    <a:solidFill>
                      <a:schemeClr val="tx2"/>
                    </a:solidFill>
                  </a:rPr>
                  <a:t>compatibility</a:t>
                </a:r>
                <a:r>
                  <a:rPr lang="nl-BE" sz="2000" dirty="0" smtClean="0">
                    <a:solidFill>
                      <a:schemeClr val="tx2"/>
                    </a:solidFill>
                  </a:rPr>
                  <a:t> operator </a:t>
                </a:r>
                <a14:m>
                  <m:oMath xmlns:m="http://schemas.openxmlformats.org/officeDocument/2006/math">
                    <m:r>
                      <a:rPr lang="nl-BE" sz="2000" b="0" i="1" dirty="0" smtClean="0">
                        <a:latin typeface="Cambria Math" panose="02040503050406030204" pitchFamily="18" charset="0"/>
                      </a:rPr>
                      <m:t>𝐼𝑆</m:t>
                    </m:r>
                  </m:oMath>
                </a14:m>
                <a:endParaRPr lang="nl-BE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3424848"/>
                <a:ext cx="281359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65" t="-9231" b="-27692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5294" y="4080575"/>
                <a:ext cx="8601201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𝐼𝑆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d>
                        <m:dPr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nl-B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  <m:r>
                                <a:rPr lang="nl-BE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d>
                                    <m:dPr>
                                      <m:ctrlP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𝐼𝑆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sz="2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4" y="4080575"/>
                <a:ext cx="8601201" cy="5529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864673" y="4624894"/>
            <a:ext cx="2364" cy="105844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294" y="5678435"/>
            <a:ext cx="2984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regular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possibility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70987" y="4642200"/>
            <a:ext cx="0" cy="3284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39514" y="4946773"/>
            <a:ext cx="250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interval-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valued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l-BE" dirty="0" err="1" smtClean="0">
                <a:solidFill>
                  <a:schemeClr val="accent6">
                    <a:lumMod val="75000"/>
                  </a:schemeClr>
                </a:solidFill>
              </a:rPr>
              <a:t>fuzzy</a:t>
            </a:r>
            <a:r>
              <a:rPr lang="nl-BE" dirty="0" smtClean="0">
                <a:solidFill>
                  <a:schemeClr val="accent6">
                    <a:lumMod val="75000"/>
                  </a:schemeClr>
                </a:solidFill>
              </a:rPr>
              <a:t> set</a:t>
            </a:r>
            <a:endParaRPr lang="nl-B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3222" y="5131439"/>
                <a:ext cx="6350778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0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nl-B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  <m:sup>
                                  <m:r>
                                    <a:rPr lang="nl-BE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l-B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:0≤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nl-BE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p>
                          </m:sSubSup>
                          <m:d>
                            <m:dPr>
                              <m:ctrlPr>
                                <a:rPr lang="nl-B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BE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nl-B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22" y="5131439"/>
                <a:ext cx="6350778" cy="5529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93222" y="5977298"/>
                <a:ext cx="5177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nl-BE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22" y="5977298"/>
                <a:ext cx="517770" cy="400110"/>
              </a:xfrm>
              <a:prstGeom prst="rect">
                <a:avLst/>
              </a:prstGeom>
              <a:blipFill rotWithShape="0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989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8949</TotalTime>
  <Words>3910</Words>
  <Application>Microsoft Office PowerPoint</Application>
  <PresentationFormat>On-screen Show (4:3)</PresentationFormat>
  <Paragraphs>1089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Cambria Math</vt:lpstr>
      <vt:lpstr>Symbol</vt:lpstr>
      <vt:lpstr>Wingdings</vt:lpstr>
      <vt:lpstr>Office Theme</vt:lpstr>
      <vt:lpstr>Outline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Soft computing in  searching and querying: advanced techniques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antoon</dc:creator>
  <cp:lastModifiedBy>gdetre</cp:lastModifiedBy>
  <cp:revision>683</cp:revision>
  <dcterms:created xsi:type="dcterms:W3CDTF">2010-12-03T08:14:05Z</dcterms:created>
  <dcterms:modified xsi:type="dcterms:W3CDTF">2015-06-25T12:27:52Z</dcterms:modified>
</cp:coreProperties>
</file>