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308" r:id="rId2"/>
    <p:sldId id="310" r:id="rId3"/>
    <p:sldId id="383" r:id="rId4"/>
    <p:sldId id="382" r:id="rId5"/>
    <p:sldId id="384" r:id="rId6"/>
    <p:sldId id="385" r:id="rId7"/>
    <p:sldId id="388" r:id="rId8"/>
    <p:sldId id="390" r:id="rId9"/>
    <p:sldId id="389" r:id="rId10"/>
    <p:sldId id="391" r:id="rId11"/>
    <p:sldId id="386" r:id="rId12"/>
    <p:sldId id="392" r:id="rId13"/>
    <p:sldId id="393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5" r:id="rId24"/>
    <p:sldId id="404" r:id="rId25"/>
    <p:sldId id="406" r:id="rId26"/>
    <p:sldId id="407" r:id="rId27"/>
    <p:sldId id="408" r:id="rId28"/>
    <p:sldId id="410" r:id="rId29"/>
    <p:sldId id="409" r:id="rId30"/>
    <p:sldId id="411" r:id="rId31"/>
    <p:sldId id="412" r:id="rId32"/>
    <p:sldId id="413" r:id="rId33"/>
    <p:sldId id="414" r:id="rId34"/>
    <p:sldId id="416" r:id="rId35"/>
    <p:sldId id="415" r:id="rId36"/>
    <p:sldId id="417" r:id="rId37"/>
    <p:sldId id="419" r:id="rId38"/>
    <p:sldId id="418" r:id="rId39"/>
    <p:sldId id="420" r:id="rId40"/>
    <p:sldId id="421" r:id="rId41"/>
    <p:sldId id="423" r:id="rId42"/>
    <p:sldId id="422" r:id="rId43"/>
    <p:sldId id="425" r:id="rId44"/>
    <p:sldId id="424" r:id="rId45"/>
    <p:sldId id="426" r:id="rId46"/>
    <p:sldId id="427" r:id="rId47"/>
    <p:sldId id="428" r:id="rId48"/>
    <p:sldId id="429" r:id="rId49"/>
    <p:sldId id="431" r:id="rId50"/>
    <p:sldId id="430" r:id="rId51"/>
    <p:sldId id="432" r:id="rId52"/>
    <p:sldId id="433" r:id="rId53"/>
    <p:sldId id="434" r:id="rId54"/>
    <p:sldId id="435" r:id="rId55"/>
    <p:sldId id="436" r:id="rId56"/>
    <p:sldId id="437" r:id="rId57"/>
    <p:sldId id="438" r:id="rId58"/>
    <p:sldId id="439" r:id="rId59"/>
    <p:sldId id="440" r:id="rId60"/>
    <p:sldId id="441" r:id="rId61"/>
    <p:sldId id="442" r:id="rId62"/>
    <p:sldId id="443" r:id="rId63"/>
    <p:sldId id="444" r:id="rId64"/>
    <p:sldId id="445" r:id="rId65"/>
    <p:sldId id="446" r:id="rId66"/>
    <p:sldId id="447" r:id="rId67"/>
    <p:sldId id="448" r:id="rId68"/>
    <p:sldId id="449" r:id="rId69"/>
    <p:sldId id="381" r:id="rId70"/>
    <p:sldId id="450" r:id="rId7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7D9D9D"/>
    <a:srgbClr val="C9DDDD"/>
    <a:srgbClr val="B0CDCE"/>
    <a:srgbClr val="F5F5F5"/>
    <a:srgbClr val="1687AF"/>
    <a:srgbClr val="14486B"/>
    <a:srgbClr val="999999"/>
    <a:srgbClr val="3333B2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40" autoAdjust="0"/>
    <p:restoredTop sz="88249" autoAdjust="0"/>
  </p:normalViewPr>
  <p:slideViewPr>
    <p:cSldViewPr snapToGrid="0">
      <p:cViewPr varScale="1">
        <p:scale>
          <a:sx n="79" d="100"/>
          <a:sy n="79" d="100"/>
        </p:scale>
        <p:origin x="60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AEF91-B44C-4D7D-B80A-22D7DB92C901}" type="datetimeFigureOut">
              <a:rPr lang="nl-BE" smtClean="0"/>
              <a:pPr/>
              <a:t>26/06/2015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3EB2C-6A4E-4C05-AB62-9F7CB106585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55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2376264"/>
          </a:xfrm>
          <a:solidFill>
            <a:srgbClr val="1687AF"/>
          </a:solidFill>
          <a:ln>
            <a:noFill/>
          </a:ln>
          <a:effectLst>
            <a:outerShdw blurRad="114300" dist="63500" dir="5640000" sx="101000" sy="101000" algn="tl" rotWithShape="0">
              <a:prstClr val="black">
                <a:alpha val="38000"/>
              </a:prst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26/06/2015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26/06/2015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980728"/>
          </a:xfrm>
          <a:solidFill>
            <a:srgbClr val="14486B"/>
          </a:solidFill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26/06/2015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Universiteit Gent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981075"/>
          </a:xfrm>
          <a:solidFill>
            <a:srgbClr val="DADADA"/>
          </a:solidFill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nl-BE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26/06/2015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26/06/2015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26/06/2015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26/06/2015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26/06/2015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26/06/2015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26/06/2015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84AE9-22AF-450A-859F-4D655F304850}" type="datetimeFigureOut">
              <a:rPr lang="nl-BE" smtClean="0"/>
              <a:pPr/>
              <a:t>26/06/2015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jpe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2.png"/><Relationship Id="rId7" Type="http://schemas.openxmlformats.org/officeDocument/2006/relationships/image" Target="../media/image7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7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2.png"/><Relationship Id="rId7" Type="http://schemas.openxmlformats.org/officeDocument/2006/relationships/image" Target="../media/image8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g"/><Relationship Id="rId4" Type="http://schemas.openxmlformats.org/officeDocument/2006/relationships/image" Target="../media/image80.jpeg"/><Relationship Id="rId9" Type="http://schemas.openxmlformats.org/officeDocument/2006/relationships/image" Target="../media/image8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2.png"/><Relationship Id="rId7" Type="http://schemas.openxmlformats.org/officeDocument/2006/relationships/image" Target="../media/image1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.png"/><Relationship Id="rId7" Type="http://schemas.openxmlformats.org/officeDocument/2006/relationships/image" Target="../media/image105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2.png"/><Relationship Id="rId10" Type="http://schemas.openxmlformats.org/officeDocument/2006/relationships/image" Target="../media/image108.png"/><Relationship Id="rId4" Type="http://schemas.openxmlformats.org/officeDocument/2006/relationships/image" Target="../media/image2.png"/><Relationship Id="rId9" Type="http://schemas.openxmlformats.org/officeDocument/2006/relationships/image" Target="../media/image10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3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.png"/><Relationship Id="rId7" Type="http://schemas.openxmlformats.org/officeDocument/2006/relationships/image" Target="../media/image112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5" Type="http://schemas.openxmlformats.org/officeDocument/2006/relationships/image" Target="../media/image10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2.png"/><Relationship Id="rId7" Type="http://schemas.openxmlformats.org/officeDocument/2006/relationships/image" Target="../media/image1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0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err="1" smtClean="0"/>
              <a:t>Outline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Rounded Rectangle 4"/>
          <p:cNvSpPr/>
          <p:nvPr/>
        </p:nvSpPr>
        <p:spPr>
          <a:xfrm>
            <a:off x="367122" y="2375274"/>
            <a:ext cx="8409756" cy="2629864"/>
          </a:xfrm>
          <a:prstGeom prst="roundRect">
            <a:avLst/>
          </a:prstGeom>
          <a:solidFill>
            <a:srgbClr val="7D9D9D"/>
          </a:solidFill>
          <a:ln>
            <a:noFill/>
          </a:ln>
          <a:effectLst>
            <a:outerShdw blurRad="165100" dist="76200" dir="636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2800" dirty="0" smtClean="0"/>
              <a:t>Soft computing in </a:t>
            </a:r>
            <a:r>
              <a:rPr lang="nl-BE" sz="2800" dirty="0" err="1" smtClean="0"/>
              <a:t>decision</a:t>
            </a:r>
            <a:r>
              <a:rPr lang="nl-BE" sz="2800" dirty="0" smtClean="0"/>
              <a:t> support</a:t>
            </a:r>
            <a:endParaRPr lang="nl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 smtClean="0"/>
              <a:t>LSP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BE" sz="2000" dirty="0" smtClean="0"/>
              <a:t>The different </a:t>
            </a:r>
            <a:r>
              <a:rPr lang="nl-BE" sz="2000" dirty="0" err="1" smtClean="0"/>
              <a:t>components</a:t>
            </a:r>
            <a:r>
              <a:rPr lang="nl-BE" sz="2000" dirty="0" smtClean="0"/>
              <a:t> of LSP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BE" sz="2000" dirty="0" err="1" smtClean="0"/>
              <a:t>Suitability</a:t>
            </a:r>
            <a:r>
              <a:rPr lang="nl-BE" sz="2000" dirty="0" smtClean="0"/>
              <a:t> vs. </a:t>
            </a:r>
            <a:r>
              <a:rPr lang="nl-BE" sz="2000" dirty="0" err="1" smtClean="0"/>
              <a:t>affordability</a:t>
            </a:r>
            <a:endParaRPr lang="nl-B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 err="1" smtClean="0"/>
              <a:t>What</a:t>
            </a:r>
            <a:r>
              <a:rPr lang="nl-BE" sz="2400" dirty="0" smtClean="0"/>
              <a:t> </a:t>
            </a:r>
            <a:r>
              <a:rPr lang="nl-BE" sz="2400" dirty="0" err="1" smtClean="0"/>
              <a:t>can</a:t>
            </a:r>
            <a:r>
              <a:rPr lang="nl-BE" sz="2400" dirty="0" smtClean="0"/>
              <a:t> we </a:t>
            </a:r>
            <a:r>
              <a:rPr lang="nl-BE" sz="2400" dirty="0" err="1" smtClean="0"/>
              <a:t>learn</a:t>
            </a:r>
            <a:r>
              <a:rPr lang="nl-BE" sz="2400" dirty="0" smtClean="0"/>
              <a:t> </a:t>
            </a:r>
            <a:r>
              <a:rPr lang="nl-BE" sz="2400" dirty="0" err="1" smtClean="0"/>
              <a:t>from</a:t>
            </a:r>
            <a:r>
              <a:rPr lang="nl-BE" sz="2400" dirty="0" smtClean="0"/>
              <a:t> </a:t>
            </a:r>
            <a:r>
              <a:rPr lang="nl-BE" sz="2400" dirty="0" err="1" smtClean="0"/>
              <a:t>decision</a:t>
            </a:r>
            <a:r>
              <a:rPr lang="nl-BE" sz="2400" dirty="0" smtClean="0"/>
              <a:t> support?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/>
              <a:t>Applications</a:t>
            </a:r>
          </a:p>
          <a:p>
            <a:endParaRPr lang="nl-BE" sz="1400" b="1" dirty="0" smtClean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859281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LSP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69511" y="1236414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Logic Scoring of </a:t>
            </a:r>
            <a:r>
              <a:rPr lang="nl-BE" sz="2400" b="1" dirty="0" err="1" smtClean="0">
                <a:solidFill>
                  <a:schemeClr val="tx2"/>
                </a:solidFill>
              </a:rPr>
              <a:t>Preferences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4980" y="1864108"/>
            <a:ext cx="5224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step 3: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evaluation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of </a:t>
            </a:r>
            <a:r>
              <a:rPr lang="nl-BE" sz="2000" dirty="0" err="1" smtClean="0">
                <a:solidFill>
                  <a:schemeClr val="tx2"/>
                </a:solidFill>
              </a:rPr>
              <a:t>elementary</a:t>
            </a:r>
            <a:r>
              <a:rPr lang="nl-BE" sz="2000" dirty="0" smtClean="0">
                <a:solidFill>
                  <a:schemeClr val="tx2"/>
                </a:solidFill>
              </a:rPr>
              <a:t> criteria (</a:t>
            </a:r>
            <a:r>
              <a:rPr lang="nl-BE" sz="2000" dirty="0" err="1" smtClean="0">
                <a:solidFill>
                  <a:schemeClr val="tx2"/>
                </a:solidFill>
              </a:rPr>
              <a:t>cont’d</a:t>
            </a:r>
            <a:r>
              <a:rPr lang="nl-BE" sz="2000" dirty="0" smtClean="0">
                <a:solidFill>
                  <a:schemeClr val="tx2"/>
                </a:solidFill>
              </a:rPr>
              <a:t>)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74046"/>
            <a:ext cx="9021805" cy="190308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57460" y="3207907"/>
            <a:ext cx="11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examples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948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LSP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69511" y="1236414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Logic Scoring of </a:t>
            </a:r>
            <a:r>
              <a:rPr lang="nl-BE" sz="2400" b="1" dirty="0" err="1" smtClean="0">
                <a:solidFill>
                  <a:schemeClr val="tx2"/>
                </a:solidFill>
              </a:rPr>
              <a:t>Preferences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1072" y="1938185"/>
            <a:ext cx="5929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step 4: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aggregation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of </a:t>
            </a:r>
            <a:r>
              <a:rPr lang="nl-BE" sz="2000" dirty="0" err="1" smtClean="0">
                <a:solidFill>
                  <a:schemeClr val="tx2"/>
                </a:solidFill>
              </a:rPr>
              <a:t>elementary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degrees</a:t>
            </a:r>
            <a:r>
              <a:rPr lang="nl-BE" sz="2000" dirty="0" smtClean="0">
                <a:solidFill>
                  <a:schemeClr val="tx2"/>
                </a:solidFill>
              </a:rPr>
              <a:t> of </a:t>
            </a:r>
            <a:r>
              <a:rPr lang="nl-BE" sz="2000" dirty="0" err="1" smtClean="0">
                <a:solidFill>
                  <a:schemeClr val="tx2"/>
                </a:solidFill>
              </a:rPr>
              <a:t>suitability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1397964" y="3106710"/>
            <a:ext cx="6583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construction</a:t>
            </a:r>
            <a:r>
              <a:rPr lang="nl-BE" sz="2000" dirty="0" smtClean="0">
                <a:solidFill>
                  <a:schemeClr val="tx2"/>
                </a:solidFill>
              </a:rPr>
              <a:t> of a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hierarchic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preference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aggregation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structure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that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reflects</a:t>
            </a:r>
            <a:r>
              <a:rPr lang="nl-BE" sz="2000" dirty="0" smtClean="0">
                <a:solidFill>
                  <a:schemeClr val="tx2"/>
                </a:solidFill>
              </a:rPr>
              <a:t> the </a:t>
            </a:r>
            <a:r>
              <a:rPr lang="nl-BE" sz="2000" dirty="0" err="1" smtClean="0">
                <a:solidFill>
                  <a:schemeClr val="tx2"/>
                </a:solidFill>
              </a:rPr>
              <a:t>semantics</a:t>
            </a:r>
            <a:r>
              <a:rPr lang="nl-BE" sz="2000" dirty="0" smtClean="0">
                <a:solidFill>
                  <a:schemeClr val="tx2"/>
                </a:solidFill>
              </a:rPr>
              <a:t> of the </a:t>
            </a:r>
            <a:r>
              <a:rPr lang="nl-BE" sz="2000" dirty="0" err="1" smtClean="0">
                <a:solidFill>
                  <a:schemeClr val="tx2"/>
                </a:solidFill>
              </a:rPr>
              <a:t>attribute</a:t>
            </a:r>
            <a:r>
              <a:rPr lang="nl-BE" sz="2000" dirty="0" smtClean="0">
                <a:solidFill>
                  <a:schemeClr val="tx2"/>
                </a:solidFill>
              </a:rPr>
              <a:t> tree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9" name="Picture 2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978" y="4049364"/>
            <a:ext cx="4074345" cy="232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94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multigift.nl/product_images/i/380/antistress_bouwstenen_sfeer__49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77" y="3765055"/>
            <a:ext cx="2947958" cy="294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LSP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69511" y="1236414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Logic Scoring of </a:t>
            </a:r>
            <a:r>
              <a:rPr lang="nl-BE" sz="2400" b="1" dirty="0" err="1" smtClean="0">
                <a:solidFill>
                  <a:schemeClr val="tx2"/>
                </a:solidFill>
              </a:rPr>
              <a:t>Preferences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0150" y="1901017"/>
            <a:ext cx="6794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step 4: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aggregation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of </a:t>
            </a:r>
            <a:r>
              <a:rPr lang="nl-BE" sz="2000" dirty="0" err="1" smtClean="0">
                <a:solidFill>
                  <a:schemeClr val="tx2"/>
                </a:solidFill>
              </a:rPr>
              <a:t>elementary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degrees</a:t>
            </a:r>
            <a:r>
              <a:rPr lang="nl-BE" sz="2000" dirty="0" smtClean="0">
                <a:solidFill>
                  <a:schemeClr val="tx2"/>
                </a:solidFill>
              </a:rPr>
              <a:t> of </a:t>
            </a:r>
            <a:r>
              <a:rPr lang="nl-BE" sz="2000" dirty="0" err="1" smtClean="0">
                <a:solidFill>
                  <a:schemeClr val="tx2"/>
                </a:solidFill>
              </a:rPr>
              <a:t>suitability</a:t>
            </a:r>
            <a:r>
              <a:rPr lang="nl-BE" sz="2000" dirty="0" smtClean="0">
                <a:solidFill>
                  <a:schemeClr val="tx2"/>
                </a:solidFill>
              </a:rPr>
              <a:t> (</a:t>
            </a:r>
            <a:r>
              <a:rPr lang="nl-BE" sz="2000" dirty="0" err="1" smtClean="0">
                <a:solidFill>
                  <a:schemeClr val="tx2"/>
                </a:solidFill>
              </a:rPr>
              <a:t>cont’d</a:t>
            </a:r>
            <a:r>
              <a:rPr lang="nl-BE" sz="2000" dirty="0" smtClean="0">
                <a:solidFill>
                  <a:schemeClr val="tx2"/>
                </a:solidFill>
              </a:rPr>
              <a:t>)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7865" y="2964797"/>
            <a:ext cx="203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tx2"/>
                </a:solidFill>
              </a:rPr>
              <a:t>building </a:t>
            </a:r>
            <a:r>
              <a:rPr lang="nl-BE" sz="2400" dirty="0" err="1" smtClean="0">
                <a:solidFill>
                  <a:schemeClr val="tx2"/>
                </a:solidFill>
              </a:rPr>
              <a:t>blocks</a:t>
            </a:r>
            <a:endParaRPr lang="nl-B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63889" y="3684189"/>
            <a:ext cx="34069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err="1" smtClean="0">
                <a:solidFill>
                  <a:schemeClr val="tx2"/>
                </a:solidFill>
              </a:rPr>
              <a:t>simple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aggregators</a:t>
            </a:r>
            <a:endParaRPr lang="nl-BE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smtClean="0">
                <a:solidFill>
                  <a:schemeClr val="tx2"/>
                </a:solidFill>
              </a:rPr>
              <a:t>compound </a:t>
            </a:r>
            <a:r>
              <a:rPr lang="nl-BE" sz="2400" dirty="0" err="1" smtClean="0">
                <a:solidFill>
                  <a:schemeClr val="tx2"/>
                </a:solidFill>
              </a:rPr>
              <a:t>aggregators</a:t>
            </a:r>
            <a:endParaRPr lang="nl-B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03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LSP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69511" y="1236414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Logic Scoring of </a:t>
            </a:r>
            <a:r>
              <a:rPr lang="nl-BE" sz="2400" b="1" dirty="0" err="1" smtClean="0">
                <a:solidFill>
                  <a:schemeClr val="tx2"/>
                </a:solidFill>
              </a:rPr>
              <a:t>Preferences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4980" y="1880148"/>
            <a:ext cx="6794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step 4: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aggregation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of </a:t>
            </a:r>
            <a:r>
              <a:rPr lang="nl-BE" sz="2000" dirty="0" err="1" smtClean="0">
                <a:solidFill>
                  <a:schemeClr val="tx2"/>
                </a:solidFill>
              </a:rPr>
              <a:t>elementary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degrees</a:t>
            </a:r>
            <a:r>
              <a:rPr lang="nl-BE" sz="2000" dirty="0" smtClean="0">
                <a:solidFill>
                  <a:schemeClr val="tx2"/>
                </a:solidFill>
              </a:rPr>
              <a:t> of </a:t>
            </a:r>
            <a:r>
              <a:rPr lang="nl-BE" sz="2000" dirty="0" err="1" smtClean="0">
                <a:solidFill>
                  <a:schemeClr val="tx2"/>
                </a:solidFill>
              </a:rPr>
              <a:t>suitability</a:t>
            </a:r>
            <a:r>
              <a:rPr lang="nl-BE" sz="2000" dirty="0" smtClean="0">
                <a:solidFill>
                  <a:schemeClr val="tx2"/>
                </a:solidFill>
              </a:rPr>
              <a:t> (</a:t>
            </a:r>
            <a:r>
              <a:rPr lang="nl-BE" sz="2000" dirty="0" err="1" smtClean="0">
                <a:solidFill>
                  <a:schemeClr val="tx2"/>
                </a:solidFill>
              </a:rPr>
              <a:t>cont’d</a:t>
            </a:r>
            <a:r>
              <a:rPr lang="nl-BE" sz="2000" dirty="0" smtClean="0">
                <a:solidFill>
                  <a:schemeClr val="tx2"/>
                </a:solidFill>
              </a:rPr>
              <a:t>)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2453" y="2774215"/>
            <a:ext cx="2539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simple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aggregators</a:t>
            </a:r>
            <a:endParaRPr lang="nl-B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403" y="5065442"/>
            <a:ext cx="1622551" cy="1017744"/>
          </a:xfrm>
          <a:prstGeom prst="rect">
            <a:avLst/>
          </a:prstGeom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271815" y="3467117"/>
            <a:ext cx="7370383" cy="22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kern="0" dirty="0" smtClean="0">
                <a:solidFill>
                  <a:schemeClr val="tx2"/>
                </a:solidFill>
                <a:cs typeface="Arial" charset="0"/>
              </a:rPr>
              <a:t>Based on superposition of the fundamental </a:t>
            </a: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Generalized Conjunction/Disjunction</a:t>
            </a:r>
            <a:r>
              <a:rPr lang="en-US" sz="2000" kern="0" dirty="0" smtClean="0">
                <a:solidFill>
                  <a:schemeClr val="tx2"/>
                </a:solidFill>
                <a:cs typeface="Arial" charset="0"/>
              </a:rPr>
              <a:t> (GCD) function (basic LSP aggregator)</a:t>
            </a:r>
          </a:p>
          <a:p>
            <a:pPr eaLnBrk="1" hangingPunct="1"/>
            <a:r>
              <a:rPr lang="en-US" sz="2000" kern="0" dirty="0" smtClean="0">
                <a:solidFill>
                  <a:schemeClr val="tx2"/>
                </a:solidFill>
                <a:cs typeface="Arial" charset="0"/>
              </a:rPr>
              <a:t>Continuous transition from conjunction to disjunction </a:t>
            </a:r>
          </a:p>
          <a:p>
            <a:pPr eaLnBrk="1" hangingPunct="1"/>
            <a:r>
              <a:rPr lang="en-US" sz="2000" kern="0" dirty="0" smtClean="0">
                <a:solidFill>
                  <a:schemeClr val="tx2"/>
                </a:solidFill>
                <a:cs typeface="Arial" charset="0"/>
              </a:rPr>
              <a:t>Adjustable degrees of </a:t>
            </a:r>
            <a:r>
              <a:rPr lang="en-US" sz="2000" kern="0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andness</a:t>
            </a: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/</a:t>
            </a:r>
            <a:r>
              <a:rPr lang="en-US" sz="2000" kern="0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orness</a:t>
            </a:r>
            <a:r>
              <a:rPr lang="en-US" sz="2000" kern="0" dirty="0" smtClean="0">
                <a:solidFill>
                  <a:schemeClr val="tx2"/>
                </a:solidFill>
                <a:cs typeface="Arial" charset="0"/>
              </a:rPr>
              <a:t> (</a:t>
            </a:r>
            <a:r>
              <a:rPr lang="en-US" sz="2000" i="1" kern="0" dirty="0" smtClean="0">
                <a:cs typeface="Arial" charset="0"/>
              </a:rPr>
              <a:t>r</a:t>
            </a:r>
            <a:r>
              <a:rPr lang="en-US" sz="2000" kern="0" dirty="0" smtClean="0">
                <a:solidFill>
                  <a:schemeClr val="tx2"/>
                </a:solidFill>
                <a:cs typeface="Arial" charset="0"/>
              </a:rPr>
              <a:t>)</a:t>
            </a:r>
          </a:p>
          <a:p>
            <a:pPr eaLnBrk="1" hangingPunct="1"/>
            <a:r>
              <a:rPr lang="en-US" sz="2000" kern="0" dirty="0" smtClean="0">
                <a:solidFill>
                  <a:schemeClr val="tx2"/>
                </a:solidFill>
                <a:cs typeface="Arial" charset="0"/>
              </a:rPr>
              <a:t>Adjustable </a:t>
            </a:r>
            <a:r>
              <a:rPr lang="en-US" sz="2000" kern="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relative importance </a:t>
            </a:r>
            <a:r>
              <a:rPr lang="en-US" sz="2000" kern="0" dirty="0" smtClean="0">
                <a:solidFill>
                  <a:schemeClr val="tx2"/>
                </a:solidFill>
                <a:cs typeface="Arial" charset="0"/>
              </a:rPr>
              <a:t>of inputs (</a:t>
            </a:r>
            <a:r>
              <a:rPr lang="en-US" sz="2000" i="1" kern="0" dirty="0" err="1" smtClean="0">
                <a:cs typeface="Arial" charset="0"/>
              </a:rPr>
              <a:t>w</a:t>
            </a:r>
            <a:r>
              <a:rPr lang="en-US" sz="2000" i="1" kern="0" baseline="-25000" dirty="0" err="1" smtClean="0">
                <a:cs typeface="Arial" charset="0"/>
              </a:rPr>
              <a:t>i</a:t>
            </a:r>
            <a:r>
              <a:rPr lang="en-US" sz="2000" kern="0" dirty="0" smtClean="0">
                <a:solidFill>
                  <a:schemeClr val="tx2"/>
                </a:solidFill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1339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LSP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69511" y="1236414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Logic Scoring of </a:t>
            </a:r>
            <a:r>
              <a:rPr lang="nl-BE" sz="2400" b="1" dirty="0" err="1" smtClean="0">
                <a:solidFill>
                  <a:schemeClr val="tx2"/>
                </a:solidFill>
              </a:rPr>
              <a:t>Preferences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4980" y="1880148"/>
            <a:ext cx="6794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step 4: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aggregation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of </a:t>
            </a:r>
            <a:r>
              <a:rPr lang="nl-BE" sz="2000" dirty="0" err="1" smtClean="0">
                <a:solidFill>
                  <a:schemeClr val="tx2"/>
                </a:solidFill>
              </a:rPr>
              <a:t>elementary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degrees</a:t>
            </a:r>
            <a:r>
              <a:rPr lang="nl-BE" sz="2000" dirty="0" smtClean="0">
                <a:solidFill>
                  <a:schemeClr val="tx2"/>
                </a:solidFill>
              </a:rPr>
              <a:t> of </a:t>
            </a:r>
            <a:r>
              <a:rPr lang="nl-BE" sz="2000" dirty="0" err="1" smtClean="0">
                <a:solidFill>
                  <a:schemeClr val="tx2"/>
                </a:solidFill>
              </a:rPr>
              <a:t>suitability</a:t>
            </a:r>
            <a:r>
              <a:rPr lang="nl-BE" sz="2000" dirty="0" smtClean="0">
                <a:solidFill>
                  <a:schemeClr val="tx2"/>
                </a:solidFill>
              </a:rPr>
              <a:t> (</a:t>
            </a:r>
            <a:r>
              <a:rPr lang="nl-BE" sz="2000" dirty="0" err="1" smtClean="0">
                <a:solidFill>
                  <a:schemeClr val="tx2"/>
                </a:solidFill>
              </a:rPr>
              <a:t>cont’d</a:t>
            </a:r>
            <a:r>
              <a:rPr lang="nl-BE" sz="2000" dirty="0" smtClean="0">
                <a:solidFill>
                  <a:schemeClr val="tx2"/>
                </a:solidFill>
              </a:rPr>
              <a:t>)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4825" y="2717666"/>
            <a:ext cx="565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generalized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conjunction</a:t>
            </a:r>
            <a:r>
              <a:rPr lang="nl-BE" sz="2400" dirty="0" smtClean="0">
                <a:solidFill>
                  <a:schemeClr val="tx2"/>
                </a:solidFill>
              </a:rPr>
              <a:t>/</a:t>
            </a:r>
            <a:r>
              <a:rPr lang="nl-BE" sz="2400" dirty="0" err="1" smtClean="0">
                <a:solidFill>
                  <a:schemeClr val="tx2"/>
                </a:solidFill>
              </a:rPr>
              <a:t>disjunction</a:t>
            </a:r>
            <a:r>
              <a:rPr lang="nl-BE" sz="2400" dirty="0" smtClean="0">
                <a:solidFill>
                  <a:schemeClr val="tx2"/>
                </a:solidFill>
              </a:rPr>
              <a:t> (GCD)</a:t>
            </a:r>
            <a:endParaRPr lang="nl-B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403" y="5065442"/>
            <a:ext cx="1622551" cy="1017744"/>
          </a:xfrm>
          <a:prstGeom prst="rect">
            <a:avLst/>
          </a:prstGeom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174980" y="3302611"/>
            <a:ext cx="7370383" cy="22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kern="0" dirty="0" smtClean="0">
                <a:solidFill>
                  <a:schemeClr val="tx2"/>
                </a:solidFill>
                <a:cs typeface="Arial" charset="0"/>
              </a:rPr>
              <a:t>GCD is implemented as a mean</a:t>
            </a:r>
          </a:p>
          <a:p>
            <a:pPr eaLnBrk="1" hangingPunct="1"/>
            <a:r>
              <a:rPr lang="en-US" sz="2000" kern="0" dirty="0" smtClean="0">
                <a:solidFill>
                  <a:schemeClr val="tx2"/>
                </a:solidFill>
                <a:cs typeface="Arial" charset="0"/>
              </a:rPr>
              <a:t>frequently used implementations</a:t>
            </a:r>
          </a:p>
          <a:p>
            <a:pPr lvl="1" eaLnBrk="1" hangingPunct="1"/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weighted power mean (WPM)</a:t>
            </a:r>
          </a:p>
          <a:p>
            <a:pPr lvl="1" eaLnBrk="1" hangingPunct="1"/>
            <a:r>
              <a:rPr lang="en-US" sz="1600" kern="0" dirty="0" smtClean="0">
                <a:solidFill>
                  <a:schemeClr val="tx2"/>
                </a:solidFill>
                <a:cs typeface="Arial" charset="0"/>
              </a:rPr>
              <a:t>exponential mean</a:t>
            </a:r>
          </a:p>
          <a:p>
            <a:pPr lvl="1" eaLnBrk="1" hangingPunct="1"/>
            <a:r>
              <a:rPr lang="en-US" sz="1600" kern="0" dirty="0" smtClean="0">
                <a:solidFill>
                  <a:schemeClr val="tx2"/>
                </a:solidFill>
                <a:cs typeface="Arial" charset="0"/>
              </a:rPr>
              <a:t>quasi-arithmetic mean</a:t>
            </a:r>
          </a:p>
          <a:p>
            <a:pPr lvl="1" eaLnBrk="1" hangingPunct="1"/>
            <a:r>
              <a:rPr lang="en-US" sz="1600" kern="0" dirty="0" smtClean="0">
                <a:solidFill>
                  <a:schemeClr val="tx2"/>
                </a:solidFill>
                <a:cs typeface="Arial" charset="0"/>
              </a:rPr>
              <a:t>OWA</a:t>
            </a:r>
          </a:p>
          <a:p>
            <a:pPr eaLnBrk="1" hangingPunct="1"/>
            <a:r>
              <a:rPr lang="en-US" sz="2000" kern="0" dirty="0" smtClean="0">
                <a:solidFill>
                  <a:schemeClr val="tx2"/>
                </a:solidFill>
                <a:cs typeface="Arial" charset="0"/>
              </a:rPr>
              <a:t>WPM is used for practical purposes</a:t>
            </a:r>
          </a:p>
        </p:txBody>
      </p:sp>
    </p:spTree>
    <p:extLst>
      <p:ext uri="{BB962C8B-B14F-4D97-AF65-F5344CB8AC3E}">
        <p14:creationId xmlns:p14="http://schemas.microsoft.com/office/powerpoint/2010/main" val="2163545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LSP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69511" y="1236414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Logic Scoring of </a:t>
            </a:r>
            <a:r>
              <a:rPr lang="nl-BE" sz="2400" b="1" dirty="0" err="1" smtClean="0">
                <a:solidFill>
                  <a:schemeClr val="tx2"/>
                </a:solidFill>
              </a:rPr>
              <a:t>Preferences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136" y="1898053"/>
            <a:ext cx="6794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step 4: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aggregation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of </a:t>
            </a:r>
            <a:r>
              <a:rPr lang="nl-BE" sz="2000" dirty="0" err="1" smtClean="0">
                <a:solidFill>
                  <a:schemeClr val="tx2"/>
                </a:solidFill>
              </a:rPr>
              <a:t>elementary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degrees</a:t>
            </a:r>
            <a:r>
              <a:rPr lang="nl-BE" sz="2000" dirty="0" smtClean="0">
                <a:solidFill>
                  <a:schemeClr val="tx2"/>
                </a:solidFill>
              </a:rPr>
              <a:t> of </a:t>
            </a:r>
            <a:r>
              <a:rPr lang="nl-BE" sz="2000" dirty="0" err="1" smtClean="0">
                <a:solidFill>
                  <a:schemeClr val="tx2"/>
                </a:solidFill>
              </a:rPr>
              <a:t>suitability</a:t>
            </a:r>
            <a:r>
              <a:rPr lang="nl-BE" sz="2000" dirty="0" smtClean="0">
                <a:solidFill>
                  <a:schemeClr val="tx2"/>
                </a:solidFill>
              </a:rPr>
              <a:t> (</a:t>
            </a:r>
            <a:r>
              <a:rPr lang="nl-BE" sz="2000" dirty="0" err="1" smtClean="0">
                <a:solidFill>
                  <a:schemeClr val="tx2"/>
                </a:solidFill>
              </a:rPr>
              <a:t>cont’d</a:t>
            </a:r>
            <a:r>
              <a:rPr lang="nl-BE" sz="2000" dirty="0" smtClean="0">
                <a:solidFill>
                  <a:schemeClr val="tx2"/>
                </a:solidFill>
              </a:rPr>
              <a:t>)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113" y="5306664"/>
            <a:ext cx="1622551" cy="1017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3"/>
              <p:cNvSpPr txBox="1">
                <a:spLocks noChangeArrowheads="1"/>
              </p:cNvSpPr>
              <p:nvPr/>
            </p:nvSpPr>
            <p:spPr bwMode="auto">
              <a:xfrm>
                <a:off x="326738" y="4952062"/>
                <a:ext cx="6043917" cy="1438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sz="2000" kern="0" dirty="0" smtClean="0">
                    <a:solidFill>
                      <a:schemeClr val="tx2"/>
                    </a:solidFill>
                    <a:cs typeface="Arial" charset="0"/>
                  </a:rPr>
                  <a:t>given </a:t>
                </a:r>
                <a:r>
                  <a:rPr lang="en-US" sz="2000" kern="0" dirty="0" smtClean="0">
                    <a:solidFill>
                      <a:schemeClr val="accent6">
                        <a:lumMod val="75000"/>
                      </a:schemeClr>
                    </a:solidFill>
                    <a:cs typeface="Arial" charset="0"/>
                  </a:rPr>
                  <a:t>weights</a:t>
                </a:r>
                <a:r>
                  <a:rPr lang="en-US" sz="2000" kern="0" dirty="0" smtClean="0">
                    <a:solidFill>
                      <a:schemeClr val="tx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nl-BE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nl-BE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kern="0" dirty="0" smtClean="0">
                    <a:solidFill>
                      <a:schemeClr val="tx2"/>
                    </a:solidFill>
                    <a:cs typeface="Arial" charset="0"/>
                  </a:rPr>
                  <a:t>,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nl-BE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  <m:r>
                          <a:rPr lang="nl-BE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nl-BE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  <m:sup>
                        <m:r>
                          <a:rPr lang="nl-BE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nl-BE" sz="20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nl-BE" sz="20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r>
                          <a:rPr lang="nl-BE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sz="2000" kern="0" dirty="0" smtClean="0">
                    <a:solidFill>
                      <a:schemeClr val="tx2"/>
                    </a:solidFill>
                    <a:cs typeface="Arial" charset="0"/>
                  </a:rPr>
                  <a:t>, determine the relative importance of the input preferences</a:t>
                </a:r>
              </a:p>
              <a:p>
                <a:pPr eaLnBrk="1" hangingPunct="1"/>
                <a:r>
                  <a:rPr lang="en-US" sz="2000" kern="0" dirty="0" smtClean="0">
                    <a:solidFill>
                      <a:schemeClr val="tx2"/>
                    </a:solidFill>
                    <a:cs typeface="Arial" charset="0"/>
                  </a:rPr>
                  <a:t>the pre-computed </a:t>
                </a:r>
                <a:r>
                  <a:rPr lang="en-US" sz="2000" kern="0" dirty="0" smtClean="0">
                    <a:solidFill>
                      <a:schemeClr val="accent6">
                        <a:lumMod val="75000"/>
                      </a:schemeClr>
                    </a:solidFill>
                    <a:cs typeface="Arial" charset="0"/>
                  </a:rPr>
                  <a:t>exponent</a:t>
                </a:r>
                <a:r>
                  <a:rPr lang="en-US" sz="2000" kern="0" dirty="0" smtClean="0">
                    <a:solidFill>
                      <a:schemeClr val="tx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BE" sz="20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𝑟</m:t>
                    </m:r>
                    <m:r>
                      <a:rPr lang="nl-BE" sz="20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≠0</m:t>
                    </m:r>
                  </m:oMath>
                </a14:m>
                <a:r>
                  <a:rPr lang="en-US" sz="2000" kern="0" dirty="0" smtClean="0">
                    <a:solidFill>
                      <a:schemeClr val="tx2"/>
                    </a:solidFill>
                    <a:cs typeface="Arial" charset="0"/>
                  </a:rPr>
                  <a:t> determines the logic properties of the WPM aggregator</a:t>
                </a:r>
              </a:p>
            </p:txBody>
          </p:sp>
        </mc:Choice>
        <mc:Fallback xmlns="">
          <p:sp>
            <p:nvSpPr>
              <p:cNvPr id="1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6738" y="4952062"/>
                <a:ext cx="6043917" cy="1438480"/>
              </a:xfrm>
              <a:prstGeom prst="rect">
                <a:avLst/>
              </a:prstGeom>
              <a:blipFill rotWithShape="0">
                <a:blip r:embed="rId5"/>
                <a:stretch>
                  <a:fillRect l="-1110" t="-34322" b="-296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552995" y="2721753"/>
            <a:ext cx="4062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weighted</a:t>
            </a:r>
            <a:r>
              <a:rPr lang="nl-BE" sz="2400" dirty="0" smtClean="0">
                <a:solidFill>
                  <a:schemeClr val="tx2"/>
                </a:solidFill>
              </a:rPr>
              <a:t> power </a:t>
            </a:r>
            <a:r>
              <a:rPr lang="nl-BE" sz="2400" dirty="0" err="1" smtClean="0">
                <a:solidFill>
                  <a:schemeClr val="tx2"/>
                </a:solidFill>
              </a:rPr>
              <a:t>mean</a:t>
            </a:r>
            <a:r>
              <a:rPr lang="nl-BE" sz="2400" dirty="0" smtClean="0">
                <a:solidFill>
                  <a:schemeClr val="tx2"/>
                </a:solidFill>
              </a:rPr>
              <a:t> (WPM)</a:t>
            </a:r>
            <a:endParaRPr lang="nl-B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6738" y="3348033"/>
                <a:ext cx="8380051" cy="1232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i="1" smtClean="0">
                          <a:latin typeface="Cambria Math" panose="02040503050406030204" pitchFamily="18" charset="0"/>
                        </a:rPr>
                        <m:t>𝐺𝐶𝐷</m:t>
                      </m:r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nl-BE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l-BE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sz="2000" i="1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nl-BE" sz="20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l-BE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sSubSup>
                                          <m:sSubSupPr>
                                            <m:ctrlPr>
                                              <a:rPr lang="nl-BE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nl-BE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b>
                                            <m:r>
                                              <a:rPr lang="nl-BE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nl-BE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sup>
                                        </m:sSubSup>
                                        <m:r>
                                          <a:rPr lang="nl-BE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+…+</m:t>
                                        </m:r>
                                        <m:sSub>
                                          <m:sSubPr>
                                            <m:ctrlPr>
                                              <a:rPr lang="nl-BE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sz="2000" i="1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nl-BE" sz="20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a:rPr lang="nl-BE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sSubSup>
                                          <m:sSubSupPr>
                                            <m:ctrlPr>
                                              <a:rPr lang="nl-BE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nl-BE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b>
                                            <m:r>
                                              <a:rPr lang="nl-BE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  <m:sup>
                                            <m:r>
                                              <a:rPr lang="nl-BE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type m:val="skw"/>
                                        <m:ctrlPr>
                                          <a:rPr lang="nl-BE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nl-BE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nl-BE" sz="20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nl-BE" sz="20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BE" sz="20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nl-BE" sz="20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0&lt;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nl-BE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&lt;+</m:t>
                                </m:r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  <m:d>
                                  <m:dPr>
                                    <m:ctrlPr>
                                      <a:rPr lang="nl-BE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l-BE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BE" sz="20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nl-BE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nl-BE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BE" sz="20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nl-BE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nl-BE" sz="2000" b="0" i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nl-BE" sz="20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nl-BE" sz="20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=−∞</m:t>
                                </m:r>
                              </m:e>
                            </m:mr>
                            <m:m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𝑎𝑥</m:t>
                                </m:r>
                                <m:d>
                                  <m:dPr>
                                    <m:ctrlP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l-BE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BE" sz="20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nl-BE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nl-BE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BE" sz="20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nl-BE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nl-BE" sz="200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nl-BE" sz="20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nl-BE" sz="20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=+∞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38" y="3348033"/>
                <a:ext cx="8380051" cy="12320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129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LSP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69511" y="1236414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Logic Scoring of </a:t>
            </a:r>
            <a:r>
              <a:rPr lang="nl-BE" sz="2400" b="1" dirty="0" err="1" smtClean="0">
                <a:solidFill>
                  <a:schemeClr val="tx2"/>
                </a:solidFill>
              </a:rPr>
              <a:t>Preferences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136" y="1898053"/>
            <a:ext cx="6794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step 4: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aggregation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of </a:t>
            </a:r>
            <a:r>
              <a:rPr lang="nl-BE" sz="2000" dirty="0" err="1" smtClean="0">
                <a:solidFill>
                  <a:schemeClr val="tx2"/>
                </a:solidFill>
              </a:rPr>
              <a:t>elementary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degrees</a:t>
            </a:r>
            <a:r>
              <a:rPr lang="nl-BE" sz="2000" dirty="0" smtClean="0">
                <a:solidFill>
                  <a:schemeClr val="tx2"/>
                </a:solidFill>
              </a:rPr>
              <a:t> of </a:t>
            </a:r>
            <a:r>
              <a:rPr lang="nl-BE" sz="2000" dirty="0" err="1" smtClean="0">
                <a:solidFill>
                  <a:schemeClr val="tx2"/>
                </a:solidFill>
              </a:rPr>
              <a:t>suitability</a:t>
            </a:r>
            <a:r>
              <a:rPr lang="nl-BE" sz="2000" dirty="0" smtClean="0">
                <a:solidFill>
                  <a:schemeClr val="tx2"/>
                </a:solidFill>
              </a:rPr>
              <a:t> (</a:t>
            </a:r>
            <a:r>
              <a:rPr lang="nl-BE" sz="2000" dirty="0" err="1" smtClean="0">
                <a:solidFill>
                  <a:schemeClr val="tx2"/>
                </a:solidFill>
              </a:rPr>
              <a:t>cont’d</a:t>
            </a:r>
            <a:r>
              <a:rPr lang="nl-BE" sz="2000" dirty="0" smtClean="0">
                <a:solidFill>
                  <a:schemeClr val="tx2"/>
                </a:solidFill>
              </a:rPr>
              <a:t>)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403" y="5065442"/>
            <a:ext cx="1622551" cy="1017744"/>
          </a:xfrm>
          <a:prstGeom prst="rect">
            <a:avLst/>
          </a:prstGeom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994410" y="3613206"/>
            <a:ext cx="6043917" cy="14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nl-BE" sz="2000" kern="0" dirty="0" smtClean="0">
                <a:solidFill>
                  <a:schemeClr val="tx2"/>
                </a:solidFill>
                <a:cs typeface="Arial" charset="0"/>
              </a:rPr>
              <a:t>discrete levels of </a:t>
            </a:r>
            <a:r>
              <a:rPr lang="nl-BE" sz="2000" kern="0" dirty="0" err="1" smtClean="0">
                <a:solidFill>
                  <a:schemeClr val="tx2"/>
                </a:solidFill>
                <a:cs typeface="Arial" charset="0"/>
              </a:rPr>
              <a:t>andness</a:t>
            </a:r>
            <a:r>
              <a:rPr lang="nl-BE" sz="2000" kern="0" dirty="0" smtClean="0">
                <a:solidFill>
                  <a:schemeClr val="tx2"/>
                </a:solidFill>
                <a:cs typeface="Arial" charset="0"/>
              </a:rPr>
              <a:t>/</a:t>
            </a:r>
            <a:r>
              <a:rPr lang="nl-BE" sz="2000" kern="0" dirty="0" err="1" smtClean="0">
                <a:solidFill>
                  <a:schemeClr val="tx2"/>
                </a:solidFill>
                <a:cs typeface="Arial" charset="0"/>
              </a:rPr>
              <a:t>orness</a:t>
            </a:r>
            <a:r>
              <a:rPr lang="nl-BE" sz="2000" kern="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nl-BE" sz="2000" kern="0" dirty="0" err="1" smtClean="0">
                <a:solidFill>
                  <a:schemeClr val="tx2"/>
                </a:solidFill>
                <a:cs typeface="Arial" charset="0"/>
              </a:rPr>
              <a:t>associate</a:t>
            </a:r>
            <a:r>
              <a:rPr lang="nl-BE" sz="2000" kern="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nl-BE" sz="2000" kern="0" dirty="0" err="1" smtClean="0">
                <a:solidFill>
                  <a:schemeClr val="tx2"/>
                </a:solidFill>
                <a:cs typeface="Arial" charset="0"/>
              </a:rPr>
              <a:t>aggregators</a:t>
            </a:r>
            <a:r>
              <a:rPr lang="nl-BE" sz="2000" kern="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nl-BE" sz="2000" kern="0" dirty="0" err="1" smtClean="0">
                <a:solidFill>
                  <a:schemeClr val="tx2"/>
                </a:solidFill>
                <a:cs typeface="Arial" charset="0"/>
              </a:rPr>
              <a:t>with</a:t>
            </a:r>
            <a:r>
              <a:rPr lang="nl-BE" sz="2000" kern="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nl-BE" sz="2000" kern="0" dirty="0" err="1" smtClean="0">
                <a:solidFill>
                  <a:schemeClr val="tx2"/>
                </a:solidFill>
                <a:cs typeface="Arial" charset="0"/>
              </a:rPr>
              <a:t>linguistic</a:t>
            </a:r>
            <a:r>
              <a:rPr lang="nl-BE" sz="2000" kern="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nl-BE" sz="2000" kern="0" dirty="0" err="1" smtClean="0">
                <a:solidFill>
                  <a:schemeClr val="tx2"/>
                </a:solidFill>
                <a:cs typeface="Arial" charset="0"/>
              </a:rPr>
              <a:t>interpretations</a:t>
            </a:r>
            <a:endParaRPr lang="en-US" sz="2000" kern="0" dirty="0" smtClean="0">
              <a:solidFill>
                <a:schemeClr val="tx2"/>
              </a:solidFill>
              <a:cs typeface="Arial" charset="0"/>
            </a:endParaRPr>
          </a:p>
          <a:p>
            <a:pPr eaLnBrk="1" hangingPunct="1"/>
            <a:r>
              <a:rPr lang="en-US" sz="2000" kern="0" dirty="0" smtClean="0">
                <a:solidFill>
                  <a:schemeClr val="tx2"/>
                </a:solidFill>
                <a:cs typeface="Arial" charset="0"/>
              </a:rPr>
              <a:t>the </a:t>
            </a:r>
            <a:r>
              <a:rPr lang="nl-BE" sz="2000" kern="0" dirty="0" err="1" smtClean="0">
                <a:solidFill>
                  <a:schemeClr val="tx2"/>
                </a:solidFill>
                <a:cs typeface="Arial" charset="0"/>
              </a:rPr>
              <a:t>use</a:t>
            </a:r>
            <a:r>
              <a:rPr lang="nl-BE" sz="2000" kern="0" dirty="0" smtClean="0">
                <a:solidFill>
                  <a:schemeClr val="tx2"/>
                </a:solidFill>
                <a:cs typeface="Arial" charset="0"/>
              </a:rPr>
              <a:t> of </a:t>
            </a:r>
            <a:r>
              <a:rPr lang="nl-BE" sz="2000" kern="0" dirty="0" err="1" smtClean="0">
                <a:solidFill>
                  <a:schemeClr val="tx2"/>
                </a:solidFill>
                <a:cs typeface="Arial" charset="0"/>
              </a:rPr>
              <a:t>linguistic</a:t>
            </a:r>
            <a:r>
              <a:rPr lang="nl-BE" sz="2000" kern="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nl-BE" sz="2000" kern="0" dirty="0" err="1" smtClean="0">
                <a:solidFill>
                  <a:schemeClr val="tx2"/>
                </a:solidFill>
                <a:cs typeface="Arial" charset="0"/>
              </a:rPr>
              <a:t>labels</a:t>
            </a:r>
            <a:r>
              <a:rPr lang="nl-BE" sz="2000" kern="0" dirty="0" smtClean="0">
                <a:solidFill>
                  <a:schemeClr val="tx2"/>
                </a:solidFill>
                <a:cs typeface="Arial" charset="0"/>
              </a:rPr>
              <a:t> (</a:t>
            </a:r>
            <a:r>
              <a:rPr lang="nl-BE" sz="2000" kern="0" dirty="0" err="1" smtClean="0">
                <a:solidFill>
                  <a:schemeClr val="tx2"/>
                </a:solidFill>
                <a:cs typeface="Arial" charset="0"/>
              </a:rPr>
              <a:t>weak</a:t>
            </a:r>
            <a:r>
              <a:rPr lang="nl-BE" sz="2000" kern="0" dirty="0" smtClean="0">
                <a:solidFill>
                  <a:schemeClr val="tx2"/>
                </a:solidFill>
                <a:cs typeface="Arial" charset="0"/>
              </a:rPr>
              <a:t>, medium, strong, etc.) </a:t>
            </a:r>
            <a:r>
              <a:rPr lang="nl-BE" sz="2000" kern="0" dirty="0" err="1" smtClean="0">
                <a:solidFill>
                  <a:schemeClr val="tx2"/>
                </a:solidFill>
                <a:cs typeface="Arial" charset="0"/>
              </a:rPr>
              <a:t>simplifies</a:t>
            </a:r>
            <a:r>
              <a:rPr lang="nl-BE" sz="2000" kern="0" dirty="0" smtClean="0">
                <a:solidFill>
                  <a:schemeClr val="tx2"/>
                </a:solidFill>
                <a:cs typeface="Arial" charset="0"/>
              </a:rPr>
              <a:t> the </a:t>
            </a:r>
            <a:r>
              <a:rPr lang="nl-BE" sz="2000" kern="0" dirty="0" err="1" smtClean="0">
                <a:solidFill>
                  <a:schemeClr val="tx2"/>
                </a:solidFill>
                <a:cs typeface="Arial" charset="0"/>
              </a:rPr>
              <a:t>process</a:t>
            </a:r>
            <a:r>
              <a:rPr lang="nl-BE" sz="2000" kern="0" dirty="0" smtClean="0">
                <a:solidFill>
                  <a:schemeClr val="tx2"/>
                </a:solidFill>
                <a:cs typeface="Arial" charset="0"/>
              </a:rPr>
              <a:t> of </a:t>
            </a:r>
            <a:r>
              <a:rPr lang="nl-BE" sz="2000" kern="0" dirty="0" err="1" smtClean="0">
                <a:solidFill>
                  <a:schemeClr val="tx2"/>
                </a:solidFill>
                <a:cs typeface="Arial" charset="0"/>
              </a:rPr>
              <a:t>selecting</a:t>
            </a:r>
            <a:r>
              <a:rPr lang="nl-BE" sz="2000" kern="0" dirty="0" smtClean="0">
                <a:solidFill>
                  <a:schemeClr val="tx2"/>
                </a:solidFill>
                <a:cs typeface="Arial" charset="0"/>
              </a:rPr>
              <a:t> the most </a:t>
            </a:r>
            <a:r>
              <a:rPr lang="nl-BE" sz="2000" kern="0" dirty="0" err="1" smtClean="0">
                <a:solidFill>
                  <a:schemeClr val="tx2"/>
                </a:solidFill>
                <a:cs typeface="Arial" charset="0"/>
              </a:rPr>
              <a:t>appropriate</a:t>
            </a:r>
            <a:r>
              <a:rPr lang="nl-BE" sz="2000" kern="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nl-BE" sz="2000" kern="0" dirty="0" err="1" smtClean="0">
                <a:solidFill>
                  <a:schemeClr val="tx2"/>
                </a:solidFill>
                <a:cs typeface="Arial" charset="0"/>
              </a:rPr>
              <a:t>aggregator</a:t>
            </a:r>
            <a:endParaRPr lang="nl-BE" sz="2000" kern="0" dirty="0" smtClean="0">
              <a:solidFill>
                <a:schemeClr val="tx2"/>
              </a:solidFill>
              <a:cs typeface="Arial" charset="0"/>
            </a:endParaRPr>
          </a:p>
          <a:p>
            <a:pPr eaLnBrk="1" hangingPunct="1"/>
            <a:r>
              <a:rPr lang="nl-BE" sz="2000" kern="0" dirty="0" smtClean="0">
                <a:solidFill>
                  <a:schemeClr val="tx2"/>
                </a:solidFill>
                <a:cs typeface="Arial" charset="0"/>
              </a:rPr>
              <a:t>LSP </a:t>
            </a:r>
            <a:r>
              <a:rPr lang="nl-BE" sz="2000" kern="0" dirty="0" err="1" smtClean="0">
                <a:solidFill>
                  <a:schemeClr val="tx2"/>
                </a:solidFill>
                <a:cs typeface="Arial" charset="0"/>
              </a:rPr>
              <a:t>basically</a:t>
            </a:r>
            <a:r>
              <a:rPr lang="nl-BE" sz="2000" kern="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nl-BE" sz="2000" kern="0" dirty="0" err="1" smtClean="0">
                <a:solidFill>
                  <a:schemeClr val="tx2"/>
                </a:solidFill>
                <a:cs typeface="Arial" charset="0"/>
              </a:rPr>
              <a:t>uses</a:t>
            </a:r>
            <a:r>
              <a:rPr lang="nl-BE" sz="2000" kern="0" dirty="0" smtClean="0">
                <a:solidFill>
                  <a:schemeClr val="tx2"/>
                </a:solidFill>
                <a:cs typeface="Arial" charset="0"/>
              </a:rPr>
              <a:t> a system </a:t>
            </a:r>
            <a:r>
              <a:rPr lang="nl-BE" sz="2000" kern="0" dirty="0" err="1" smtClean="0">
                <a:solidFill>
                  <a:schemeClr val="tx2"/>
                </a:solidFill>
                <a:cs typeface="Arial" charset="0"/>
              </a:rPr>
              <a:t>with</a:t>
            </a:r>
            <a:r>
              <a:rPr lang="nl-BE" sz="2000" kern="0" dirty="0" smtClean="0">
                <a:solidFill>
                  <a:schemeClr val="tx2"/>
                </a:solidFill>
                <a:cs typeface="Arial" charset="0"/>
              </a:rPr>
              <a:t> 17 discrete levels</a:t>
            </a:r>
            <a:endParaRPr lang="en-US" sz="2000" kern="0" dirty="0" smtClean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4725" y="2721753"/>
            <a:ext cx="5758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tx2"/>
                </a:solidFill>
              </a:rPr>
              <a:t>in </a:t>
            </a:r>
            <a:r>
              <a:rPr lang="nl-BE" sz="2400" dirty="0" err="1" smtClean="0">
                <a:solidFill>
                  <a:schemeClr val="tx2"/>
                </a:solidFill>
              </a:rPr>
              <a:t>practice</a:t>
            </a:r>
            <a:r>
              <a:rPr lang="nl-BE" sz="2400" dirty="0" smtClean="0">
                <a:solidFill>
                  <a:schemeClr val="tx2"/>
                </a:solidFill>
              </a:rPr>
              <a:t>: discrete levels of </a:t>
            </a:r>
            <a:r>
              <a:rPr lang="nl-BE" sz="2400" dirty="0" err="1" smtClean="0">
                <a:solidFill>
                  <a:schemeClr val="tx2"/>
                </a:solidFill>
              </a:rPr>
              <a:t>andness</a:t>
            </a:r>
            <a:r>
              <a:rPr lang="nl-BE" sz="2400" dirty="0" smtClean="0">
                <a:solidFill>
                  <a:schemeClr val="tx2"/>
                </a:solidFill>
              </a:rPr>
              <a:t>/</a:t>
            </a:r>
            <a:r>
              <a:rPr lang="nl-BE" sz="2400" dirty="0" err="1" smtClean="0">
                <a:solidFill>
                  <a:schemeClr val="tx2"/>
                </a:solidFill>
              </a:rPr>
              <a:t>orness</a:t>
            </a:r>
            <a:endParaRPr lang="nl-B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52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LSP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69511" y="1236414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Logic Scoring of </a:t>
            </a:r>
            <a:r>
              <a:rPr lang="nl-BE" sz="2400" b="1" dirty="0" err="1" smtClean="0">
                <a:solidFill>
                  <a:schemeClr val="tx2"/>
                </a:solidFill>
              </a:rPr>
              <a:t>Preferences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900" y="5228571"/>
            <a:ext cx="1622551" cy="10177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96449" y="1690929"/>
            <a:ext cx="4617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tx2"/>
                </a:solidFill>
              </a:rPr>
              <a:t>17 discrete levels </a:t>
            </a:r>
            <a:r>
              <a:rPr lang="nl-BE" sz="2400" dirty="0" err="1" smtClean="0">
                <a:solidFill>
                  <a:schemeClr val="tx2"/>
                </a:solidFill>
              </a:rPr>
              <a:t>and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their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symbols</a:t>
            </a:r>
            <a:endParaRPr lang="nl-B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1983" y="2216607"/>
            <a:ext cx="3672051" cy="42208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83445" y="4118294"/>
            <a:ext cx="443176" cy="363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2596338" y="4102154"/>
            <a:ext cx="73129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tx2"/>
                </a:solidFill>
              </a:rPr>
              <a:t>GCD</a:t>
            </a:r>
            <a:endParaRPr lang="nl-B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10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LSP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69511" y="1236414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Logic Scoring of </a:t>
            </a:r>
            <a:r>
              <a:rPr lang="nl-BE" sz="2400" b="1" dirty="0" err="1" smtClean="0">
                <a:solidFill>
                  <a:schemeClr val="tx2"/>
                </a:solidFill>
              </a:rPr>
              <a:t>Preferences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27" y="2607109"/>
            <a:ext cx="1622551" cy="10177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52822" y="1690929"/>
            <a:ext cx="5904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tx2"/>
                </a:solidFill>
              </a:rPr>
              <a:t>GCD </a:t>
            </a:r>
            <a:r>
              <a:rPr lang="nl-BE" sz="2400" dirty="0" err="1" smtClean="0">
                <a:solidFill>
                  <a:schemeClr val="tx2"/>
                </a:solidFill>
              </a:rPr>
              <a:t>implemented</a:t>
            </a:r>
            <a:r>
              <a:rPr lang="nl-BE" sz="2400" dirty="0" smtClean="0">
                <a:solidFill>
                  <a:schemeClr val="tx2"/>
                </a:solidFill>
              </a:rPr>
              <a:t> as a </a:t>
            </a:r>
            <a:r>
              <a:rPr lang="nl-BE" sz="2400" dirty="0" err="1" smtClean="0">
                <a:solidFill>
                  <a:schemeClr val="tx2"/>
                </a:solidFill>
              </a:rPr>
              <a:t>weighted</a:t>
            </a:r>
            <a:r>
              <a:rPr lang="nl-BE" sz="2400" dirty="0" smtClean="0">
                <a:solidFill>
                  <a:schemeClr val="tx2"/>
                </a:solidFill>
              </a:rPr>
              <a:t> power </a:t>
            </a:r>
            <a:r>
              <a:rPr lang="nl-BE" sz="2400" dirty="0" err="1" smtClean="0">
                <a:solidFill>
                  <a:schemeClr val="tx2"/>
                </a:solidFill>
              </a:rPr>
              <a:t>mean</a:t>
            </a:r>
            <a:endParaRPr lang="nl-B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267" y="2270751"/>
            <a:ext cx="6892928" cy="4187498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6858000" y="4981517"/>
            <a:ext cx="0" cy="12565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58000" y="5202525"/>
            <a:ext cx="2227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err="1" smtClean="0">
                <a:solidFill>
                  <a:srgbClr val="FF0000"/>
                </a:solidFill>
              </a:rPr>
              <a:t>mandatory</a:t>
            </a:r>
            <a:r>
              <a:rPr lang="nl-BE" dirty="0" smtClean="0">
                <a:solidFill>
                  <a:srgbClr val="FF0000"/>
                </a:solidFill>
              </a:rPr>
              <a:t> (</a:t>
            </a:r>
            <a:r>
              <a:rPr lang="nl-BE" dirty="0" err="1" smtClean="0">
                <a:solidFill>
                  <a:srgbClr val="FF0000"/>
                </a:solidFill>
              </a:rPr>
              <a:t>all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inputs</a:t>
            </a:r>
            <a:r>
              <a:rPr lang="nl-BE" dirty="0" smtClean="0">
                <a:solidFill>
                  <a:srgbClr val="FF0000"/>
                </a:solidFill>
              </a:rPr>
              <a:t> must </a:t>
            </a:r>
            <a:r>
              <a:rPr lang="nl-BE" dirty="0" err="1" smtClean="0">
                <a:solidFill>
                  <a:srgbClr val="FF0000"/>
                </a:solidFill>
              </a:rPr>
              <a:t>be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satisfied</a:t>
            </a:r>
            <a:r>
              <a:rPr lang="nl-BE" dirty="0" smtClean="0">
                <a:solidFill>
                  <a:srgbClr val="FF0000"/>
                </a:solidFill>
              </a:rPr>
              <a:t>)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05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885" y="4647071"/>
            <a:ext cx="1861579" cy="1895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LSP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69511" y="1236414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Logic Scoring of </a:t>
            </a:r>
            <a:r>
              <a:rPr lang="nl-BE" sz="2400" b="1" dirty="0" err="1" smtClean="0">
                <a:solidFill>
                  <a:schemeClr val="tx2"/>
                </a:solidFill>
              </a:rPr>
              <a:t>Preferences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4980" y="1880148"/>
            <a:ext cx="6794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step 4: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aggregation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of </a:t>
            </a:r>
            <a:r>
              <a:rPr lang="nl-BE" sz="2000" dirty="0" err="1" smtClean="0">
                <a:solidFill>
                  <a:schemeClr val="tx2"/>
                </a:solidFill>
              </a:rPr>
              <a:t>elementary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degrees</a:t>
            </a:r>
            <a:r>
              <a:rPr lang="nl-BE" sz="2000" dirty="0" smtClean="0">
                <a:solidFill>
                  <a:schemeClr val="tx2"/>
                </a:solidFill>
              </a:rPr>
              <a:t> of </a:t>
            </a:r>
            <a:r>
              <a:rPr lang="nl-BE" sz="2000" dirty="0" err="1" smtClean="0">
                <a:solidFill>
                  <a:schemeClr val="tx2"/>
                </a:solidFill>
              </a:rPr>
              <a:t>suitability</a:t>
            </a:r>
            <a:r>
              <a:rPr lang="nl-BE" sz="2000" dirty="0" smtClean="0">
                <a:solidFill>
                  <a:schemeClr val="tx2"/>
                </a:solidFill>
              </a:rPr>
              <a:t> (</a:t>
            </a:r>
            <a:r>
              <a:rPr lang="nl-BE" sz="2000" dirty="0" err="1" smtClean="0">
                <a:solidFill>
                  <a:schemeClr val="tx2"/>
                </a:solidFill>
              </a:rPr>
              <a:t>cont’d</a:t>
            </a:r>
            <a:r>
              <a:rPr lang="nl-BE" sz="2000" dirty="0" smtClean="0">
                <a:solidFill>
                  <a:schemeClr val="tx2"/>
                </a:solidFill>
              </a:rPr>
              <a:t>)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1645" y="2774215"/>
            <a:ext cx="3060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tx2"/>
                </a:solidFill>
              </a:rPr>
              <a:t>compound </a:t>
            </a:r>
            <a:r>
              <a:rPr lang="nl-BE" sz="2400" dirty="0" err="1" smtClean="0">
                <a:solidFill>
                  <a:schemeClr val="tx2"/>
                </a:solidFill>
              </a:rPr>
              <a:t>aggregators</a:t>
            </a:r>
            <a:endParaRPr lang="nl-B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751179" y="3674551"/>
            <a:ext cx="6012808" cy="22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kern="0" dirty="0" smtClean="0">
                <a:solidFill>
                  <a:schemeClr val="tx2"/>
                </a:solidFill>
                <a:cs typeface="Arial" charset="0"/>
              </a:rPr>
              <a:t>combining a mandatory with a desired input</a:t>
            </a:r>
          </a:p>
          <a:p>
            <a:pPr lvl="1" eaLnBrk="1" hangingPunct="1"/>
            <a:r>
              <a:rPr lang="en-US" sz="1600" kern="0" dirty="0" smtClean="0">
                <a:solidFill>
                  <a:schemeClr val="tx2"/>
                </a:solidFill>
                <a:cs typeface="Arial" charset="0"/>
              </a:rPr>
              <a:t>conjunctive partial absorption</a:t>
            </a:r>
          </a:p>
          <a:p>
            <a:pPr eaLnBrk="1" hangingPunct="1"/>
            <a:r>
              <a:rPr lang="en-US" sz="2000" kern="0" dirty="0" smtClean="0">
                <a:solidFill>
                  <a:schemeClr val="tx2"/>
                </a:solidFill>
                <a:cs typeface="Arial" charset="0"/>
              </a:rPr>
              <a:t>combining a sufficient with a desired input</a:t>
            </a:r>
          </a:p>
          <a:p>
            <a:pPr lvl="1" eaLnBrk="1" hangingPunct="1"/>
            <a:r>
              <a:rPr lang="en-US" sz="1600" kern="0" dirty="0" smtClean="0">
                <a:solidFill>
                  <a:schemeClr val="tx2"/>
                </a:solidFill>
                <a:cs typeface="Arial" charset="0"/>
              </a:rPr>
              <a:t>disjunctive partial absorption</a:t>
            </a:r>
          </a:p>
        </p:txBody>
      </p:sp>
    </p:spTree>
    <p:extLst>
      <p:ext uri="{BB962C8B-B14F-4D97-AF65-F5344CB8AC3E}">
        <p14:creationId xmlns:p14="http://schemas.microsoft.com/office/powerpoint/2010/main" val="2977522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LSP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pic>
        <p:nvPicPr>
          <p:cNvPr id="1026" name="Picture 2" descr="http://cs.sfsu.edu/People/jozo/JD_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469" y="3159703"/>
            <a:ext cx="1865136" cy="243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71289" y="3253008"/>
            <a:ext cx="39938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J.J. </a:t>
            </a:r>
            <a:r>
              <a:rPr lang="nl-BE" dirty="0" err="1" smtClean="0"/>
              <a:t>Dujmović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>“</a:t>
            </a:r>
            <a:r>
              <a:rPr lang="nl-BE" dirty="0" err="1"/>
              <a:t>Preference</a:t>
            </a:r>
            <a:r>
              <a:rPr lang="nl-BE" dirty="0"/>
              <a:t> Logic </a:t>
            </a:r>
            <a:r>
              <a:rPr lang="nl-BE" dirty="0" err="1"/>
              <a:t>for</a:t>
            </a:r>
            <a:r>
              <a:rPr lang="nl-BE" dirty="0"/>
              <a:t> System Evaluation”</a:t>
            </a:r>
            <a:endParaRPr lang="nl-BE" dirty="0" smtClean="0"/>
          </a:p>
          <a:p>
            <a:r>
              <a:rPr lang="nl-BE" i="1" dirty="0"/>
              <a:t>IEEE Transactions on </a:t>
            </a:r>
            <a:r>
              <a:rPr lang="nl-BE" i="1" dirty="0" err="1"/>
              <a:t>Fuzzy</a:t>
            </a:r>
            <a:r>
              <a:rPr lang="nl-BE" i="1" dirty="0"/>
              <a:t> Systems </a:t>
            </a:r>
            <a:r>
              <a:rPr lang="nl-BE" b="1" dirty="0" smtClean="0"/>
              <a:t>15</a:t>
            </a:r>
            <a:r>
              <a:rPr lang="nl-BE" dirty="0" smtClean="0"/>
              <a:t> 6 </a:t>
            </a:r>
            <a:br>
              <a:rPr lang="nl-BE" dirty="0" smtClean="0"/>
            </a:br>
            <a:r>
              <a:rPr lang="nl-BE" dirty="0" smtClean="0"/>
              <a:t>(2007) 1082-1099.</a:t>
            </a:r>
            <a:endParaRPr lang="nl-BE" dirty="0"/>
          </a:p>
        </p:txBody>
      </p:sp>
      <p:sp>
        <p:nvSpPr>
          <p:cNvPr id="11" name="TextBox 10"/>
          <p:cNvSpPr txBox="1"/>
          <p:nvPr/>
        </p:nvSpPr>
        <p:spPr>
          <a:xfrm>
            <a:off x="1271289" y="1936329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Logic Scoring of </a:t>
            </a:r>
            <a:r>
              <a:rPr lang="nl-BE" sz="2400" b="1" dirty="0" err="1" smtClean="0">
                <a:solidFill>
                  <a:schemeClr val="tx2"/>
                </a:solidFill>
              </a:rPr>
              <a:t>Preferences</a:t>
            </a:r>
            <a:endParaRPr lang="nl-BE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96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885" y="4647071"/>
            <a:ext cx="1861579" cy="1895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LSP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69511" y="1236414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Logic Scoring of </a:t>
            </a:r>
            <a:r>
              <a:rPr lang="nl-BE" sz="2400" b="1" dirty="0" err="1" smtClean="0">
                <a:solidFill>
                  <a:schemeClr val="tx2"/>
                </a:solidFill>
              </a:rPr>
              <a:t>Preferences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4980" y="1880148"/>
            <a:ext cx="6794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step 4: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aggregation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of </a:t>
            </a:r>
            <a:r>
              <a:rPr lang="nl-BE" sz="2000" dirty="0" err="1" smtClean="0">
                <a:solidFill>
                  <a:schemeClr val="tx2"/>
                </a:solidFill>
              </a:rPr>
              <a:t>elementary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degrees</a:t>
            </a:r>
            <a:r>
              <a:rPr lang="nl-BE" sz="2000" dirty="0" smtClean="0">
                <a:solidFill>
                  <a:schemeClr val="tx2"/>
                </a:solidFill>
              </a:rPr>
              <a:t> of </a:t>
            </a:r>
            <a:r>
              <a:rPr lang="nl-BE" sz="2000" dirty="0" err="1" smtClean="0">
                <a:solidFill>
                  <a:schemeClr val="tx2"/>
                </a:solidFill>
              </a:rPr>
              <a:t>suitability</a:t>
            </a:r>
            <a:r>
              <a:rPr lang="nl-BE" sz="2000" dirty="0" smtClean="0">
                <a:solidFill>
                  <a:schemeClr val="tx2"/>
                </a:solidFill>
              </a:rPr>
              <a:t> (</a:t>
            </a:r>
            <a:r>
              <a:rPr lang="nl-BE" sz="2000" dirty="0" err="1" smtClean="0">
                <a:solidFill>
                  <a:schemeClr val="tx2"/>
                </a:solidFill>
              </a:rPr>
              <a:t>cont’d</a:t>
            </a:r>
            <a:r>
              <a:rPr lang="nl-BE" sz="2000" dirty="0" smtClean="0">
                <a:solidFill>
                  <a:schemeClr val="tx2"/>
                </a:solidFill>
              </a:rPr>
              <a:t>)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9511" y="2793682"/>
            <a:ext cx="392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conjunctive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partial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absorption</a:t>
            </a:r>
            <a:endParaRPr lang="nl-B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66" y="3659823"/>
            <a:ext cx="5830725" cy="2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67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79" y="4622996"/>
            <a:ext cx="1861579" cy="1895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LSP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69511" y="1236414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Logic Scoring of </a:t>
            </a:r>
            <a:r>
              <a:rPr lang="nl-BE" sz="2400" b="1" dirty="0" err="1" smtClean="0">
                <a:solidFill>
                  <a:schemeClr val="tx2"/>
                </a:solidFill>
              </a:rPr>
              <a:t>Preferences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4980" y="1880148"/>
            <a:ext cx="6794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step 4: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aggregation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of </a:t>
            </a:r>
            <a:r>
              <a:rPr lang="nl-BE" sz="2000" dirty="0" err="1" smtClean="0">
                <a:solidFill>
                  <a:schemeClr val="tx2"/>
                </a:solidFill>
              </a:rPr>
              <a:t>elementary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degrees</a:t>
            </a:r>
            <a:r>
              <a:rPr lang="nl-BE" sz="2000" dirty="0" smtClean="0">
                <a:solidFill>
                  <a:schemeClr val="tx2"/>
                </a:solidFill>
              </a:rPr>
              <a:t> of </a:t>
            </a:r>
            <a:r>
              <a:rPr lang="nl-BE" sz="2000" dirty="0" err="1" smtClean="0">
                <a:solidFill>
                  <a:schemeClr val="tx2"/>
                </a:solidFill>
              </a:rPr>
              <a:t>suitability</a:t>
            </a:r>
            <a:r>
              <a:rPr lang="nl-BE" sz="2000" dirty="0" smtClean="0">
                <a:solidFill>
                  <a:schemeClr val="tx2"/>
                </a:solidFill>
              </a:rPr>
              <a:t> (</a:t>
            </a:r>
            <a:r>
              <a:rPr lang="nl-BE" sz="2000" dirty="0" err="1" smtClean="0">
                <a:solidFill>
                  <a:schemeClr val="tx2"/>
                </a:solidFill>
              </a:rPr>
              <a:t>cont’d</a:t>
            </a:r>
            <a:r>
              <a:rPr lang="nl-BE" sz="2000" dirty="0" smtClean="0">
                <a:solidFill>
                  <a:schemeClr val="tx2"/>
                </a:solidFill>
              </a:rPr>
              <a:t>)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73680" y="2717666"/>
                <a:ext cx="44049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2400" dirty="0" err="1" smtClean="0">
                    <a:solidFill>
                      <a:schemeClr val="tx2"/>
                    </a:solidFill>
                  </a:rPr>
                  <a:t>conjunctive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400" dirty="0" err="1" smtClean="0">
                    <a:solidFill>
                      <a:schemeClr val="tx2"/>
                    </a:solidFill>
                  </a:rPr>
                  <a:t>partial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400" dirty="0" err="1" smtClean="0">
                    <a:solidFill>
                      <a:schemeClr val="tx2"/>
                    </a:solidFill>
                  </a:rPr>
                  <a:t>absorption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nl-BE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⊵</m:t>
                    </m:r>
                  </m:oMath>
                </a14:m>
                <a:r>
                  <a:rPr lang="nl-BE" sz="2400" dirty="0" smtClean="0">
                    <a:solidFill>
                      <a:schemeClr val="tx2"/>
                    </a:solidFill>
                  </a:rPr>
                  <a:t>)</a:t>
                </a:r>
                <a:endParaRPr lang="nl-BE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680" y="2717666"/>
                <a:ext cx="4404987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660" t="-10526" r="-1521" b="-2894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732445" y="3424454"/>
            <a:ext cx="4638675" cy="2783364"/>
            <a:chOff x="2252663" y="2047875"/>
            <a:chExt cx="4638675" cy="2783364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663" y="2047875"/>
              <a:ext cx="4638675" cy="276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4073236" y="3063834"/>
              <a:ext cx="225632" cy="190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35652" y="3063834"/>
              <a:ext cx="802899" cy="3651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err="1" smtClean="0"/>
                <a:t>HPFdd</a:t>
              </a:r>
              <a:endParaRPr lang="nl-BE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890653" y="4616163"/>
              <a:ext cx="500743" cy="205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79303" y="4625402"/>
              <a:ext cx="500743" cy="205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424005" y="435074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</a:rPr>
              <a:t>C+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44460" y="435074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>
                <a:solidFill>
                  <a:srgbClr val="FF0000"/>
                </a:solidFill>
              </a:rPr>
              <a:t>D+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52718" y="593849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</a:rPr>
              <a:t>C+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08130" y="5905649"/>
            <a:ext cx="31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>
                <a:solidFill>
                  <a:srgbClr val="FF0000"/>
                </a:solidFill>
              </a:rPr>
              <a:t>A</a:t>
            </a:r>
            <a:endParaRPr lang="nl-BE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92227" y="3520189"/>
                <a:ext cx="203126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/>
                  <a:t>annihilator 0 </a:t>
                </a:r>
                <a:r>
                  <a:rPr lang="nl-BE" dirty="0" err="1" smtClean="0"/>
                  <a:t>for</a:t>
                </a:r>
                <a:r>
                  <a:rPr lang="nl-BE" dirty="0" smtClean="0"/>
                  <a:t> </a:t>
                </a:r>
                <a:br>
                  <a:rPr lang="nl-BE" dirty="0" smtClean="0"/>
                </a:br>
                <a:r>
                  <a:rPr lang="nl-BE" dirty="0" err="1" smtClean="0"/>
                  <a:t>mandatory</a:t>
                </a:r>
                <a:r>
                  <a:rPr lang="nl-BE" dirty="0" smtClean="0"/>
                  <a:t> input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&gt;0:0⊵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227" y="3520189"/>
                <a:ext cx="2031262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2402" t="-3289" b="-197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2109518" y="3219701"/>
            <a:ext cx="3109913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0" dirty="0" smtClean="0"/>
              <a:t>P(</a:t>
            </a:r>
            <a:r>
              <a:rPr lang="en-US" sz="1600" b="0" dirty="0" err="1" smtClean="0"/>
              <a:t>enalty</a:t>
            </a:r>
            <a:r>
              <a:rPr lang="en-US" sz="1600" b="0" dirty="0" smtClean="0"/>
              <a:t>); R(</a:t>
            </a:r>
            <a:r>
              <a:rPr lang="en-US" sz="1600" b="0" dirty="0" err="1" smtClean="0"/>
              <a:t>eward</a:t>
            </a:r>
            <a:r>
              <a:rPr lang="en-US" sz="1600" b="0" dirty="0" smtClean="0"/>
              <a:t>)</a:t>
            </a:r>
            <a:endParaRPr lang="en-US" sz="1600" b="0" dirty="0"/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2161926" y="4813149"/>
            <a:ext cx="3109913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0" dirty="0" smtClean="0"/>
              <a:t>P(</a:t>
            </a:r>
            <a:r>
              <a:rPr lang="en-US" sz="1600" b="0" dirty="0" err="1" smtClean="0"/>
              <a:t>enalty</a:t>
            </a:r>
            <a:r>
              <a:rPr lang="en-US" sz="1600" b="0" dirty="0" smtClean="0"/>
              <a:t>); R(</a:t>
            </a:r>
            <a:r>
              <a:rPr lang="en-US" sz="1600" b="0" dirty="0" err="1" smtClean="0"/>
              <a:t>eward</a:t>
            </a:r>
            <a:r>
              <a:rPr lang="en-US" sz="1600" b="0" dirty="0" smtClean="0"/>
              <a:t>)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741500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98" y="4415770"/>
            <a:ext cx="1861579" cy="1895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LSP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69511" y="1236414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Logic Scoring of </a:t>
            </a:r>
            <a:r>
              <a:rPr lang="nl-BE" sz="2400" b="1" dirty="0" err="1" smtClean="0">
                <a:solidFill>
                  <a:schemeClr val="tx2"/>
                </a:solidFill>
              </a:rPr>
              <a:t>Preferences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4980" y="1880148"/>
            <a:ext cx="6794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step 4: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aggregation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of </a:t>
            </a:r>
            <a:r>
              <a:rPr lang="nl-BE" sz="2000" dirty="0" err="1" smtClean="0">
                <a:solidFill>
                  <a:schemeClr val="tx2"/>
                </a:solidFill>
              </a:rPr>
              <a:t>elementary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degrees</a:t>
            </a:r>
            <a:r>
              <a:rPr lang="nl-BE" sz="2000" dirty="0" smtClean="0">
                <a:solidFill>
                  <a:schemeClr val="tx2"/>
                </a:solidFill>
              </a:rPr>
              <a:t> of </a:t>
            </a:r>
            <a:r>
              <a:rPr lang="nl-BE" sz="2000" dirty="0" err="1" smtClean="0">
                <a:solidFill>
                  <a:schemeClr val="tx2"/>
                </a:solidFill>
              </a:rPr>
              <a:t>suitability</a:t>
            </a:r>
            <a:r>
              <a:rPr lang="nl-BE" sz="2000" dirty="0" smtClean="0">
                <a:solidFill>
                  <a:schemeClr val="tx2"/>
                </a:solidFill>
              </a:rPr>
              <a:t> (</a:t>
            </a:r>
            <a:r>
              <a:rPr lang="nl-BE" sz="2000" dirty="0" err="1" smtClean="0">
                <a:solidFill>
                  <a:schemeClr val="tx2"/>
                </a:solidFill>
              </a:rPr>
              <a:t>cont’d</a:t>
            </a:r>
            <a:r>
              <a:rPr lang="nl-BE" sz="2000" dirty="0" smtClean="0">
                <a:solidFill>
                  <a:schemeClr val="tx2"/>
                </a:solidFill>
              </a:rPr>
              <a:t>)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73679" y="2717666"/>
                <a:ext cx="44049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2400" dirty="0" err="1" smtClean="0">
                    <a:solidFill>
                      <a:schemeClr val="tx2"/>
                    </a:solidFill>
                  </a:rPr>
                  <a:t>conjunctive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400" dirty="0" err="1" smtClean="0">
                    <a:solidFill>
                      <a:schemeClr val="tx2"/>
                    </a:solidFill>
                  </a:rPr>
                  <a:t>partial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400" dirty="0" err="1" smtClean="0">
                    <a:solidFill>
                      <a:schemeClr val="tx2"/>
                    </a:solidFill>
                  </a:rPr>
                  <a:t>absorption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nl-B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⊵</m:t>
                    </m:r>
                  </m:oMath>
                </a14:m>
                <a:r>
                  <a:rPr lang="nl-BE" sz="2400" dirty="0" smtClean="0">
                    <a:solidFill>
                      <a:schemeClr val="tx2"/>
                    </a:solidFill>
                  </a:rPr>
                  <a:t>)</a:t>
                </a:r>
                <a:endParaRPr lang="nl-BE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679" y="2717666"/>
                <a:ext cx="4404987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660" t="-10526" r="-1521" b="-2894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42244" y="3696307"/>
                <a:ext cx="4907818" cy="416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⊵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̿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</m:acc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acc>
                            <m:accPr>
                              <m:chr m:val="̃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</m:acc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244" y="3696307"/>
                <a:ext cx="4907818" cy="416524"/>
              </a:xfrm>
              <a:prstGeom prst="rect">
                <a:avLst/>
              </a:prstGeom>
              <a:blipFill rotWithShape="0">
                <a:blip r:embed="rId6"/>
                <a:stretch>
                  <a:fillRect t="-8696" b="-289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04834" y="4170518"/>
                <a:ext cx="3953583" cy="394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b="0" dirty="0" smtClean="0">
                    <a:solidFill>
                      <a:schemeClr val="tx2"/>
                    </a:solidFill>
                  </a:rPr>
                  <a:t>where</a:t>
                </a:r>
                <a:r>
                  <a:rPr lang="nl-BE" b="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nl-B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nl-B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nl-B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d>
                  </m:oMath>
                </a14:m>
                <a:r>
                  <a:rPr lang="nl-BE" dirty="0" smtClean="0"/>
                  <a:t> 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and</a:t>
                </a:r>
                <a:r>
                  <a:rPr lang="nl-BE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</m:acc>
                    <m:r>
                      <a:rPr lang="nl-B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nl-B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nl-B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nl-B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nl-B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+,</m:t>
                        </m:r>
                        <m:r>
                          <m:rPr>
                            <m:nor/>
                          </m:rPr>
                          <a:rPr lang="nl-B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nl-B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−,</m:t>
                        </m:r>
                        <m:r>
                          <m:rPr>
                            <m:nor/>
                          </m:rPr>
                          <a:rPr lang="nl-B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</m:d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834" y="4170518"/>
                <a:ext cx="3953583" cy="394275"/>
              </a:xfrm>
              <a:prstGeom prst="rect">
                <a:avLst/>
              </a:prstGeom>
              <a:blipFill rotWithShape="0">
                <a:blip r:embed="rId7"/>
                <a:stretch>
                  <a:fillRect l="-1233" t="-12308" b="-2307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871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910" y="4465031"/>
            <a:ext cx="1861579" cy="1895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LSP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69511" y="1236414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Logic Scoring of </a:t>
            </a:r>
            <a:r>
              <a:rPr lang="nl-BE" sz="2400" b="1" dirty="0" err="1" smtClean="0">
                <a:solidFill>
                  <a:schemeClr val="tx2"/>
                </a:solidFill>
              </a:rPr>
              <a:t>Preferences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4980" y="1880148"/>
            <a:ext cx="6794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step 4: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aggregation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of </a:t>
            </a:r>
            <a:r>
              <a:rPr lang="nl-BE" sz="2000" dirty="0" err="1" smtClean="0">
                <a:solidFill>
                  <a:schemeClr val="tx2"/>
                </a:solidFill>
              </a:rPr>
              <a:t>elementary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degrees</a:t>
            </a:r>
            <a:r>
              <a:rPr lang="nl-BE" sz="2000" dirty="0" smtClean="0">
                <a:solidFill>
                  <a:schemeClr val="tx2"/>
                </a:solidFill>
              </a:rPr>
              <a:t> of </a:t>
            </a:r>
            <a:r>
              <a:rPr lang="nl-BE" sz="2000" dirty="0" err="1" smtClean="0">
                <a:solidFill>
                  <a:schemeClr val="tx2"/>
                </a:solidFill>
              </a:rPr>
              <a:t>suitability</a:t>
            </a:r>
            <a:r>
              <a:rPr lang="nl-BE" sz="2000" dirty="0" smtClean="0">
                <a:solidFill>
                  <a:schemeClr val="tx2"/>
                </a:solidFill>
              </a:rPr>
              <a:t> (</a:t>
            </a:r>
            <a:r>
              <a:rPr lang="nl-BE" sz="2000" dirty="0" err="1" smtClean="0">
                <a:solidFill>
                  <a:schemeClr val="tx2"/>
                </a:solidFill>
              </a:rPr>
              <a:t>cont’d</a:t>
            </a:r>
            <a:r>
              <a:rPr lang="nl-BE" sz="2000" dirty="0" smtClean="0">
                <a:solidFill>
                  <a:schemeClr val="tx2"/>
                </a:solidFill>
              </a:rPr>
              <a:t>)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73679" y="2717666"/>
                <a:ext cx="44049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2400" dirty="0" err="1" smtClean="0">
                    <a:solidFill>
                      <a:schemeClr val="tx2"/>
                    </a:solidFill>
                  </a:rPr>
                  <a:t>conjunctive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400" dirty="0" err="1" smtClean="0">
                    <a:solidFill>
                      <a:schemeClr val="tx2"/>
                    </a:solidFill>
                  </a:rPr>
                  <a:t>partial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400" dirty="0" err="1" smtClean="0">
                    <a:solidFill>
                      <a:schemeClr val="tx2"/>
                    </a:solidFill>
                  </a:rPr>
                  <a:t>absorption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nl-B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⊵</m:t>
                    </m:r>
                  </m:oMath>
                </a14:m>
                <a:r>
                  <a:rPr lang="nl-BE" sz="2400" dirty="0" smtClean="0">
                    <a:solidFill>
                      <a:schemeClr val="tx2"/>
                    </a:solidFill>
                  </a:rPr>
                  <a:t>)</a:t>
                </a:r>
                <a:endParaRPr lang="nl-BE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679" y="2717666"/>
                <a:ext cx="4404987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660" t="-10526" r="-1521" b="-2894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290731" y="3633106"/>
                <a:ext cx="6292877" cy="6143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⊵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l-BE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nl-B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nl-B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p>
                                      </m:sSup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d>
                                        <m:d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nl-BE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nl-B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nl-B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nl-BE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num>
                                    <m:den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731" y="3633106"/>
                <a:ext cx="6292877" cy="6143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366283" y="4257303"/>
                <a:ext cx="4869346" cy="948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b="0" dirty="0" smtClean="0">
                    <a:solidFill>
                      <a:schemeClr val="tx2"/>
                    </a:solidFill>
                  </a:rPr>
                  <a:t>where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nl-BE" b="0" dirty="0" smtClean="0">
                    <a:solidFill>
                      <a:schemeClr val="tx2"/>
                    </a:solidFill>
                  </a:rPr>
                  <a:t> is </a:t>
                </a:r>
                <a:r>
                  <a:rPr lang="nl-BE" b="0" dirty="0" err="1" smtClean="0">
                    <a:solidFill>
                      <a:schemeClr val="tx2"/>
                    </a:solidFill>
                  </a:rPr>
                  <a:t>determined</a:t>
                </a:r>
                <a:r>
                  <a:rPr lang="nl-BE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b="0" dirty="0" err="1" smtClean="0">
                    <a:solidFill>
                      <a:schemeClr val="tx2"/>
                    </a:solidFill>
                  </a:rPr>
                  <a:t>by</a:t>
                </a:r>
                <a:r>
                  <a:rPr lang="nl-BE" b="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</m:oMath>
                </a14:m>
                <a:r>
                  <a:rPr lang="nl-BE" dirty="0" smtClean="0"/>
                  <a:t>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and</a:t>
                </a:r>
                <a:r>
                  <a:rPr lang="nl-BE" dirty="0" smtClean="0"/>
                  <a:t>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BE" dirty="0" smtClean="0">
                    <a:solidFill>
                      <a:schemeClr val="tx2"/>
                    </a:solidFill>
                  </a:rPr>
                  <a:t>is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determined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by</a:t>
                </a:r>
                <a:r>
                  <a:rPr lang="nl-BE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</m:acc>
                  </m:oMath>
                </a14:m>
                <a:endParaRPr lang="nl-BE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BE" dirty="0" smtClean="0"/>
                  <a:t>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and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BE" dirty="0" smtClean="0"/>
                  <a:t> 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are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computed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from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dirty="0" smtClean="0"/>
                  <a:t>P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and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dirty="0" smtClean="0"/>
                  <a:t>R</a:t>
                </a:r>
                <a:endParaRPr lang="nl-BE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283" y="4257303"/>
                <a:ext cx="4869346" cy="948273"/>
              </a:xfrm>
              <a:prstGeom prst="rect">
                <a:avLst/>
              </a:prstGeom>
              <a:blipFill rotWithShape="0">
                <a:blip r:embed="rId7"/>
                <a:stretch>
                  <a:fillRect l="-1001" t="-3205" r="-7009" b="-897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640646" y="3121711"/>
            <a:ext cx="1271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in </a:t>
            </a:r>
            <a:r>
              <a:rPr lang="nl-BE" sz="2000" dirty="0" err="1" smtClean="0">
                <a:solidFill>
                  <a:schemeClr val="tx2"/>
                </a:solidFill>
              </a:rPr>
              <a:t>practice</a:t>
            </a:r>
            <a:endParaRPr lang="nl-BE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82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816317" y="3382018"/>
            <a:ext cx="4581525" cy="2862262"/>
            <a:chOff x="2281238" y="2014538"/>
            <a:chExt cx="4581525" cy="2862262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238" y="2014538"/>
              <a:ext cx="4581525" cy="282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3962400" y="3048000"/>
              <a:ext cx="304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53000" y="3048000"/>
              <a:ext cx="304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53000" y="4648200"/>
              <a:ext cx="304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62400" y="4624450"/>
              <a:ext cx="304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79" y="4622996"/>
            <a:ext cx="1861579" cy="1895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LSP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69511" y="1236414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Logic Scoring of </a:t>
            </a:r>
            <a:r>
              <a:rPr lang="nl-BE" sz="2400" b="1" dirty="0" err="1" smtClean="0">
                <a:solidFill>
                  <a:schemeClr val="tx2"/>
                </a:solidFill>
              </a:rPr>
              <a:t>Preferences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4980" y="1880148"/>
            <a:ext cx="6794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step 4: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aggregation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of </a:t>
            </a:r>
            <a:r>
              <a:rPr lang="nl-BE" sz="2000" dirty="0" err="1" smtClean="0">
                <a:solidFill>
                  <a:schemeClr val="tx2"/>
                </a:solidFill>
              </a:rPr>
              <a:t>elementary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degrees</a:t>
            </a:r>
            <a:r>
              <a:rPr lang="nl-BE" sz="2000" dirty="0" smtClean="0">
                <a:solidFill>
                  <a:schemeClr val="tx2"/>
                </a:solidFill>
              </a:rPr>
              <a:t> of </a:t>
            </a:r>
            <a:r>
              <a:rPr lang="nl-BE" sz="2000" dirty="0" err="1" smtClean="0">
                <a:solidFill>
                  <a:schemeClr val="tx2"/>
                </a:solidFill>
              </a:rPr>
              <a:t>suitability</a:t>
            </a:r>
            <a:r>
              <a:rPr lang="nl-BE" sz="2000" dirty="0" smtClean="0">
                <a:solidFill>
                  <a:schemeClr val="tx2"/>
                </a:solidFill>
              </a:rPr>
              <a:t> (</a:t>
            </a:r>
            <a:r>
              <a:rPr lang="nl-BE" sz="2000" dirty="0" err="1" smtClean="0">
                <a:solidFill>
                  <a:schemeClr val="tx2"/>
                </a:solidFill>
              </a:rPr>
              <a:t>cont’d</a:t>
            </a:r>
            <a:r>
              <a:rPr lang="nl-BE" sz="2000" dirty="0" smtClean="0">
                <a:solidFill>
                  <a:schemeClr val="tx2"/>
                </a:solidFill>
              </a:rPr>
              <a:t>)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22892" y="2717666"/>
                <a:ext cx="43065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2400" dirty="0" err="1" smtClean="0">
                    <a:solidFill>
                      <a:schemeClr val="tx2"/>
                    </a:solidFill>
                  </a:rPr>
                  <a:t>disjunctive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400" dirty="0" err="1" smtClean="0">
                    <a:solidFill>
                      <a:schemeClr val="tx2"/>
                    </a:solidFill>
                  </a:rPr>
                  <a:t>partial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400" dirty="0" err="1" smtClean="0">
                    <a:solidFill>
                      <a:schemeClr val="tx2"/>
                    </a:solidFill>
                  </a:rPr>
                  <a:t>absorption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nl-BE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⊳</m:t>
                        </m:r>
                      </m:e>
                    </m:acc>
                  </m:oMath>
                </a14:m>
                <a:r>
                  <a:rPr lang="nl-BE" sz="2400" dirty="0" smtClean="0">
                    <a:solidFill>
                      <a:schemeClr val="tx2"/>
                    </a:solidFill>
                  </a:rPr>
                  <a:t>)</a:t>
                </a:r>
                <a:endParaRPr lang="nl-BE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892" y="2717666"/>
                <a:ext cx="4306564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697" t="-10526" r="-7921" b="-2894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424005" y="435074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</a:rPr>
              <a:t>D+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54078" y="4350749"/>
            <a:ext cx="423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>
                <a:solidFill>
                  <a:srgbClr val="FF0000"/>
                </a:solidFill>
              </a:rPr>
              <a:t>C+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52718" y="5938495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</a:rPr>
              <a:t>D+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08130" y="5905649"/>
            <a:ext cx="31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>
                <a:solidFill>
                  <a:srgbClr val="FF0000"/>
                </a:solidFill>
              </a:rPr>
              <a:t>A</a:t>
            </a:r>
            <a:endParaRPr lang="nl-BE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92227" y="3520189"/>
                <a:ext cx="203126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/>
                  <a:t>annihilator 0 </a:t>
                </a:r>
                <a:r>
                  <a:rPr lang="nl-BE" dirty="0" err="1" smtClean="0"/>
                  <a:t>for</a:t>
                </a:r>
                <a:r>
                  <a:rPr lang="nl-BE" dirty="0" smtClean="0"/>
                  <a:t> </a:t>
                </a:r>
                <a:br>
                  <a:rPr lang="nl-BE" dirty="0" smtClean="0"/>
                </a:br>
                <a:r>
                  <a:rPr lang="nl-BE" dirty="0" err="1" smtClean="0"/>
                  <a:t>mandatory</a:t>
                </a:r>
                <a:r>
                  <a:rPr lang="nl-BE" dirty="0" smtClean="0"/>
                  <a:t> input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&lt;1:1</m:t>
                      </m:r>
                      <m:acc>
                        <m:accPr>
                          <m:chr m:val="̅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⊳</m:t>
                          </m:r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227" y="3520189"/>
                <a:ext cx="2031262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2402" t="-3289" b="-197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2109518" y="3219701"/>
            <a:ext cx="3109913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0" dirty="0" smtClean="0"/>
              <a:t>P(</a:t>
            </a:r>
            <a:r>
              <a:rPr lang="en-US" sz="1600" b="0" dirty="0" err="1" smtClean="0"/>
              <a:t>enalty</a:t>
            </a:r>
            <a:r>
              <a:rPr lang="en-US" sz="1600" b="0" dirty="0" smtClean="0"/>
              <a:t>); R(</a:t>
            </a:r>
            <a:r>
              <a:rPr lang="en-US" sz="1600" b="0" dirty="0" err="1" smtClean="0"/>
              <a:t>eward</a:t>
            </a:r>
            <a:r>
              <a:rPr lang="en-US" sz="1600" b="0" dirty="0" smtClean="0"/>
              <a:t>)</a:t>
            </a:r>
            <a:endParaRPr lang="en-US" sz="1600" b="0" dirty="0"/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2161926" y="4813149"/>
            <a:ext cx="3109913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0" dirty="0" smtClean="0"/>
              <a:t>P(</a:t>
            </a:r>
            <a:r>
              <a:rPr lang="en-US" sz="1600" b="0" dirty="0" err="1" smtClean="0"/>
              <a:t>enalty</a:t>
            </a:r>
            <a:r>
              <a:rPr lang="en-US" sz="1600" b="0" dirty="0" smtClean="0"/>
              <a:t>); R(</a:t>
            </a:r>
            <a:r>
              <a:rPr lang="en-US" sz="1600" b="0" dirty="0" err="1" smtClean="0"/>
              <a:t>eward</a:t>
            </a:r>
            <a:r>
              <a:rPr lang="en-US" sz="1600" b="0" dirty="0" smtClean="0"/>
              <a:t>)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12753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79" y="4622996"/>
            <a:ext cx="1861579" cy="1895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LSP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69511" y="1236414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Logic Scoring of </a:t>
            </a:r>
            <a:r>
              <a:rPr lang="nl-BE" sz="2400" b="1" dirty="0" err="1" smtClean="0">
                <a:solidFill>
                  <a:schemeClr val="tx2"/>
                </a:solidFill>
              </a:rPr>
              <a:t>Preferences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4980" y="1880148"/>
            <a:ext cx="6794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step 4: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aggregation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of </a:t>
            </a:r>
            <a:r>
              <a:rPr lang="nl-BE" sz="2000" dirty="0" err="1" smtClean="0">
                <a:solidFill>
                  <a:schemeClr val="tx2"/>
                </a:solidFill>
              </a:rPr>
              <a:t>elementary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degrees</a:t>
            </a:r>
            <a:r>
              <a:rPr lang="nl-BE" sz="2000" dirty="0" smtClean="0">
                <a:solidFill>
                  <a:schemeClr val="tx2"/>
                </a:solidFill>
              </a:rPr>
              <a:t> of </a:t>
            </a:r>
            <a:r>
              <a:rPr lang="nl-BE" sz="2000" dirty="0" err="1" smtClean="0">
                <a:solidFill>
                  <a:schemeClr val="tx2"/>
                </a:solidFill>
              </a:rPr>
              <a:t>suitability</a:t>
            </a:r>
            <a:r>
              <a:rPr lang="nl-BE" sz="2000" dirty="0" smtClean="0">
                <a:solidFill>
                  <a:schemeClr val="tx2"/>
                </a:solidFill>
              </a:rPr>
              <a:t> (</a:t>
            </a:r>
            <a:r>
              <a:rPr lang="nl-BE" sz="2000" dirty="0" err="1" smtClean="0">
                <a:solidFill>
                  <a:schemeClr val="tx2"/>
                </a:solidFill>
              </a:rPr>
              <a:t>cont’d</a:t>
            </a:r>
            <a:r>
              <a:rPr lang="nl-BE" sz="2000" dirty="0" smtClean="0">
                <a:solidFill>
                  <a:schemeClr val="tx2"/>
                </a:solidFill>
              </a:rPr>
              <a:t>)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22892" y="2717666"/>
                <a:ext cx="43065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2400" dirty="0" err="1" smtClean="0">
                    <a:solidFill>
                      <a:schemeClr val="tx2"/>
                    </a:solidFill>
                  </a:rPr>
                  <a:t>disjunctive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400" dirty="0" err="1" smtClean="0">
                    <a:solidFill>
                      <a:schemeClr val="tx2"/>
                    </a:solidFill>
                  </a:rPr>
                  <a:t>partial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400" dirty="0" err="1" smtClean="0">
                    <a:solidFill>
                      <a:schemeClr val="tx2"/>
                    </a:solidFill>
                  </a:rPr>
                  <a:t>absorption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nl-BE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⊳</m:t>
                        </m:r>
                      </m:e>
                    </m:acc>
                  </m:oMath>
                </a14:m>
                <a:r>
                  <a:rPr lang="nl-BE" sz="2400" dirty="0" smtClean="0">
                    <a:solidFill>
                      <a:schemeClr val="tx2"/>
                    </a:solidFill>
                  </a:rPr>
                  <a:t>)</a:t>
                </a:r>
                <a:endParaRPr lang="nl-BE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892" y="2717666"/>
                <a:ext cx="430656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697" t="-10526" r="-7921" b="-2894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842244" y="3696307"/>
                <a:ext cx="4907817" cy="416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̅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⊳</m:t>
                          </m:r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̿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acc>
                            <m:accPr>
                              <m:chr m:val="̃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</m:acc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244" y="3696307"/>
                <a:ext cx="4907817" cy="416524"/>
              </a:xfrm>
              <a:prstGeom prst="rect">
                <a:avLst/>
              </a:prstGeom>
              <a:blipFill rotWithShape="0">
                <a:blip r:embed="rId6"/>
                <a:stretch>
                  <a:fillRect t="-10145" b="-144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904834" y="4170518"/>
                <a:ext cx="390228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b="0" dirty="0" smtClean="0">
                    <a:solidFill>
                      <a:schemeClr val="tx2"/>
                    </a:solidFill>
                  </a:rPr>
                  <a:t>where</a:t>
                </a:r>
                <a:r>
                  <a:rPr lang="nl-BE" b="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</m:acc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nl-B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nl-B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nl-B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d>
                  </m:oMath>
                </a14:m>
                <a:r>
                  <a:rPr lang="nl-BE" dirty="0" smtClean="0"/>
                  <a:t> 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and</a:t>
                </a:r>
                <a:r>
                  <a:rPr lang="nl-BE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  <m:r>
                      <a:rPr lang="nl-B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nl-B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nl-B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nl-B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nl-B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+,</m:t>
                        </m:r>
                        <m:r>
                          <m:rPr>
                            <m:nor/>
                          </m:rPr>
                          <a:rPr lang="nl-B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nl-B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−,</m:t>
                        </m:r>
                        <m:r>
                          <m:rPr>
                            <m:nor/>
                          </m:rPr>
                          <a:rPr lang="nl-B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</m:d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834" y="4170518"/>
                <a:ext cx="3902287" cy="392415"/>
              </a:xfrm>
              <a:prstGeom prst="rect">
                <a:avLst/>
              </a:prstGeom>
              <a:blipFill rotWithShape="0">
                <a:blip r:embed="rId7"/>
                <a:stretch>
                  <a:fillRect l="-1248" t="-12308" b="-2307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579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LSP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69511" y="1236414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Logic Scoring of </a:t>
            </a:r>
            <a:r>
              <a:rPr lang="nl-BE" sz="2400" b="1" dirty="0" err="1" smtClean="0">
                <a:solidFill>
                  <a:schemeClr val="tx2"/>
                </a:solidFill>
              </a:rPr>
              <a:t>Preferences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4980" y="1880148"/>
            <a:ext cx="6794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step 4: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aggregation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of </a:t>
            </a:r>
            <a:r>
              <a:rPr lang="nl-BE" sz="2000" dirty="0" err="1" smtClean="0">
                <a:solidFill>
                  <a:schemeClr val="tx2"/>
                </a:solidFill>
              </a:rPr>
              <a:t>elementary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degrees</a:t>
            </a:r>
            <a:r>
              <a:rPr lang="nl-BE" sz="2000" dirty="0" smtClean="0">
                <a:solidFill>
                  <a:schemeClr val="tx2"/>
                </a:solidFill>
              </a:rPr>
              <a:t> of </a:t>
            </a:r>
            <a:r>
              <a:rPr lang="nl-BE" sz="2000" dirty="0" err="1" smtClean="0">
                <a:solidFill>
                  <a:schemeClr val="tx2"/>
                </a:solidFill>
              </a:rPr>
              <a:t>suitability</a:t>
            </a:r>
            <a:r>
              <a:rPr lang="nl-BE" sz="2000" dirty="0" smtClean="0">
                <a:solidFill>
                  <a:schemeClr val="tx2"/>
                </a:solidFill>
              </a:rPr>
              <a:t> (</a:t>
            </a:r>
            <a:r>
              <a:rPr lang="nl-BE" sz="2000" dirty="0" err="1" smtClean="0">
                <a:solidFill>
                  <a:schemeClr val="tx2"/>
                </a:solidFill>
              </a:rPr>
              <a:t>cont’d</a:t>
            </a:r>
            <a:r>
              <a:rPr lang="nl-BE" sz="2000" dirty="0" smtClean="0">
                <a:solidFill>
                  <a:schemeClr val="tx2"/>
                </a:solidFill>
              </a:rPr>
              <a:t>)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6193" y="2597152"/>
            <a:ext cx="1240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example</a:t>
            </a:r>
            <a:endParaRPr lang="nl-B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79" y="3058817"/>
            <a:ext cx="4408090" cy="334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33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LSP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>
                <a:solidFill>
                  <a:prstClr val="black"/>
                </a:solidFill>
              </a:rPr>
              <a:t>The Project </a:t>
            </a:r>
            <a:r>
              <a:rPr lang="pl-PL" sz="1600" dirty="0" err="1">
                <a:solidFill>
                  <a:prstClr val="black"/>
                </a:solidFill>
              </a:rPr>
              <a:t>is</a:t>
            </a:r>
            <a:r>
              <a:rPr lang="pl-PL" sz="1600" dirty="0">
                <a:solidFill>
                  <a:prstClr val="black"/>
                </a:solidFill>
              </a:rPr>
              <a:t> co-</a:t>
            </a:r>
            <a:r>
              <a:rPr lang="pl-PL" sz="1600" dirty="0" err="1">
                <a:solidFill>
                  <a:prstClr val="black"/>
                </a:solidFill>
              </a:rPr>
              <a:t>financed</a:t>
            </a:r>
            <a:r>
              <a:rPr lang="pl-PL" sz="1600" dirty="0">
                <a:solidFill>
                  <a:prstClr val="black"/>
                </a:solidFill>
              </a:rPr>
              <a:t> by the </a:t>
            </a:r>
            <a:r>
              <a:rPr lang="pl-PL" sz="1600" dirty="0" err="1">
                <a:solidFill>
                  <a:prstClr val="black"/>
                </a:solidFill>
              </a:rPr>
              <a:t>European</a:t>
            </a:r>
            <a:r>
              <a:rPr lang="pl-PL" sz="1600" dirty="0">
                <a:solidFill>
                  <a:prstClr val="black"/>
                </a:solidFill>
              </a:rPr>
              <a:t> Union from </a:t>
            </a:r>
            <a:r>
              <a:rPr lang="pl-PL" sz="1600" dirty="0" err="1">
                <a:solidFill>
                  <a:prstClr val="black"/>
                </a:solidFill>
              </a:rPr>
              <a:t>resources</a:t>
            </a:r>
            <a:r>
              <a:rPr lang="pl-PL" sz="1600" dirty="0">
                <a:solidFill>
                  <a:prstClr val="black"/>
                </a:solidFill>
              </a:rPr>
              <a:t> of the </a:t>
            </a:r>
            <a:r>
              <a:rPr lang="pl-PL" sz="1600" dirty="0" err="1">
                <a:solidFill>
                  <a:prstClr val="black"/>
                </a:solidFill>
              </a:rPr>
              <a:t>European</a:t>
            </a:r>
            <a:r>
              <a:rPr lang="pl-PL" sz="1600" dirty="0">
                <a:solidFill>
                  <a:prstClr val="black"/>
                </a:solidFill>
              </a:rPr>
              <a:t> </a:t>
            </a:r>
            <a:r>
              <a:rPr lang="pl-PL" sz="1600" dirty="0" err="1">
                <a:solidFill>
                  <a:prstClr val="black"/>
                </a:solidFill>
              </a:rPr>
              <a:t>Social</a:t>
            </a:r>
            <a:r>
              <a:rPr lang="pl-PL" sz="1600" dirty="0">
                <a:solidFill>
                  <a:prstClr val="black"/>
                </a:solidFill>
              </a:rPr>
              <a:t> </a:t>
            </a:r>
            <a:r>
              <a:rPr lang="pl-PL" sz="1600" dirty="0" smtClean="0">
                <a:solidFill>
                  <a:prstClr val="black"/>
                </a:solidFill>
              </a:rPr>
              <a:t>Fund</a:t>
            </a:r>
            <a:endParaRPr lang="pl-PL" sz="1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9511" y="1236414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rgbClr val="1F497D"/>
                </a:solidFill>
              </a:rPr>
              <a:t>Logic Scoring of </a:t>
            </a:r>
            <a:r>
              <a:rPr lang="nl-BE" sz="2400" b="1" dirty="0" err="1" smtClean="0">
                <a:solidFill>
                  <a:srgbClr val="1F497D"/>
                </a:solidFill>
              </a:rPr>
              <a:t>Preferences</a:t>
            </a:r>
            <a:endParaRPr lang="nl-BE" sz="2400" b="1" dirty="0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4980" y="1880148"/>
            <a:ext cx="6794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1F497D"/>
                </a:solidFill>
              </a:rPr>
              <a:t>step 4: </a:t>
            </a:r>
            <a:r>
              <a:rPr lang="nl-BE" sz="2000" dirty="0" err="1" smtClean="0">
                <a:solidFill>
                  <a:srgbClr val="F79646">
                    <a:lumMod val="75000"/>
                  </a:srgbClr>
                </a:solidFill>
              </a:rPr>
              <a:t>aggregation</a:t>
            </a:r>
            <a:r>
              <a:rPr lang="nl-BE" sz="2000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nl-BE" sz="2000" dirty="0" smtClean="0">
                <a:solidFill>
                  <a:srgbClr val="1F497D"/>
                </a:solidFill>
              </a:rPr>
              <a:t>of </a:t>
            </a:r>
            <a:r>
              <a:rPr lang="nl-BE" sz="2000" dirty="0" err="1" smtClean="0">
                <a:solidFill>
                  <a:srgbClr val="1F497D"/>
                </a:solidFill>
              </a:rPr>
              <a:t>elementary</a:t>
            </a:r>
            <a:r>
              <a:rPr lang="nl-BE" sz="2000" dirty="0" smtClean="0">
                <a:solidFill>
                  <a:srgbClr val="1F497D"/>
                </a:solidFill>
              </a:rPr>
              <a:t> </a:t>
            </a:r>
            <a:r>
              <a:rPr lang="nl-BE" sz="2000" dirty="0" err="1" smtClean="0">
                <a:solidFill>
                  <a:srgbClr val="1F497D"/>
                </a:solidFill>
              </a:rPr>
              <a:t>degrees</a:t>
            </a:r>
            <a:r>
              <a:rPr lang="nl-BE" sz="2000" dirty="0" smtClean="0">
                <a:solidFill>
                  <a:srgbClr val="1F497D"/>
                </a:solidFill>
              </a:rPr>
              <a:t> of </a:t>
            </a:r>
            <a:r>
              <a:rPr lang="nl-BE" sz="2000" dirty="0" err="1" smtClean="0">
                <a:solidFill>
                  <a:srgbClr val="1F497D"/>
                </a:solidFill>
              </a:rPr>
              <a:t>suitability</a:t>
            </a:r>
            <a:r>
              <a:rPr lang="nl-BE" sz="2000" dirty="0" smtClean="0">
                <a:solidFill>
                  <a:srgbClr val="1F497D"/>
                </a:solidFill>
              </a:rPr>
              <a:t> (</a:t>
            </a:r>
            <a:r>
              <a:rPr lang="nl-BE" sz="2000" dirty="0" err="1" smtClean="0">
                <a:solidFill>
                  <a:srgbClr val="1F497D"/>
                </a:solidFill>
              </a:rPr>
              <a:t>cont’d</a:t>
            </a:r>
            <a:r>
              <a:rPr lang="nl-BE" sz="2000" dirty="0" smtClean="0">
                <a:solidFill>
                  <a:srgbClr val="1F497D"/>
                </a:solidFill>
              </a:rPr>
              <a:t>)</a:t>
            </a:r>
            <a:endParaRPr lang="nl-BE" sz="2000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886" y="2514329"/>
            <a:ext cx="6063687" cy="404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9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LSP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>
                <a:solidFill>
                  <a:prstClr val="black"/>
                </a:solidFill>
              </a:rPr>
              <a:t>The Project </a:t>
            </a:r>
            <a:r>
              <a:rPr lang="pl-PL" sz="1600" dirty="0" err="1">
                <a:solidFill>
                  <a:prstClr val="black"/>
                </a:solidFill>
              </a:rPr>
              <a:t>is</a:t>
            </a:r>
            <a:r>
              <a:rPr lang="pl-PL" sz="1600" dirty="0">
                <a:solidFill>
                  <a:prstClr val="black"/>
                </a:solidFill>
              </a:rPr>
              <a:t> co-</a:t>
            </a:r>
            <a:r>
              <a:rPr lang="pl-PL" sz="1600" dirty="0" err="1">
                <a:solidFill>
                  <a:prstClr val="black"/>
                </a:solidFill>
              </a:rPr>
              <a:t>financed</a:t>
            </a:r>
            <a:r>
              <a:rPr lang="pl-PL" sz="1600" dirty="0">
                <a:solidFill>
                  <a:prstClr val="black"/>
                </a:solidFill>
              </a:rPr>
              <a:t> by the </a:t>
            </a:r>
            <a:r>
              <a:rPr lang="pl-PL" sz="1600" dirty="0" err="1">
                <a:solidFill>
                  <a:prstClr val="black"/>
                </a:solidFill>
              </a:rPr>
              <a:t>European</a:t>
            </a:r>
            <a:r>
              <a:rPr lang="pl-PL" sz="1600" dirty="0">
                <a:solidFill>
                  <a:prstClr val="black"/>
                </a:solidFill>
              </a:rPr>
              <a:t> Union from </a:t>
            </a:r>
            <a:r>
              <a:rPr lang="pl-PL" sz="1600" dirty="0" err="1">
                <a:solidFill>
                  <a:prstClr val="black"/>
                </a:solidFill>
              </a:rPr>
              <a:t>resources</a:t>
            </a:r>
            <a:r>
              <a:rPr lang="pl-PL" sz="1600" dirty="0">
                <a:solidFill>
                  <a:prstClr val="black"/>
                </a:solidFill>
              </a:rPr>
              <a:t> of the </a:t>
            </a:r>
            <a:r>
              <a:rPr lang="pl-PL" sz="1600" dirty="0" err="1">
                <a:solidFill>
                  <a:prstClr val="black"/>
                </a:solidFill>
              </a:rPr>
              <a:t>European</a:t>
            </a:r>
            <a:r>
              <a:rPr lang="pl-PL" sz="1600" dirty="0">
                <a:solidFill>
                  <a:prstClr val="black"/>
                </a:solidFill>
              </a:rPr>
              <a:t> </a:t>
            </a:r>
            <a:r>
              <a:rPr lang="pl-PL" sz="1600" dirty="0" err="1">
                <a:solidFill>
                  <a:prstClr val="black"/>
                </a:solidFill>
              </a:rPr>
              <a:t>Social</a:t>
            </a:r>
            <a:r>
              <a:rPr lang="pl-PL" sz="1600" dirty="0">
                <a:solidFill>
                  <a:prstClr val="black"/>
                </a:solidFill>
              </a:rPr>
              <a:t> </a:t>
            </a:r>
            <a:r>
              <a:rPr lang="pl-PL" sz="1600" dirty="0" smtClean="0">
                <a:solidFill>
                  <a:prstClr val="black"/>
                </a:solidFill>
              </a:rPr>
              <a:t>Fund</a:t>
            </a:r>
            <a:endParaRPr lang="pl-PL" sz="1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9511" y="1236414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rgbClr val="1F497D"/>
                </a:solidFill>
              </a:rPr>
              <a:t>Logic Scoring of </a:t>
            </a:r>
            <a:r>
              <a:rPr lang="nl-BE" sz="2400" b="1" dirty="0" err="1" smtClean="0">
                <a:solidFill>
                  <a:srgbClr val="1F497D"/>
                </a:solidFill>
              </a:rPr>
              <a:t>Preferences</a:t>
            </a:r>
            <a:endParaRPr lang="nl-BE" sz="2400" b="1" dirty="0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4980" y="1880148"/>
            <a:ext cx="6794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1F497D"/>
                </a:solidFill>
              </a:rPr>
              <a:t>step 5: </a:t>
            </a:r>
            <a:r>
              <a:rPr lang="nl-BE" sz="2000" dirty="0" err="1">
                <a:solidFill>
                  <a:schemeClr val="tx2"/>
                </a:solidFill>
              </a:rPr>
              <a:t>perform</a:t>
            </a:r>
            <a:r>
              <a:rPr lang="nl-BE" sz="2000" dirty="0">
                <a:solidFill>
                  <a:schemeClr val="tx2"/>
                </a:solidFill>
              </a:rPr>
              <a:t> a </a:t>
            </a:r>
            <a:r>
              <a:rPr lang="nl-BE" sz="2000" dirty="0" err="1">
                <a:solidFill>
                  <a:schemeClr val="accent6">
                    <a:lumMod val="75000"/>
                  </a:schemeClr>
                </a:solidFill>
              </a:rPr>
              <a:t>cost</a:t>
            </a:r>
            <a:r>
              <a:rPr lang="nl-BE" sz="20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nl-BE" sz="2000" dirty="0" err="1">
                <a:solidFill>
                  <a:schemeClr val="accent6">
                    <a:lumMod val="75000"/>
                  </a:schemeClr>
                </a:solidFill>
              </a:rPr>
              <a:t>suitability</a:t>
            </a:r>
            <a:r>
              <a:rPr lang="nl-BE" sz="2000" dirty="0">
                <a:solidFill>
                  <a:schemeClr val="accent6">
                    <a:lumMod val="75000"/>
                  </a:schemeClr>
                </a:solidFill>
              </a:rPr>
              <a:t> analysis</a:t>
            </a:r>
            <a:r>
              <a:rPr lang="nl-BE" sz="2000" dirty="0">
                <a:solidFill>
                  <a:schemeClr val="tx2"/>
                </a:solidFill>
              </a:rPr>
              <a:t> </a:t>
            </a:r>
            <a:r>
              <a:rPr lang="nl-BE" sz="2000" dirty="0" err="1">
                <a:solidFill>
                  <a:schemeClr val="tx2"/>
                </a:solidFill>
              </a:rPr>
              <a:t>to</a:t>
            </a:r>
            <a:r>
              <a:rPr lang="nl-BE" sz="2000" dirty="0">
                <a:solidFill>
                  <a:schemeClr val="tx2"/>
                </a:solidFill>
              </a:rPr>
              <a:t> </a:t>
            </a:r>
            <a:r>
              <a:rPr lang="nl-BE" sz="2000" dirty="0" err="1">
                <a:solidFill>
                  <a:schemeClr val="tx2"/>
                </a:solidFill>
              </a:rPr>
              <a:t>find</a:t>
            </a:r>
            <a:r>
              <a:rPr lang="nl-BE" sz="2000" dirty="0">
                <a:solidFill>
                  <a:schemeClr val="tx2"/>
                </a:solidFill>
              </a:rPr>
              <a:t> the best </a:t>
            </a:r>
            <a:r>
              <a:rPr lang="nl-BE" sz="2000" dirty="0" err="1" smtClean="0">
                <a:solidFill>
                  <a:schemeClr val="tx2"/>
                </a:solidFill>
              </a:rPr>
              <a:t>value</a:t>
            </a:r>
            <a:endParaRPr lang="nl-BE" sz="2000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1032" name="Picture 8" descr="http://downeyhomes.org/wp-content/uploads/2014/02/Housing-Affordabil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59658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55483" y="2628526"/>
            <a:ext cx="6633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suitability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and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affordability</a:t>
            </a:r>
            <a:r>
              <a:rPr lang="nl-BE" sz="2400" dirty="0" smtClean="0">
                <a:solidFill>
                  <a:schemeClr val="tx2"/>
                </a:solidFill>
              </a:rPr>
              <a:t> are </a:t>
            </a:r>
            <a:r>
              <a:rPr lang="nl-BE" sz="2400" dirty="0" err="1" smtClean="0">
                <a:solidFill>
                  <a:schemeClr val="tx2"/>
                </a:solidFill>
              </a:rPr>
              <a:t>orthogonal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concepts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90882" y="3602537"/>
            <a:ext cx="5580940" cy="244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kern="0" dirty="0" smtClean="0">
                <a:solidFill>
                  <a:schemeClr val="tx2"/>
                </a:solidFill>
                <a:cs typeface="Arial" charset="0"/>
              </a:rPr>
              <a:t>both have a hierarchic structure</a:t>
            </a:r>
            <a:endParaRPr lang="en-US" sz="1600" kern="0" dirty="0" smtClean="0">
              <a:solidFill>
                <a:schemeClr val="tx2"/>
              </a:solidFill>
              <a:cs typeface="Arial" charset="0"/>
            </a:endParaRPr>
          </a:p>
          <a:p>
            <a:pPr eaLnBrk="1" hangingPunct="1"/>
            <a:r>
              <a:rPr lang="en-US" sz="2000" kern="0" dirty="0" smtClean="0">
                <a:solidFill>
                  <a:schemeClr val="tx2"/>
                </a:solidFill>
                <a:cs typeface="Arial" charset="0"/>
              </a:rPr>
              <a:t>but aggregation is different as values are different</a:t>
            </a:r>
          </a:p>
          <a:p>
            <a:pPr lvl="1" eaLnBrk="1" hangingPunct="1"/>
            <a:r>
              <a:rPr lang="en-US" sz="1800" kern="0" dirty="0" smtClean="0">
                <a:solidFill>
                  <a:schemeClr val="tx2"/>
                </a:solidFill>
                <a:cs typeface="Arial" charset="0"/>
              </a:rPr>
              <a:t>suitability: logical aggregation (and, or, not, etc.)</a:t>
            </a:r>
          </a:p>
          <a:p>
            <a:pPr lvl="1" eaLnBrk="1" hangingPunct="1"/>
            <a:r>
              <a:rPr lang="en-US" sz="1800" kern="0" dirty="0" smtClean="0">
                <a:solidFill>
                  <a:schemeClr val="tx2"/>
                </a:solidFill>
                <a:cs typeface="Arial" charset="0"/>
              </a:rPr>
              <a:t>cost: arithmetic aggregation (add, multiply, etc.)</a:t>
            </a:r>
          </a:p>
          <a:p>
            <a:pPr eaLnBrk="1" hangingPunct="1"/>
            <a:r>
              <a:rPr lang="en-US" sz="2000" kern="0" dirty="0" smtClean="0">
                <a:solidFill>
                  <a:schemeClr val="tx2"/>
                </a:solidFill>
                <a:cs typeface="Arial" charset="0"/>
              </a:rPr>
              <a:t>decision makers usually need a tradeoff between both</a:t>
            </a:r>
          </a:p>
        </p:txBody>
      </p:sp>
    </p:spTree>
    <p:extLst>
      <p:ext uri="{BB962C8B-B14F-4D97-AF65-F5344CB8AC3E}">
        <p14:creationId xmlns:p14="http://schemas.microsoft.com/office/powerpoint/2010/main" val="3585657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LSP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>
                <a:solidFill>
                  <a:prstClr val="black"/>
                </a:solidFill>
              </a:rPr>
              <a:t>The Project </a:t>
            </a:r>
            <a:r>
              <a:rPr lang="pl-PL" sz="1600" dirty="0" err="1">
                <a:solidFill>
                  <a:prstClr val="black"/>
                </a:solidFill>
              </a:rPr>
              <a:t>is</a:t>
            </a:r>
            <a:r>
              <a:rPr lang="pl-PL" sz="1600" dirty="0">
                <a:solidFill>
                  <a:prstClr val="black"/>
                </a:solidFill>
              </a:rPr>
              <a:t> co-</a:t>
            </a:r>
            <a:r>
              <a:rPr lang="pl-PL" sz="1600" dirty="0" err="1">
                <a:solidFill>
                  <a:prstClr val="black"/>
                </a:solidFill>
              </a:rPr>
              <a:t>financed</a:t>
            </a:r>
            <a:r>
              <a:rPr lang="pl-PL" sz="1600" dirty="0">
                <a:solidFill>
                  <a:prstClr val="black"/>
                </a:solidFill>
              </a:rPr>
              <a:t> by the </a:t>
            </a:r>
            <a:r>
              <a:rPr lang="pl-PL" sz="1600" dirty="0" err="1">
                <a:solidFill>
                  <a:prstClr val="black"/>
                </a:solidFill>
              </a:rPr>
              <a:t>European</a:t>
            </a:r>
            <a:r>
              <a:rPr lang="pl-PL" sz="1600" dirty="0">
                <a:solidFill>
                  <a:prstClr val="black"/>
                </a:solidFill>
              </a:rPr>
              <a:t> Union from </a:t>
            </a:r>
            <a:r>
              <a:rPr lang="pl-PL" sz="1600" dirty="0" err="1">
                <a:solidFill>
                  <a:prstClr val="black"/>
                </a:solidFill>
              </a:rPr>
              <a:t>resources</a:t>
            </a:r>
            <a:r>
              <a:rPr lang="pl-PL" sz="1600" dirty="0">
                <a:solidFill>
                  <a:prstClr val="black"/>
                </a:solidFill>
              </a:rPr>
              <a:t> of the </a:t>
            </a:r>
            <a:r>
              <a:rPr lang="pl-PL" sz="1600" dirty="0" err="1">
                <a:solidFill>
                  <a:prstClr val="black"/>
                </a:solidFill>
              </a:rPr>
              <a:t>European</a:t>
            </a:r>
            <a:r>
              <a:rPr lang="pl-PL" sz="1600" dirty="0">
                <a:solidFill>
                  <a:prstClr val="black"/>
                </a:solidFill>
              </a:rPr>
              <a:t> </a:t>
            </a:r>
            <a:r>
              <a:rPr lang="pl-PL" sz="1600" dirty="0" err="1">
                <a:solidFill>
                  <a:prstClr val="black"/>
                </a:solidFill>
              </a:rPr>
              <a:t>Social</a:t>
            </a:r>
            <a:r>
              <a:rPr lang="pl-PL" sz="1600" dirty="0">
                <a:solidFill>
                  <a:prstClr val="black"/>
                </a:solidFill>
              </a:rPr>
              <a:t> </a:t>
            </a:r>
            <a:r>
              <a:rPr lang="pl-PL" sz="1600" dirty="0" smtClean="0">
                <a:solidFill>
                  <a:prstClr val="black"/>
                </a:solidFill>
              </a:rPr>
              <a:t>Fund</a:t>
            </a:r>
            <a:endParaRPr lang="pl-PL" sz="1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9511" y="1236414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rgbClr val="1F497D"/>
                </a:solidFill>
              </a:rPr>
              <a:t>Logic Scoring of </a:t>
            </a:r>
            <a:r>
              <a:rPr lang="nl-BE" sz="2400" b="1" dirty="0" err="1" smtClean="0">
                <a:solidFill>
                  <a:srgbClr val="1F497D"/>
                </a:solidFill>
              </a:rPr>
              <a:t>Preferences</a:t>
            </a:r>
            <a:endParaRPr lang="nl-BE" sz="2400" b="1" dirty="0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4980" y="1880148"/>
            <a:ext cx="6794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1F497D"/>
                </a:solidFill>
              </a:rPr>
              <a:t>step 5: </a:t>
            </a:r>
            <a:r>
              <a:rPr lang="nl-BE" sz="2000" dirty="0" err="1">
                <a:solidFill>
                  <a:schemeClr val="tx2"/>
                </a:solidFill>
              </a:rPr>
              <a:t>perform</a:t>
            </a:r>
            <a:r>
              <a:rPr lang="nl-BE" sz="2000" dirty="0">
                <a:solidFill>
                  <a:schemeClr val="tx2"/>
                </a:solidFill>
              </a:rPr>
              <a:t> a </a:t>
            </a:r>
            <a:r>
              <a:rPr lang="nl-BE" sz="2000" dirty="0" err="1">
                <a:solidFill>
                  <a:schemeClr val="accent6">
                    <a:lumMod val="75000"/>
                  </a:schemeClr>
                </a:solidFill>
              </a:rPr>
              <a:t>cost</a:t>
            </a:r>
            <a:r>
              <a:rPr lang="nl-BE" sz="20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nl-BE" sz="2000" dirty="0" err="1">
                <a:solidFill>
                  <a:schemeClr val="accent6">
                    <a:lumMod val="75000"/>
                  </a:schemeClr>
                </a:solidFill>
              </a:rPr>
              <a:t>suitability</a:t>
            </a:r>
            <a:r>
              <a:rPr lang="nl-BE" sz="2000" dirty="0">
                <a:solidFill>
                  <a:schemeClr val="accent6">
                    <a:lumMod val="75000"/>
                  </a:schemeClr>
                </a:solidFill>
              </a:rPr>
              <a:t> analysis</a:t>
            </a:r>
            <a:r>
              <a:rPr lang="nl-BE" sz="2000" dirty="0">
                <a:solidFill>
                  <a:schemeClr val="tx2"/>
                </a:solidFill>
              </a:rPr>
              <a:t> </a:t>
            </a:r>
            <a:r>
              <a:rPr lang="nl-BE" sz="2000" dirty="0" err="1">
                <a:solidFill>
                  <a:schemeClr val="tx2"/>
                </a:solidFill>
              </a:rPr>
              <a:t>to</a:t>
            </a:r>
            <a:r>
              <a:rPr lang="nl-BE" sz="2000" dirty="0">
                <a:solidFill>
                  <a:schemeClr val="tx2"/>
                </a:solidFill>
              </a:rPr>
              <a:t> </a:t>
            </a:r>
            <a:r>
              <a:rPr lang="nl-BE" sz="2000" dirty="0" err="1">
                <a:solidFill>
                  <a:schemeClr val="tx2"/>
                </a:solidFill>
              </a:rPr>
              <a:t>find</a:t>
            </a:r>
            <a:r>
              <a:rPr lang="nl-BE" sz="2000" dirty="0">
                <a:solidFill>
                  <a:schemeClr val="tx2"/>
                </a:solidFill>
              </a:rPr>
              <a:t> the best </a:t>
            </a:r>
            <a:r>
              <a:rPr lang="nl-BE" sz="2000" dirty="0" err="1" smtClean="0">
                <a:solidFill>
                  <a:schemeClr val="tx2"/>
                </a:solidFill>
              </a:rPr>
              <a:t>value</a:t>
            </a:r>
            <a:endParaRPr lang="nl-BE" sz="2000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1030" name="Picture 6" descr="http://loancalculators.in/wp-content/uploads/2012/08/mortgage-affordability-calculat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089" y="2280258"/>
            <a:ext cx="5727822" cy="38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254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homeofpoi.com/images/Medium/1000_Pictures_juggling_mb-juggling-ball-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0827" y="4795936"/>
            <a:ext cx="843324" cy="84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1/18/Blender-meta-b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2" y="4207815"/>
            <a:ext cx="1095809" cy="109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recisionballs.com/solid_works/JPEG/b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12" y="3863693"/>
            <a:ext cx="1141137" cy="100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LSP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69511" y="1620240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Logic Scoring of </a:t>
            </a:r>
            <a:r>
              <a:rPr lang="nl-BE" sz="2400" b="1" dirty="0" err="1" smtClean="0">
                <a:solidFill>
                  <a:schemeClr val="tx2"/>
                </a:solidFill>
              </a:rPr>
              <a:t>Preferences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2259405"/>
            <a:ext cx="4325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mulitiple</a:t>
            </a:r>
            <a:r>
              <a:rPr lang="nl-BE" sz="2400" dirty="0" smtClean="0">
                <a:solidFill>
                  <a:schemeClr val="tx2"/>
                </a:solidFill>
              </a:rPr>
              <a:t> criteria </a:t>
            </a:r>
            <a:r>
              <a:rPr lang="nl-BE" sz="2400" dirty="0" err="1" smtClean="0">
                <a:solidFill>
                  <a:schemeClr val="tx2"/>
                </a:solidFill>
              </a:rPr>
              <a:t>decision</a:t>
            </a:r>
            <a:r>
              <a:rPr lang="nl-BE" sz="2400" dirty="0" smtClean="0">
                <a:solidFill>
                  <a:schemeClr val="tx2"/>
                </a:solidFill>
              </a:rPr>
              <a:t> making</a:t>
            </a:r>
            <a:endParaRPr lang="nl-B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s://lh5.ggpht.com/JUGn9I-kMM3LriNMpdUA6Z1_NZksTHCndCJ7SqSG0CkF6P-rBHUS91_aAiWfNpKSoQ=w3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35" y="3420534"/>
            <a:ext cx="980473" cy="9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ages.rakuten.com/PI/0/500/22417214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261" y="3161446"/>
            <a:ext cx="771878" cy="77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90671" y="5670305"/>
            <a:ext cx="853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tx2"/>
                </a:solidFill>
              </a:rPr>
              <a:t>cases</a:t>
            </a:r>
            <a:endParaRPr lang="nl-B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64" name="Picture 16" descr="user rank - points and titl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768" y="3779021"/>
            <a:ext cx="1228464" cy="122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864398" y="3724804"/>
            <a:ext cx="876258" cy="3719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897289" y="4368584"/>
            <a:ext cx="715155" cy="5238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945031" y="4692814"/>
            <a:ext cx="773695" cy="3103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48547" y="3146605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dirty="0" smtClean="0">
                <a:solidFill>
                  <a:schemeClr val="tx2"/>
                </a:solidFill>
              </a:rPr>
              <a:t>?</a:t>
            </a:r>
            <a:endParaRPr lang="nl-BE" sz="4000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9497" y="5079040"/>
            <a:ext cx="166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tx2"/>
                </a:solidFill>
              </a:rPr>
              <a:t>user</a:t>
            </a:r>
            <a:br>
              <a:rPr lang="nl-BE" sz="2400" dirty="0" smtClean="0">
                <a:solidFill>
                  <a:schemeClr val="tx2"/>
                </a:solidFill>
              </a:rPr>
            </a:br>
            <a:r>
              <a:rPr lang="nl-BE" sz="2400" dirty="0" err="1" smtClean="0">
                <a:solidFill>
                  <a:schemeClr val="tx2"/>
                </a:solidFill>
              </a:rPr>
              <a:t>preferences</a:t>
            </a:r>
            <a:endParaRPr lang="nl-B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670385" y="4416263"/>
            <a:ext cx="643466" cy="4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390490" y="5850187"/>
            <a:ext cx="2363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tx2"/>
                </a:solidFill>
              </a:rPr>
              <a:t>(multiple criteria)</a:t>
            </a:r>
            <a:endParaRPr lang="nl-B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" name="Picture 2" descr="https://lh5.ggpht.com/JUGn9I-kMM3LriNMpdUA6Z1_NZksTHCndCJ7SqSG0CkF6P-rBHUS91_aAiWfNpKSoQ=w3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647" y="3920524"/>
            <a:ext cx="980473" cy="9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532124" y="4795936"/>
            <a:ext cx="1207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tx2"/>
                </a:solidFill>
              </a:rPr>
              <a:t>select </a:t>
            </a:r>
          </a:p>
          <a:p>
            <a:pPr algn="ctr"/>
            <a:r>
              <a:rPr lang="nl-BE" sz="2400" dirty="0" smtClean="0">
                <a:solidFill>
                  <a:schemeClr val="tx2"/>
                </a:solidFill>
              </a:rPr>
              <a:t>the best</a:t>
            </a:r>
            <a:endParaRPr lang="nl-B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08956" y="3879795"/>
            <a:ext cx="851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tx2"/>
                </a:solidFill>
              </a:rPr>
              <a:t>score</a:t>
            </a:r>
            <a:endParaRPr lang="nl-B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38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LSP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>
                <a:solidFill>
                  <a:prstClr val="black"/>
                </a:solidFill>
              </a:rPr>
              <a:t>The Project </a:t>
            </a:r>
            <a:r>
              <a:rPr lang="pl-PL" sz="1600" dirty="0" err="1">
                <a:solidFill>
                  <a:prstClr val="black"/>
                </a:solidFill>
              </a:rPr>
              <a:t>is</a:t>
            </a:r>
            <a:r>
              <a:rPr lang="pl-PL" sz="1600" dirty="0">
                <a:solidFill>
                  <a:prstClr val="black"/>
                </a:solidFill>
              </a:rPr>
              <a:t> co-</a:t>
            </a:r>
            <a:r>
              <a:rPr lang="pl-PL" sz="1600" dirty="0" err="1">
                <a:solidFill>
                  <a:prstClr val="black"/>
                </a:solidFill>
              </a:rPr>
              <a:t>financed</a:t>
            </a:r>
            <a:r>
              <a:rPr lang="pl-PL" sz="1600" dirty="0">
                <a:solidFill>
                  <a:prstClr val="black"/>
                </a:solidFill>
              </a:rPr>
              <a:t> by the </a:t>
            </a:r>
            <a:r>
              <a:rPr lang="pl-PL" sz="1600" dirty="0" err="1">
                <a:solidFill>
                  <a:prstClr val="black"/>
                </a:solidFill>
              </a:rPr>
              <a:t>European</a:t>
            </a:r>
            <a:r>
              <a:rPr lang="pl-PL" sz="1600" dirty="0">
                <a:solidFill>
                  <a:prstClr val="black"/>
                </a:solidFill>
              </a:rPr>
              <a:t> Union from </a:t>
            </a:r>
            <a:r>
              <a:rPr lang="pl-PL" sz="1600" dirty="0" err="1">
                <a:solidFill>
                  <a:prstClr val="black"/>
                </a:solidFill>
              </a:rPr>
              <a:t>resources</a:t>
            </a:r>
            <a:r>
              <a:rPr lang="pl-PL" sz="1600" dirty="0">
                <a:solidFill>
                  <a:prstClr val="black"/>
                </a:solidFill>
              </a:rPr>
              <a:t> of the </a:t>
            </a:r>
            <a:r>
              <a:rPr lang="pl-PL" sz="1600" dirty="0" err="1">
                <a:solidFill>
                  <a:prstClr val="black"/>
                </a:solidFill>
              </a:rPr>
              <a:t>European</a:t>
            </a:r>
            <a:r>
              <a:rPr lang="pl-PL" sz="1600" dirty="0">
                <a:solidFill>
                  <a:prstClr val="black"/>
                </a:solidFill>
              </a:rPr>
              <a:t> </a:t>
            </a:r>
            <a:r>
              <a:rPr lang="pl-PL" sz="1600" dirty="0" err="1">
                <a:solidFill>
                  <a:prstClr val="black"/>
                </a:solidFill>
              </a:rPr>
              <a:t>Social</a:t>
            </a:r>
            <a:r>
              <a:rPr lang="pl-PL" sz="1600" dirty="0">
                <a:solidFill>
                  <a:prstClr val="black"/>
                </a:solidFill>
              </a:rPr>
              <a:t> </a:t>
            </a:r>
            <a:r>
              <a:rPr lang="pl-PL" sz="1600" dirty="0" smtClean="0">
                <a:solidFill>
                  <a:prstClr val="black"/>
                </a:solidFill>
              </a:rPr>
              <a:t>Fund</a:t>
            </a:r>
            <a:endParaRPr lang="pl-PL" sz="1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9511" y="1236414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rgbClr val="1F497D"/>
                </a:solidFill>
              </a:rPr>
              <a:t>Logic Scoring of </a:t>
            </a:r>
            <a:r>
              <a:rPr lang="nl-BE" sz="2400" b="1" dirty="0" err="1" smtClean="0">
                <a:solidFill>
                  <a:srgbClr val="1F497D"/>
                </a:solidFill>
              </a:rPr>
              <a:t>Preferences</a:t>
            </a:r>
            <a:endParaRPr lang="nl-BE" sz="2400" b="1" dirty="0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4980" y="1880148"/>
            <a:ext cx="6794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1F497D"/>
                </a:solidFill>
              </a:rPr>
              <a:t>step 5: </a:t>
            </a:r>
            <a:r>
              <a:rPr lang="nl-BE" sz="2000" dirty="0" err="1">
                <a:solidFill>
                  <a:schemeClr val="tx2"/>
                </a:solidFill>
              </a:rPr>
              <a:t>perform</a:t>
            </a:r>
            <a:r>
              <a:rPr lang="nl-BE" sz="2000" dirty="0">
                <a:solidFill>
                  <a:schemeClr val="tx2"/>
                </a:solidFill>
              </a:rPr>
              <a:t> a </a:t>
            </a:r>
            <a:r>
              <a:rPr lang="nl-BE" sz="2000" dirty="0" err="1">
                <a:solidFill>
                  <a:schemeClr val="accent6">
                    <a:lumMod val="75000"/>
                  </a:schemeClr>
                </a:solidFill>
              </a:rPr>
              <a:t>cost</a:t>
            </a:r>
            <a:r>
              <a:rPr lang="nl-BE" sz="20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nl-BE" sz="2000" dirty="0" err="1">
                <a:solidFill>
                  <a:schemeClr val="accent6">
                    <a:lumMod val="75000"/>
                  </a:schemeClr>
                </a:solidFill>
              </a:rPr>
              <a:t>suitability</a:t>
            </a:r>
            <a:r>
              <a:rPr lang="nl-BE" sz="2000" dirty="0">
                <a:solidFill>
                  <a:schemeClr val="accent6">
                    <a:lumMod val="75000"/>
                  </a:schemeClr>
                </a:solidFill>
              </a:rPr>
              <a:t> analysis</a:t>
            </a:r>
            <a:r>
              <a:rPr lang="nl-BE" sz="2000" dirty="0">
                <a:solidFill>
                  <a:schemeClr val="tx2"/>
                </a:solidFill>
              </a:rPr>
              <a:t> </a:t>
            </a:r>
            <a:r>
              <a:rPr lang="nl-BE" sz="2000" dirty="0" err="1">
                <a:solidFill>
                  <a:schemeClr val="tx2"/>
                </a:solidFill>
              </a:rPr>
              <a:t>to</a:t>
            </a:r>
            <a:r>
              <a:rPr lang="nl-BE" sz="2000" dirty="0">
                <a:solidFill>
                  <a:schemeClr val="tx2"/>
                </a:solidFill>
              </a:rPr>
              <a:t> </a:t>
            </a:r>
            <a:r>
              <a:rPr lang="nl-BE" sz="2000" dirty="0" err="1">
                <a:solidFill>
                  <a:schemeClr val="tx2"/>
                </a:solidFill>
              </a:rPr>
              <a:t>find</a:t>
            </a:r>
            <a:r>
              <a:rPr lang="nl-BE" sz="2000" dirty="0">
                <a:solidFill>
                  <a:schemeClr val="tx2"/>
                </a:solidFill>
              </a:rPr>
              <a:t> the best </a:t>
            </a:r>
            <a:r>
              <a:rPr lang="nl-BE" sz="2000" dirty="0" err="1" smtClean="0">
                <a:solidFill>
                  <a:schemeClr val="tx2"/>
                </a:solidFill>
              </a:rPr>
              <a:t>value</a:t>
            </a:r>
            <a:endParaRPr lang="nl-BE" sz="200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8046" y="2628526"/>
            <a:ext cx="4567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tx2"/>
                </a:solidFill>
              </a:rPr>
              <a:t>overall </a:t>
            </a:r>
            <a:r>
              <a:rPr lang="nl-BE" sz="2400" dirty="0" err="1" smtClean="0">
                <a:solidFill>
                  <a:schemeClr val="tx2"/>
                </a:solidFill>
              </a:rPr>
              <a:t>suitability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i="1" dirty="0" smtClean="0"/>
              <a:t>E</a:t>
            </a:r>
            <a:r>
              <a:rPr lang="nl-BE" sz="2400" dirty="0" smtClean="0">
                <a:solidFill>
                  <a:schemeClr val="tx2"/>
                </a:solidFill>
              </a:rPr>
              <a:t> vs. </a:t>
            </a:r>
            <a:r>
              <a:rPr lang="nl-BE" sz="2400" dirty="0" err="1" smtClean="0">
                <a:solidFill>
                  <a:schemeClr val="tx2"/>
                </a:solidFill>
              </a:rPr>
              <a:t>global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cost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i="1" dirty="0" smtClean="0"/>
              <a:t>C</a:t>
            </a:r>
            <a:endParaRPr lang="nl-BE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8350" y="4784464"/>
            <a:ext cx="2138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global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quality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i="1" dirty="0" smtClean="0"/>
              <a:t>Q</a:t>
            </a:r>
            <a:endParaRPr lang="nl-BE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74980" y="5421562"/>
                <a:ext cx="1393715" cy="572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nl-B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980" y="5421562"/>
                <a:ext cx="1393715" cy="5724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837236" y="5507739"/>
            <a:ext cx="3115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tx2"/>
                </a:solidFill>
              </a:rPr>
              <a:t>best </a:t>
            </a:r>
            <a:r>
              <a:rPr lang="nl-BE" sz="2000" dirty="0" err="1" smtClean="0">
                <a:solidFill>
                  <a:schemeClr val="tx2"/>
                </a:solidFill>
              </a:rPr>
              <a:t>suitability-cost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tradeoff</a:t>
            </a:r>
            <a:endParaRPr lang="nl-BE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3534" y="3454465"/>
                <a:ext cx="6258636" cy="462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400" dirty="0" smtClean="0">
                    <a:solidFill>
                      <a:schemeClr val="tx2"/>
                    </a:solidFill>
                  </a:rPr>
                  <a:t>minimal </a:t>
                </a:r>
                <a:r>
                  <a:rPr lang="nl-BE" sz="2400" dirty="0" err="1" smtClean="0">
                    <a:solidFill>
                      <a:schemeClr val="tx2"/>
                    </a:solidFill>
                  </a:rPr>
                  <a:t>suitability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nl-B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𝑀𝐼𝑁</m:t>
                        </m:r>
                      </m:sup>
                    </m:sSup>
                  </m:oMath>
                </a14:m>
                <a:r>
                  <a:rPr lang="nl-BE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400" dirty="0" err="1" smtClean="0">
                    <a:solidFill>
                      <a:schemeClr val="tx2"/>
                    </a:solidFill>
                  </a:rPr>
                  <a:t>and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400" dirty="0" err="1" smtClean="0">
                    <a:solidFill>
                      <a:schemeClr val="tx2"/>
                    </a:solidFill>
                  </a:rPr>
                  <a:t>maximal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400" dirty="0" err="1" smtClean="0">
                    <a:solidFill>
                      <a:schemeClr val="tx2"/>
                    </a:solidFill>
                  </a:rPr>
                  <a:t>cost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nl-B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𝑀𝐴𝑋</m:t>
                        </m:r>
                      </m:sup>
                    </m:sSup>
                  </m:oMath>
                </a14:m>
                <a:endParaRPr lang="nl-BE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34" y="3454465"/>
                <a:ext cx="6258636" cy="462627"/>
              </a:xfrm>
              <a:prstGeom prst="rect">
                <a:avLst/>
              </a:prstGeom>
              <a:blipFill rotWithShape="0">
                <a:blip r:embed="rId5"/>
                <a:stretch>
                  <a:fillRect l="-1461" t="-10526" b="-2894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52260" y="4124099"/>
                <a:ext cx="3544753" cy="400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</a:rPr>
                  <a:t>reject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if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𝑀𝐼𝑁</m:t>
                        </m:r>
                      </m:sup>
                    </m:sSup>
                  </m:oMath>
                </a14:m>
                <a:r>
                  <a:rPr lang="nl-BE" sz="2000" i="1" dirty="0" smtClean="0"/>
                  <a:t> 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or</a:t>
                </a:r>
                <a:r>
                  <a:rPr lang="nl-BE" sz="2000" dirty="0" smtClean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𝑀𝐴𝑋</m:t>
                        </m:r>
                      </m:sup>
                    </m:sSup>
                  </m:oMath>
                </a14:m>
                <a:endParaRPr lang="nl-BE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260" y="4124099"/>
                <a:ext cx="3544753" cy="400944"/>
              </a:xfrm>
              <a:prstGeom prst="rect">
                <a:avLst/>
              </a:prstGeom>
              <a:blipFill rotWithShape="0">
                <a:blip r:embed="rId6"/>
                <a:stretch>
                  <a:fillRect l="-1718" t="-7692" b="-2923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162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LSP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>
                <a:solidFill>
                  <a:prstClr val="black"/>
                </a:solidFill>
              </a:rPr>
              <a:t>The Project </a:t>
            </a:r>
            <a:r>
              <a:rPr lang="pl-PL" sz="1600" dirty="0" err="1">
                <a:solidFill>
                  <a:prstClr val="black"/>
                </a:solidFill>
              </a:rPr>
              <a:t>is</a:t>
            </a:r>
            <a:r>
              <a:rPr lang="pl-PL" sz="1600" dirty="0">
                <a:solidFill>
                  <a:prstClr val="black"/>
                </a:solidFill>
              </a:rPr>
              <a:t> co-</a:t>
            </a:r>
            <a:r>
              <a:rPr lang="pl-PL" sz="1600" dirty="0" err="1">
                <a:solidFill>
                  <a:prstClr val="black"/>
                </a:solidFill>
              </a:rPr>
              <a:t>financed</a:t>
            </a:r>
            <a:r>
              <a:rPr lang="pl-PL" sz="1600" dirty="0">
                <a:solidFill>
                  <a:prstClr val="black"/>
                </a:solidFill>
              </a:rPr>
              <a:t> by the </a:t>
            </a:r>
            <a:r>
              <a:rPr lang="pl-PL" sz="1600" dirty="0" err="1">
                <a:solidFill>
                  <a:prstClr val="black"/>
                </a:solidFill>
              </a:rPr>
              <a:t>European</a:t>
            </a:r>
            <a:r>
              <a:rPr lang="pl-PL" sz="1600" dirty="0">
                <a:solidFill>
                  <a:prstClr val="black"/>
                </a:solidFill>
              </a:rPr>
              <a:t> Union from </a:t>
            </a:r>
            <a:r>
              <a:rPr lang="pl-PL" sz="1600" dirty="0" err="1">
                <a:solidFill>
                  <a:prstClr val="black"/>
                </a:solidFill>
              </a:rPr>
              <a:t>resources</a:t>
            </a:r>
            <a:r>
              <a:rPr lang="pl-PL" sz="1600" dirty="0">
                <a:solidFill>
                  <a:prstClr val="black"/>
                </a:solidFill>
              </a:rPr>
              <a:t> of the </a:t>
            </a:r>
            <a:r>
              <a:rPr lang="pl-PL" sz="1600" dirty="0" err="1">
                <a:solidFill>
                  <a:prstClr val="black"/>
                </a:solidFill>
              </a:rPr>
              <a:t>European</a:t>
            </a:r>
            <a:r>
              <a:rPr lang="pl-PL" sz="1600" dirty="0">
                <a:solidFill>
                  <a:prstClr val="black"/>
                </a:solidFill>
              </a:rPr>
              <a:t> </a:t>
            </a:r>
            <a:r>
              <a:rPr lang="pl-PL" sz="1600" dirty="0" err="1">
                <a:solidFill>
                  <a:prstClr val="black"/>
                </a:solidFill>
              </a:rPr>
              <a:t>Social</a:t>
            </a:r>
            <a:r>
              <a:rPr lang="pl-PL" sz="1600" dirty="0">
                <a:solidFill>
                  <a:prstClr val="black"/>
                </a:solidFill>
              </a:rPr>
              <a:t> </a:t>
            </a:r>
            <a:r>
              <a:rPr lang="pl-PL" sz="1600" dirty="0" smtClean="0">
                <a:solidFill>
                  <a:prstClr val="black"/>
                </a:solidFill>
              </a:rPr>
              <a:t>Fund</a:t>
            </a:r>
            <a:endParaRPr lang="pl-PL" sz="1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9511" y="1236414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rgbClr val="1F497D"/>
                </a:solidFill>
              </a:rPr>
              <a:t>Logic Scoring of </a:t>
            </a:r>
            <a:r>
              <a:rPr lang="nl-BE" sz="2400" b="1" dirty="0" err="1" smtClean="0">
                <a:solidFill>
                  <a:srgbClr val="1F497D"/>
                </a:solidFill>
              </a:rPr>
              <a:t>Preferences</a:t>
            </a:r>
            <a:endParaRPr lang="nl-BE" sz="2400" b="1" dirty="0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4980" y="1880148"/>
            <a:ext cx="6794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1F497D"/>
                </a:solidFill>
              </a:rPr>
              <a:t>step 5: </a:t>
            </a:r>
            <a:r>
              <a:rPr lang="nl-BE" sz="2000" dirty="0" err="1">
                <a:solidFill>
                  <a:schemeClr val="tx2"/>
                </a:solidFill>
              </a:rPr>
              <a:t>perform</a:t>
            </a:r>
            <a:r>
              <a:rPr lang="nl-BE" sz="2000" dirty="0">
                <a:solidFill>
                  <a:schemeClr val="tx2"/>
                </a:solidFill>
              </a:rPr>
              <a:t> a </a:t>
            </a:r>
            <a:r>
              <a:rPr lang="nl-BE" sz="2000" dirty="0" err="1">
                <a:solidFill>
                  <a:schemeClr val="accent6">
                    <a:lumMod val="75000"/>
                  </a:schemeClr>
                </a:solidFill>
              </a:rPr>
              <a:t>cost</a:t>
            </a:r>
            <a:r>
              <a:rPr lang="nl-BE" sz="20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nl-BE" sz="2000" dirty="0" err="1">
                <a:solidFill>
                  <a:schemeClr val="accent6">
                    <a:lumMod val="75000"/>
                  </a:schemeClr>
                </a:solidFill>
              </a:rPr>
              <a:t>suitability</a:t>
            </a:r>
            <a:r>
              <a:rPr lang="nl-BE" sz="2000" dirty="0">
                <a:solidFill>
                  <a:schemeClr val="accent6">
                    <a:lumMod val="75000"/>
                  </a:schemeClr>
                </a:solidFill>
              </a:rPr>
              <a:t> analysis</a:t>
            </a:r>
            <a:r>
              <a:rPr lang="nl-BE" sz="2000" dirty="0">
                <a:solidFill>
                  <a:schemeClr val="tx2"/>
                </a:solidFill>
              </a:rPr>
              <a:t> </a:t>
            </a:r>
            <a:r>
              <a:rPr lang="nl-BE" sz="2000" dirty="0" err="1">
                <a:solidFill>
                  <a:schemeClr val="tx2"/>
                </a:solidFill>
              </a:rPr>
              <a:t>to</a:t>
            </a:r>
            <a:r>
              <a:rPr lang="nl-BE" sz="2000" dirty="0">
                <a:solidFill>
                  <a:schemeClr val="tx2"/>
                </a:solidFill>
              </a:rPr>
              <a:t> </a:t>
            </a:r>
            <a:r>
              <a:rPr lang="nl-BE" sz="2000" dirty="0" err="1">
                <a:solidFill>
                  <a:schemeClr val="tx2"/>
                </a:solidFill>
              </a:rPr>
              <a:t>find</a:t>
            </a:r>
            <a:r>
              <a:rPr lang="nl-BE" sz="2000" dirty="0">
                <a:solidFill>
                  <a:schemeClr val="tx2"/>
                </a:solidFill>
              </a:rPr>
              <a:t> the best </a:t>
            </a:r>
            <a:r>
              <a:rPr lang="nl-BE" sz="2000" dirty="0" err="1" smtClean="0">
                <a:solidFill>
                  <a:schemeClr val="tx2"/>
                </a:solidFill>
              </a:rPr>
              <a:t>value</a:t>
            </a:r>
            <a:endParaRPr lang="nl-BE" sz="2000" dirty="0">
              <a:solidFill>
                <a:srgbClr val="F79646">
                  <a:lumMod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34239" y="3041614"/>
                <a:ext cx="5670590" cy="846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p>
                            <m:sSupPr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p>
                          </m:sSup>
                        </m:den>
                      </m:f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𝑚𝑖𝑛</m:t>
                              </m:r>
                            </m:sup>
                          </m:sSup>
                        </m:num>
                        <m:den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,0&lt;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9" y="3041614"/>
                <a:ext cx="5670590" cy="8464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69511" y="4271132"/>
                <a:ext cx="5052922" cy="1333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</a:rPr>
                  <a:t>where </a:t>
                </a:r>
                <a:br>
                  <a:rPr lang="nl-BE" sz="2000" dirty="0" smtClean="0">
                    <a:solidFill>
                      <a:schemeClr val="tx2"/>
                    </a:solidFill>
                  </a:rPr>
                </a:b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denotes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relative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significance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nl-BE" sz="2000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B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p>
                    </m:sSup>
                    <m:r>
                      <a:rPr lang="nl-BE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is the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suitability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of the best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suitable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case</a:t>
                </a:r>
                <a:br>
                  <a:rPr lang="nl-BE" sz="2000" dirty="0" smtClean="0">
                    <a:solidFill>
                      <a:schemeClr val="tx2"/>
                    </a:solidFill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l-BE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BE" sz="2000" dirty="0">
                    <a:solidFill>
                      <a:schemeClr val="tx2"/>
                    </a:solidFill>
                  </a:rPr>
                  <a:t>is the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cost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>
                    <a:solidFill>
                      <a:schemeClr val="tx2"/>
                    </a:solidFill>
                  </a:rPr>
                  <a:t>of the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cheapest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>
                    <a:solidFill>
                      <a:schemeClr val="tx2"/>
                    </a:solidFill>
                  </a:rPr>
                  <a:t>case 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endParaRPr lang="nl-BE" sz="2000" i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511" y="4271132"/>
                <a:ext cx="5052922" cy="1333442"/>
              </a:xfrm>
              <a:prstGeom prst="rect">
                <a:avLst/>
              </a:prstGeom>
              <a:blipFill rotWithShape="0">
                <a:blip r:embed="rId5"/>
                <a:stretch>
                  <a:fillRect l="-1329" t="-2752" r="-483" b="-779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046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LSP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>
                <a:solidFill>
                  <a:prstClr val="black"/>
                </a:solidFill>
              </a:rPr>
              <a:t>The Project </a:t>
            </a:r>
            <a:r>
              <a:rPr lang="pl-PL" sz="1600" dirty="0" err="1">
                <a:solidFill>
                  <a:prstClr val="black"/>
                </a:solidFill>
              </a:rPr>
              <a:t>is</a:t>
            </a:r>
            <a:r>
              <a:rPr lang="pl-PL" sz="1600" dirty="0">
                <a:solidFill>
                  <a:prstClr val="black"/>
                </a:solidFill>
              </a:rPr>
              <a:t> co-</a:t>
            </a:r>
            <a:r>
              <a:rPr lang="pl-PL" sz="1600" dirty="0" err="1">
                <a:solidFill>
                  <a:prstClr val="black"/>
                </a:solidFill>
              </a:rPr>
              <a:t>financed</a:t>
            </a:r>
            <a:r>
              <a:rPr lang="pl-PL" sz="1600" dirty="0">
                <a:solidFill>
                  <a:prstClr val="black"/>
                </a:solidFill>
              </a:rPr>
              <a:t> by the </a:t>
            </a:r>
            <a:r>
              <a:rPr lang="pl-PL" sz="1600" dirty="0" err="1">
                <a:solidFill>
                  <a:prstClr val="black"/>
                </a:solidFill>
              </a:rPr>
              <a:t>European</a:t>
            </a:r>
            <a:r>
              <a:rPr lang="pl-PL" sz="1600" dirty="0">
                <a:solidFill>
                  <a:prstClr val="black"/>
                </a:solidFill>
              </a:rPr>
              <a:t> Union from </a:t>
            </a:r>
            <a:r>
              <a:rPr lang="pl-PL" sz="1600" dirty="0" err="1">
                <a:solidFill>
                  <a:prstClr val="black"/>
                </a:solidFill>
              </a:rPr>
              <a:t>resources</a:t>
            </a:r>
            <a:r>
              <a:rPr lang="pl-PL" sz="1600" dirty="0">
                <a:solidFill>
                  <a:prstClr val="black"/>
                </a:solidFill>
              </a:rPr>
              <a:t> of the </a:t>
            </a:r>
            <a:r>
              <a:rPr lang="pl-PL" sz="1600" dirty="0" err="1">
                <a:solidFill>
                  <a:prstClr val="black"/>
                </a:solidFill>
              </a:rPr>
              <a:t>European</a:t>
            </a:r>
            <a:r>
              <a:rPr lang="pl-PL" sz="1600" dirty="0">
                <a:solidFill>
                  <a:prstClr val="black"/>
                </a:solidFill>
              </a:rPr>
              <a:t> </a:t>
            </a:r>
            <a:r>
              <a:rPr lang="pl-PL" sz="1600" dirty="0" err="1">
                <a:solidFill>
                  <a:prstClr val="black"/>
                </a:solidFill>
              </a:rPr>
              <a:t>Social</a:t>
            </a:r>
            <a:r>
              <a:rPr lang="pl-PL" sz="1600" dirty="0">
                <a:solidFill>
                  <a:prstClr val="black"/>
                </a:solidFill>
              </a:rPr>
              <a:t> </a:t>
            </a:r>
            <a:r>
              <a:rPr lang="pl-PL" sz="1600" dirty="0" smtClean="0">
                <a:solidFill>
                  <a:prstClr val="black"/>
                </a:solidFill>
              </a:rPr>
              <a:t>Fund</a:t>
            </a:r>
            <a:endParaRPr lang="pl-PL" sz="1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9511" y="1236414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rgbClr val="1F497D"/>
                </a:solidFill>
              </a:rPr>
              <a:t>Logic Scoring of </a:t>
            </a:r>
            <a:r>
              <a:rPr lang="nl-BE" sz="2400" b="1" dirty="0" err="1" smtClean="0">
                <a:solidFill>
                  <a:srgbClr val="1F497D"/>
                </a:solidFill>
              </a:rPr>
              <a:t>Preferences</a:t>
            </a:r>
            <a:endParaRPr lang="nl-BE" sz="2400" b="1" dirty="0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4980" y="1880148"/>
            <a:ext cx="6794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1F497D"/>
                </a:solidFill>
              </a:rPr>
              <a:t>step 5: </a:t>
            </a:r>
            <a:r>
              <a:rPr lang="nl-BE" sz="2000" dirty="0" err="1">
                <a:solidFill>
                  <a:schemeClr val="tx2"/>
                </a:solidFill>
              </a:rPr>
              <a:t>perform</a:t>
            </a:r>
            <a:r>
              <a:rPr lang="nl-BE" sz="2000" dirty="0">
                <a:solidFill>
                  <a:schemeClr val="tx2"/>
                </a:solidFill>
              </a:rPr>
              <a:t> a </a:t>
            </a:r>
            <a:r>
              <a:rPr lang="nl-BE" sz="2000" dirty="0" err="1">
                <a:solidFill>
                  <a:schemeClr val="accent6">
                    <a:lumMod val="75000"/>
                  </a:schemeClr>
                </a:solidFill>
              </a:rPr>
              <a:t>cost</a:t>
            </a:r>
            <a:r>
              <a:rPr lang="nl-BE" sz="20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nl-BE" sz="2000" dirty="0" err="1">
                <a:solidFill>
                  <a:schemeClr val="accent6">
                    <a:lumMod val="75000"/>
                  </a:schemeClr>
                </a:solidFill>
              </a:rPr>
              <a:t>suitability</a:t>
            </a:r>
            <a:r>
              <a:rPr lang="nl-BE" sz="2000" dirty="0">
                <a:solidFill>
                  <a:schemeClr val="accent6">
                    <a:lumMod val="75000"/>
                  </a:schemeClr>
                </a:solidFill>
              </a:rPr>
              <a:t> analysis</a:t>
            </a:r>
            <a:r>
              <a:rPr lang="nl-BE" sz="2000" dirty="0">
                <a:solidFill>
                  <a:schemeClr val="tx2"/>
                </a:solidFill>
              </a:rPr>
              <a:t> </a:t>
            </a:r>
            <a:r>
              <a:rPr lang="nl-BE" sz="2000" dirty="0" err="1">
                <a:solidFill>
                  <a:schemeClr val="tx2"/>
                </a:solidFill>
              </a:rPr>
              <a:t>to</a:t>
            </a:r>
            <a:r>
              <a:rPr lang="nl-BE" sz="2000" dirty="0">
                <a:solidFill>
                  <a:schemeClr val="tx2"/>
                </a:solidFill>
              </a:rPr>
              <a:t> </a:t>
            </a:r>
            <a:r>
              <a:rPr lang="nl-BE" sz="2000" dirty="0" err="1">
                <a:solidFill>
                  <a:schemeClr val="tx2"/>
                </a:solidFill>
              </a:rPr>
              <a:t>find</a:t>
            </a:r>
            <a:r>
              <a:rPr lang="nl-BE" sz="2000" dirty="0">
                <a:solidFill>
                  <a:schemeClr val="tx2"/>
                </a:solidFill>
              </a:rPr>
              <a:t> the best </a:t>
            </a:r>
            <a:r>
              <a:rPr lang="nl-BE" sz="2000" dirty="0" err="1" smtClean="0">
                <a:solidFill>
                  <a:schemeClr val="tx2"/>
                </a:solidFill>
              </a:rPr>
              <a:t>value</a:t>
            </a:r>
            <a:endParaRPr lang="nl-BE" sz="2000" dirty="0">
              <a:solidFill>
                <a:srgbClr val="F79646">
                  <a:lumMod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34239" y="3041614"/>
                <a:ext cx="6038961" cy="809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nl-B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𝑎𝑥</m:t>
                                  </m:r>
                                </m:sup>
                              </m:sSup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p>
                          </m:sSup>
                        </m:den>
                      </m:f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,0&lt;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9" y="3041614"/>
                <a:ext cx="6038961" cy="8090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69511" y="4271132"/>
                <a:ext cx="486210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</a:rPr>
                  <a:t>where </a:t>
                </a:r>
                <a:br>
                  <a:rPr lang="nl-BE" sz="2000" dirty="0" smtClean="0">
                    <a:solidFill>
                      <a:schemeClr val="tx2"/>
                    </a:solidFill>
                  </a:rPr>
                </a:b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denotes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relative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significance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nl-BE" sz="2000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B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p>
                    </m:sSup>
                    <m:r>
                      <a:rPr lang="nl-BE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is the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cost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>
                    <a:solidFill>
                      <a:schemeClr val="tx2"/>
                    </a:solidFill>
                  </a:rPr>
                  <a:t>of the 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most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expensive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>
                    <a:solidFill>
                      <a:schemeClr val="tx2"/>
                    </a:solidFill>
                  </a:rPr>
                  <a:t>case 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endParaRPr lang="nl-BE" sz="2000" i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511" y="4271132"/>
                <a:ext cx="4862100" cy="1015663"/>
              </a:xfrm>
              <a:prstGeom prst="rect">
                <a:avLst/>
              </a:prstGeom>
              <a:blipFill rotWithShape="0">
                <a:blip r:embed="rId5"/>
                <a:stretch>
                  <a:fillRect l="-1380" t="-3614" b="-1024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806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What</a:t>
            </a:r>
            <a:r>
              <a:rPr lang="nl-BE" sz="1400" dirty="0" smtClean="0"/>
              <a:t> </a:t>
            </a:r>
            <a:r>
              <a:rPr lang="nl-BE" sz="1400" dirty="0" err="1" smtClean="0"/>
              <a:t>can</a:t>
            </a:r>
            <a:r>
              <a:rPr lang="nl-BE" sz="1400" dirty="0" smtClean="0"/>
              <a:t> we </a:t>
            </a:r>
            <a:r>
              <a:rPr lang="nl-BE" sz="1400" dirty="0" err="1" smtClean="0"/>
              <a:t>learn</a:t>
            </a:r>
            <a:r>
              <a:rPr lang="nl-BE" sz="1400" dirty="0" smtClean="0"/>
              <a:t> </a:t>
            </a:r>
            <a:r>
              <a:rPr lang="nl-BE" sz="1400" dirty="0" err="1" smtClean="0"/>
              <a:t>from</a:t>
            </a:r>
            <a:r>
              <a:rPr lang="nl-BE" sz="1400" dirty="0" smtClean="0"/>
              <a:t> </a:t>
            </a:r>
            <a:br>
              <a:rPr lang="nl-BE" sz="1400" dirty="0" smtClean="0"/>
            </a:br>
            <a:r>
              <a:rPr lang="nl-BE" sz="1400" dirty="0" err="1" smtClean="0"/>
              <a:t>decision</a:t>
            </a:r>
            <a:r>
              <a:rPr lang="nl-BE" sz="1400" dirty="0" smtClean="0"/>
              <a:t> support?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08901" y="2128834"/>
            <a:ext cx="8239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3600" b="1" dirty="0" err="1" smtClean="0">
                <a:solidFill>
                  <a:schemeClr val="tx2"/>
                </a:solidFill>
              </a:rPr>
              <a:t>what</a:t>
            </a:r>
            <a:r>
              <a:rPr lang="nl-BE" sz="3600" b="1" dirty="0" smtClean="0">
                <a:solidFill>
                  <a:schemeClr val="tx2"/>
                </a:solidFill>
              </a:rPr>
              <a:t> </a:t>
            </a:r>
            <a:r>
              <a:rPr lang="nl-BE" sz="3600" b="1" dirty="0" err="1" smtClean="0">
                <a:solidFill>
                  <a:schemeClr val="tx2"/>
                </a:solidFill>
              </a:rPr>
              <a:t>can</a:t>
            </a:r>
            <a:r>
              <a:rPr lang="nl-BE" sz="3600" b="1" dirty="0" smtClean="0">
                <a:solidFill>
                  <a:schemeClr val="tx2"/>
                </a:solidFill>
              </a:rPr>
              <a:t> we </a:t>
            </a:r>
            <a:r>
              <a:rPr lang="nl-BE" sz="3600" b="1" dirty="0" err="1" smtClean="0">
                <a:solidFill>
                  <a:schemeClr val="tx2"/>
                </a:solidFill>
              </a:rPr>
              <a:t>learn</a:t>
            </a:r>
            <a:r>
              <a:rPr lang="nl-BE" sz="3600" b="1" dirty="0" smtClean="0">
                <a:solidFill>
                  <a:schemeClr val="tx2"/>
                </a:solidFill>
              </a:rPr>
              <a:t> </a:t>
            </a:r>
            <a:r>
              <a:rPr lang="nl-BE" sz="3600" b="1" dirty="0" err="1" smtClean="0">
                <a:solidFill>
                  <a:schemeClr val="tx2"/>
                </a:solidFill>
              </a:rPr>
              <a:t>from</a:t>
            </a:r>
            <a:r>
              <a:rPr lang="nl-BE" sz="3600" b="1" dirty="0" smtClean="0">
                <a:solidFill>
                  <a:schemeClr val="tx2"/>
                </a:solidFill>
              </a:rPr>
              <a:t> </a:t>
            </a:r>
            <a:r>
              <a:rPr lang="nl-BE" sz="3600" b="1" dirty="0" err="1" smtClean="0">
                <a:solidFill>
                  <a:schemeClr val="tx2"/>
                </a:solidFill>
              </a:rPr>
              <a:t>decision</a:t>
            </a:r>
            <a:r>
              <a:rPr lang="nl-BE" sz="3600" b="1" dirty="0" smtClean="0">
                <a:solidFill>
                  <a:schemeClr val="tx2"/>
                </a:solidFill>
              </a:rPr>
              <a:t> support?</a:t>
            </a:r>
            <a:endParaRPr lang="nl-BE" sz="36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http://www.tenantmail.com/images/learn-mor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17" y="3440574"/>
            <a:ext cx="3001544" cy="270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411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41991" y="2989056"/>
            <a:ext cx="1514431" cy="4154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What</a:t>
            </a:r>
            <a:r>
              <a:rPr lang="nl-BE" sz="1400" dirty="0" smtClean="0"/>
              <a:t> </a:t>
            </a:r>
            <a:r>
              <a:rPr lang="nl-BE" sz="1400" dirty="0" err="1" smtClean="0"/>
              <a:t>can</a:t>
            </a:r>
            <a:r>
              <a:rPr lang="nl-BE" sz="1400" dirty="0" smtClean="0"/>
              <a:t> we </a:t>
            </a:r>
            <a:r>
              <a:rPr lang="nl-BE" sz="1400" dirty="0" err="1" smtClean="0"/>
              <a:t>learn</a:t>
            </a:r>
            <a:r>
              <a:rPr lang="nl-BE" sz="1400" dirty="0" smtClean="0"/>
              <a:t> </a:t>
            </a:r>
            <a:r>
              <a:rPr lang="nl-BE" sz="1400" dirty="0" err="1" smtClean="0"/>
              <a:t>from</a:t>
            </a:r>
            <a:r>
              <a:rPr lang="nl-BE" sz="1400" dirty="0" smtClean="0"/>
              <a:t> </a:t>
            </a:r>
            <a:br>
              <a:rPr lang="nl-BE" sz="1400" dirty="0" smtClean="0"/>
            </a:br>
            <a:r>
              <a:rPr lang="nl-BE" sz="1400" dirty="0" err="1" smtClean="0"/>
              <a:t>decision</a:t>
            </a:r>
            <a:r>
              <a:rPr lang="nl-BE" sz="1400" dirty="0" smtClean="0"/>
              <a:t> support?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60458" y="1575378"/>
            <a:ext cx="3824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rgbClr val="1F497D"/>
                </a:solidFill>
              </a:rPr>
              <a:t>Bipolarity</a:t>
            </a:r>
            <a:r>
              <a:rPr lang="nl-BE" sz="2400" b="1" dirty="0" smtClean="0">
                <a:solidFill>
                  <a:srgbClr val="1F497D"/>
                </a:solidFill>
              </a:rPr>
              <a:t> in ‘</a:t>
            </a:r>
            <a:r>
              <a:rPr lang="nl-BE" sz="2400" b="1" dirty="0" err="1" smtClean="0">
                <a:solidFill>
                  <a:srgbClr val="1F497D"/>
                </a:solidFill>
              </a:rPr>
              <a:t>fuzzy</a:t>
            </a:r>
            <a:r>
              <a:rPr lang="nl-BE" sz="2400" b="1" dirty="0" smtClean="0">
                <a:solidFill>
                  <a:srgbClr val="1F497D"/>
                </a:solidFill>
              </a:rPr>
              <a:t>’ </a:t>
            </a:r>
            <a:r>
              <a:rPr lang="nl-BE" sz="2400" b="1" dirty="0" err="1" smtClean="0">
                <a:solidFill>
                  <a:srgbClr val="1F497D"/>
                </a:solidFill>
              </a:rPr>
              <a:t>querying</a:t>
            </a:r>
            <a:endParaRPr lang="nl-BE" sz="2400" b="1" dirty="0">
              <a:solidFill>
                <a:srgbClr val="1F497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3627" y="2928896"/>
            <a:ext cx="45379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/>
              <a:t>‘</a:t>
            </a:r>
            <a:r>
              <a:rPr lang="nl-BE" sz="2400" dirty="0" err="1" smtClean="0"/>
              <a:t>and</a:t>
            </a:r>
            <a:r>
              <a:rPr lang="nl-BE" sz="2400" dirty="0" smtClean="0"/>
              <a:t> </a:t>
            </a:r>
            <a:r>
              <a:rPr lang="nl-BE" sz="2400" dirty="0" err="1" smtClean="0"/>
              <a:t>if</a:t>
            </a:r>
            <a:r>
              <a:rPr lang="nl-BE" sz="2400" dirty="0" smtClean="0"/>
              <a:t> </a:t>
            </a:r>
            <a:r>
              <a:rPr lang="nl-BE" sz="2400" dirty="0" err="1" smtClean="0"/>
              <a:t>possible</a:t>
            </a:r>
            <a:r>
              <a:rPr lang="nl-BE" sz="2400" dirty="0" smtClean="0"/>
              <a:t>’ is a special case of </a:t>
            </a:r>
            <a:br>
              <a:rPr lang="nl-BE" sz="2400" dirty="0" smtClean="0"/>
            </a:br>
            <a:r>
              <a:rPr lang="nl-BE" sz="2400" dirty="0" err="1" smtClean="0"/>
              <a:t>Conjunctive</a:t>
            </a:r>
            <a:r>
              <a:rPr lang="nl-BE" sz="2400" dirty="0" smtClean="0"/>
              <a:t> </a:t>
            </a:r>
            <a:r>
              <a:rPr lang="nl-BE" sz="2400" dirty="0" err="1" smtClean="0"/>
              <a:t>Partial</a:t>
            </a:r>
            <a:r>
              <a:rPr lang="nl-BE" sz="2400" dirty="0" smtClean="0"/>
              <a:t> </a:t>
            </a:r>
            <a:r>
              <a:rPr lang="nl-BE" sz="2400" dirty="0" err="1" smtClean="0"/>
              <a:t>Absorption</a:t>
            </a:r>
            <a:endParaRPr lang="nl-B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23520" y="2508768"/>
                <a:ext cx="6498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nl-BE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BE" sz="20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nl-BE" sz="20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BE" sz="20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nl-BE" sz="20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BE" sz="20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possible</m:t>
                      </m:r>
                      <m:r>
                        <a:rPr lang="nl-BE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nl-BE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ctrlP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nl-BE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nl-BE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nl-BE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l-BE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BE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]"/>
                          <m:endChr m:val="["/>
                          <m:ctrlP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nl-BE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20" y="2508768"/>
                <a:ext cx="6498189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58244" y="4049978"/>
                <a:ext cx="5427511" cy="452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BE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⊵</m:t>
                      </m:r>
                      <m:r>
                        <a:rPr lang="nl-BE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nl-BE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BE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BE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̿"/>
                          <m:ctrlP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</m:acc>
                      <m:d>
                        <m:dPr>
                          <m:ctrlP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nl-BE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BE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l-BE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BE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l-BE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BE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acc>
                            <m:accPr>
                              <m:chr m:val="̃"/>
                              <m:ctrlPr>
                                <a:rPr lang="nl-BE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b="0" i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</m:acc>
                          <m:d>
                            <m:dPr>
                              <m:ctrlPr>
                                <a:rPr lang="nl-BE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nl-BE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244" y="4049978"/>
                <a:ext cx="5427511" cy="452496"/>
              </a:xfrm>
              <a:prstGeom prst="rect">
                <a:avLst/>
              </a:prstGeom>
              <a:blipFill rotWithShape="0">
                <a:blip r:embed="rId5"/>
                <a:stretch>
                  <a:fillRect t="-5333" b="-2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58244" y="4485495"/>
                <a:ext cx="4449551" cy="427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b="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nl-BE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  <m:r>
                      <a:rPr lang="nl-BE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nl-BE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nl-BE" sz="20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nl-BE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nl-BE" sz="20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nl-BE" sz="20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nl-BE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sz="2000" i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</m:acc>
                    <m:r>
                      <a:rPr lang="nl-BE" sz="20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nl-BE" sz="2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nl-BE" sz="20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nl-BE" sz="20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nl-BE" sz="20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nl-BE" sz="20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+,</m:t>
                        </m:r>
                        <m:r>
                          <m:rPr>
                            <m:nor/>
                          </m:rPr>
                          <a:rPr lang="nl-BE" sz="20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nl-BE" sz="20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−,</m:t>
                        </m:r>
                        <m:r>
                          <m:rPr>
                            <m:nor/>
                          </m:rPr>
                          <a:rPr lang="nl-BE" sz="20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</m:d>
                  </m:oMath>
                </a14:m>
                <a:endParaRPr lang="nl-BE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244" y="4485495"/>
                <a:ext cx="4449551" cy="427874"/>
              </a:xfrm>
              <a:prstGeom prst="rect">
                <a:avLst/>
              </a:prstGeom>
              <a:blipFill rotWithShape="0">
                <a:blip r:embed="rId6"/>
                <a:stretch>
                  <a:fillRect l="-1507" t="-7143" b="-2571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705895" y="5345330"/>
            <a:ext cx="4036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J.J. </a:t>
            </a:r>
            <a:r>
              <a:rPr lang="nl-BE" dirty="0" err="1" smtClean="0"/>
              <a:t>Dujmović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>“</a:t>
            </a:r>
            <a:r>
              <a:rPr lang="nl-BE" dirty="0" err="1"/>
              <a:t>Partial</a:t>
            </a:r>
            <a:r>
              <a:rPr lang="nl-BE" dirty="0"/>
              <a:t> </a:t>
            </a:r>
            <a:r>
              <a:rPr lang="nl-BE" dirty="0" err="1"/>
              <a:t>Absorption</a:t>
            </a:r>
            <a:r>
              <a:rPr lang="nl-BE" dirty="0"/>
              <a:t> </a:t>
            </a:r>
            <a:r>
              <a:rPr lang="nl-BE" dirty="0" err="1"/>
              <a:t>Function</a:t>
            </a:r>
            <a:r>
              <a:rPr lang="nl-BE" dirty="0"/>
              <a:t>”</a:t>
            </a:r>
            <a:endParaRPr lang="nl-BE" dirty="0" smtClean="0"/>
          </a:p>
          <a:p>
            <a:r>
              <a:rPr lang="nl-BE" i="1" dirty="0"/>
              <a:t>Journal of the University of Belgrade </a:t>
            </a:r>
            <a:r>
              <a:rPr lang="nl-BE" b="1" dirty="0" smtClean="0"/>
              <a:t>659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smtClean="0"/>
              <a:t>(</a:t>
            </a:r>
            <a:r>
              <a:rPr lang="nl-BE" dirty="0" smtClean="0">
                <a:solidFill>
                  <a:srgbClr val="FF0000"/>
                </a:solidFill>
              </a:rPr>
              <a:t>1979</a:t>
            </a:r>
            <a:r>
              <a:rPr lang="nl-BE" dirty="0" smtClean="0"/>
              <a:t>) 156-163.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88631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249872" y="2893036"/>
            <a:ext cx="1514431" cy="4154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What</a:t>
            </a:r>
            <a:r>
              <a:rPr lang="nl-BE" sz="1400" dirty="0" smtClean="0"/>
              <a:t> </a:t>
            </a:r>
            <a:r>
              <a:rPr lang="nl-BE" sz="1400" dirty="0" err="1" smtClean="0"/>
              <a:t>can</a:t>
            </a:r>
            <a:r>
              <a:rPr lang="nl-BE" sz="1400" dirty="0" smtClean="0"/>
              <a:t> we </a:t>
            </a:r>
            <a:r>
              <a:rPr lang="nl-BE" sz="1400" dirty="0" err="1" smtClean="0"/>
              <a:t>learn</a:t>
            </a:r>
            <a:r>
              <a:rPr lang="nl-BE" sz="1400" dirty="0" smtClean="0"/>
              <a:t> </a:t>
            </a:r>
            <a:r>
              <a:rPr lang="nl-BE" sz="1400" dirty="0" err="1" smtClean="0"/>
              <a:t>from</a:t>
            </a:r>
            <a:r>
              <a:rPr lang="nl-BE" sz="1400" dirty="0" smtClean="0"/>
              <a:t> </a:t>
            </a:r>
            <a:br>
              <a:rPr lang="nl-BE" sz="1400" dirty="0" smtClean="0"/>
            </a:br>
            <a:r>
              <a:rPr lang="nl-BE" sz="1400" dirty="0" err="1" smtClean="0"/>
              <a:t>decision</a:t>
            </a:r>
            <a:r>
              <a:rPr lang="nl-BE" sz="1400" dirty="0" smtClean="0"/>
              <a:t> support?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60458" y="1575378"/>
            <a:ext cx="3824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rgbClr val="1F497D"/>
                </a:solidFill>
              </a:rPr>
              <a:t>Bipolarity</a:t>
            </a:r>
            <a:r>
              <a:rPr lang="nl-BE" sz="2400" b="1" dirty="0" smtClean="0">
                <a:solidFill>
                  <a:srgbClr val="1F497D"/>
                </a:solidFill>
              </a:rPr>
              <a:t> in ‘</a:t>
            </a:r>
            <a:r>
              <a:rPr lang="nl-BE" sz="2400" b="1" dirty="0" err="1" smtClean="0">
                <a:solidFill>
                  <a:srgbClr val="1F497D"/>
                </a:solidFill>
              </a:rPr>
              <a:t>fuzzy</a:t>
            </a:r>
            <a:r>
              <a:rPr lang="nl-BE" sz="2400" b="1" dirty="0" smtClean="0">
                <a:solidFill>
                  <a:srgbClr val="1F497D"/>
                </a:solidFill>
              </a:rPr>
              <a:t>’ </a:t>
            </a:r>
            <a:r>
              <a:rPr lang="nl-BE" sz="2400" b="1" dirty="0" err="1" smtClean="0">
                <a:solidFill>
                  <a:srgbClr val="1F497D"/>
                </a:solidFill>
              </a:rPr>
              <a:t>querying</a:t>
            </a:r>
            <a:endParaRPr lang="nl-BE" sz="2400" b="1" dirty="0">
              <a:solidFill>
                <a:srgbClr val="1F497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20354" y="2436413"/>
                <a:ext cx="57032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nl-BE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BE" sz="20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nl-BE" sz="20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BE" sz="20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else</m:t>
                      </m:r>
                      <m:r>
                        <a:rPr lang="nl-BE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nl-BE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nl-BE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nl-BE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nl-BE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l-BE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BE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]"/>
                          <m:endChr m:val="["/>
                          <m:ctrlP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nl-BE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4" y="2436413"/>
                <a:ext cx="5703292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469449" y="2836523"/>
            <a:ext cx="38767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/>
              <a:t>‘or </a:t>
            </a:r>
            <a:r>
              <a:rPr lang="nl-BE" sz="2400" dirty="0" err="1" smtClean="0"/>
              <a:t>else</a:t>
            </a:r>
            <a:r>
              <a:rPr lang="nl-BE" sz="2400" dirty="0" smtClean="0"/>
              <a:t>’ is a special case of</a:t>
            </a:r>
            <a:br>
              <a:rPr lang="nl-BE" sz="2400" dirty="0" smtClean="0"/>
            </a:br>
            <a:r>
              <a:rPr lang="nl-BE" sz="2400" dirty="0" err="1" smtClean="0"/>
              <a:t>Disjunctive</a:t>
            </a:r>
            <a:r>
              <a:rPr lang="nl-BE" sz="2400" dirty="0" smtClean="0"/>
              <a:t> </a:t>
            </a:r>
            <a:r>
              <a:rPr lang="nl-BE" sz="2400" dirty="0" err="1" smtClean="0"/>
              <a:t>Partial</a:t>
            </a:r>
            <a:r>
              <a:rPr lang="nl-BE" sz="2400" dirty="0" smtClean="0"/>
              <a:t> </a:t>
            </a:r>
            <a:r>
              <a:rPr lang="nl-BE" sz="2400" dirty="0" err="1" smtClean="0"/>
              <a:t>Absorption</a:t>
            </a:r>
            <a:endParaRPr lang="nl-BE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019986" y="5374945"/>
            <a:ext cx="4036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J.J. </a:t>
            </a:r>
            <a:r>
              <a:rPr lang="nl-BE" dirty="0" err="1" smtClean="0"/>
              <a:t>Dujmović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>“</a:t>
            </a:r>
            <a:r>
              <a:rPr lang="nl-BE" dirty="0" err="1"/>
              <a:t>Partial</a:t>
            </a:r>
            <a:r>
              <a:rPr lang="nl-BE" dirty="0"/>
              <a:t> </a:t>
            </a:r>
            <a:r>
              <a:rPr lang="nl-BE" dirty="0" err="1"/>
              <a:t>Absorption</a:t>
            </a:r>
            <a:r>
              <a:rPr lang="nl-BE" dirty="0"/>
              <a:t> </a:t>
            </a:r>
            <a:r>
              <a:rPr lang="nl-BE" dirty="0" err="1"/>
              <a:t>Function</a:t>
            </a:r>
            <a:r>
              <a:rPr lang="nl-BE" dirty="0"/>
              <a:t>”</a:t>
            </a:r>
            <a:endParaRPr lang="nl-BE" dirty="0" smtClean="0"/>
          </a:p>
          <a:p>
            <a:r>
              <a:rPr lang="nl-BE" i="1" dirty="0"/>
              <a:t>Journal of the University of Belgrade </a:t>
            </a:r>
            <a:r>
              <a:rPr lang="nl-BE" b="1" dirty="0" smtClean="0"/>
              <a:t>659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smtClean="0"/>
              <a:t>(</a:t>
            </a:r>
            <a:r>
              <a:rPr lang="nl-BE" dirty="0" smtClean="0">
                <a:solidFill>
                  <a:srgbClr val="FF0000"/>
                </a:solidFill>
              </a:rPr>
              <a:t>1979</a:t>
            </a:r>
            <a:r>
              <a:rPr lang="nl-BE" dirty="0" smtClean="0"/>
              <a:t>) 156-163.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20354" y="4042912"/>
                <a:ext cx="5440079" cy="452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̅"/>
                          <m:ctrlP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⊳</m:t>
                          </m:r>
                        </m:e>
                      </m:acc>
                      <m:r>
                        <a:rPr lang="nl-BE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nl-BE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BE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BE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̿"/>
                          <m:ctrlP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0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d>
                        <m:dPr>
                          <m:ctrlP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nl-BE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BE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l-BE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BE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l-BE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BE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acc>
                            <m:accPr>
                              <m:chr m:val="̃"/>
                              <m:ctrlPr>
                                <a:rPr lang="nl-BE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</m:acc>
                          <m:d>
                            <m:dPr>
                              <m:ctrlPr>
                                <a:rPr lang="nl-BE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B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nl-BE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4" y="4042912"/>
                <a:ext cx="5440079" cy="452368"/>
              </a:xfrm>
              <a:prstGeom prst="rect">
                <a:avLst/>
              </a:prstGeom>
              <a:blipFill rotWithShape="0">
                <a:blip r:embed="rId5"/>
                <a:stretch>
                  <a:fillRect t="-5405" b="-405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82944" y="4517123"/>
                <a:ext cx="4423903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b="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nl-BE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</m:acc>
                    <m:r>
                      <a:rPr lang="nl-BE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nl-BE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nl-BE" sz="20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nl-BE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nl-BE" sz="20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nl-BE" sz="20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nl-BE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sz="2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  <m:r>
                      <a:rPr lang="nl-BE" sz="20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nl-BE" sz="2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nl-BE" sz="20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nl-BE" sz="20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nl-BE" sz="20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nl-BE" sz="20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+,</m:t>
                        </m:r>
                        <m:r>
                          <m:rPr>
                            <m:nor/>
                          </m:rPr>
                          <a:rPr lang="nl-BE" sz="20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nl-BE" sz="20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−,</m:t>
                        </m:r>
                        <m:r>
                          <m:rPr>
                            <m:nor/>
                          </m:rPr>
                          <a:rPr lang="nl-BE" sz="20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</m:d>
                  </m:oMath>
                </a14:m>
                <a:endParaRPr lang="nl-BE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944" y="4517123"/>
                <a:ext cx="4423903" cy="427746"/>
              </a:xfrm>
              <a:prstGeom prst="rect">
                <a:avLst/>
              </a:prstGeom>
              <a:blipFill rotWithShape="0">
                <a:blip r:embed="rId6"/>
                <a:stretch>
                  <a:fillRect l="-1377" t="-7143" b="-2571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882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What</a:t>
            </a:r>
            <a:r>
              <a:rPr lang="nl-BE" sz="1400" dirty="0" smtClean="0"/>
              <a:t> </a:t>
            </a:r>
            <a:r>
              <a:rPr lang="nl-BE" sz="1400" dirty="0" err="1" smtClean="0"/>
              <a:t>can</a:t>
            </a:r>
            <a:r>
              <a:rPr lang="nl-BE" sz="1400" dirty="0" smtClean="0"/>
              <a:t> we </a:t>
            </a:r>
            <a:r>
              <a:rPr lang="nl-BE" sz="1400" dirty="0" err="1" smtClean="0"/>
              <a:t>learn</a:t>
            </a:r>
            <a:r>
              <a:rPr lang="nl-BE" sz="1400" dirty="0" smtClean="0"/>
              <a:t> </a:t>
            </a:r>
            <a:r>
              <a:rPr lang="nl-BE" sz="1400" dirty="0" err="1" smtClean="0"/>
              <a:t>from</a:t>
            </a:r>
            <a:r>
              <a:rPr lang="nl-BE" sz="1400" dirty="0" smtClean="0"/>
              <a:t> </a:t>
            </a:r>
            <a:br>
              <a:rPr lang="nl-BE" sz="1400" dirty="0" smtClean="0"/>
            </a:br>
            <a:r>
              <a:rPr lang="nl-BE" sz="1400" dirty="0" err="1" smtClean="0"/>
              <a:t>decision</a:t>
            </a:r>
            <a:r>
              <a:rPr lang="nl-BE" sz="1400" dirty="0" smtClean="0"/>
              <a:t> support?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867953" y="2012384"/>
            <a:ext cx="76758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3600" dirty="0" err="1" smtClean="0">
                <a:solidFill>
                  <a:schemeClr val="tx2"/>
                </a:solidFill>
              </a:rPr>
              <a:t>there</a:t>
            </a:r>
            <a:r>
              <a:rPr lang="nl-BE" sz="3600" dirty="0" smtClean="0">
                <a:solidFill>
                  <a:schemeClr val="tx2"/>
                </a:solidFill>
              </a:rPr>
              <a:t> is a </a:t>
            </a:r>
            <a:r>
              <a:rPr lang="nl-BE" sz="3600" dirty="0" err="1" smtClean="0">
                <a:solidFill>
                  <a:schemeClr val="tx2"/>
                </a:solidFill>
              </a:rPr>
              <a:t>need</a:t>
            </a:r>
            <a:r>
              <a:rPr lang="nl-BE" sz="3600" dirty="0" smtClean="0">
                <a:solidFill>
                  <a:schemeClr val="tx2"/>
                </a:solidFill>
              </a:rPr>
              <a:t> </a:t>
            </a:r>
            <a:r>
              <a:rPr lang="nl-BE" sz="3600" dirty="0" err="1" smtClean="0">
                <a:solidFill>
                  <a:schemeClr val="tx2"/>
                </a:solidFill>
              </a:rPr>
              <a:t>for</a:t>
            </a:r>
            <a:r>
              <a:rPr lang="nl-BE" sz="3600" dirty="0" smtClean="0">
                <a:solidFill>
                  <a:schemeClr val="tx2"/>
                </a:solidFill>
              </a:rPr>
              <a:t> </a:t>
            </a:r>
            <a:r>
              <a:rPr lang="nl-BE" sz="3600" dirty="0" err="1" smtClean="0">
                <a:solidFill>
                  <a:schemeClr val="tx2"/>
                </a:solidFill>
              </a:rPr>
              <a:t>querying</a:t>
            </a:r>
            <a:r>
              <a:rPr lang="nl-BE" sz="3600" dirty="0" smtClean="0">
                <a:solidFill>
                  <a:schemeClr val="tx2"/>
                </a:solidFill>
              </a:rPr>
              <a:t> </a:t>
            </a:r>
            <a:r>
              <a:rPr lang="nl-BE" sz="3600" dirty="0" err="1" smtClean="0">
                <a:solidFill>
                  <a:schemeClr val="tx2"/>
                </a:solidFill>
              </a:rPr>
              <a:t>facilities</a:t>
            </a:r>
            <a:r>
              <a:rPr lang="nl-BE" sz="3600" dirty="0" smtClean="0">
                <a:solidFill>
                  <a:schemeClr val="tx2"/>
                </a:solidFill>
              </a:rPr>
              <a:t> </a:t>
            </a:r>
            <a:r>
              <a:rPr lang="nl-BE" sz="3600" dirty="0" err="1" smtClean="0">
                <a:solidFill>
                  <a:schemeClr val="tx2"/>
                </a:solidFill>
              </a:rPr>
              <a:t>to</a:t>
            </a:r>
            <a:r>
              <a:rPr lang="nl-BE" sz="3600" dirty="0">
                <a:solidFill>
                  <a:schemeClr val="tx2"/>
                </a:solidFill>
              </a:rPr>
              <a:t/>
            </a:r>
            <a:br>
              <a:rPr lang="nl-BE" sz="3600" dirty="0">
                <a:solidFill>
                  <a:schemeClr val="tx2"/>
                </a:solidFill>
              </a:rPr>
            </a:br>
            <a:r>
              <a:rPr lang="nl-BE" sz="3600" dirty="0" smtClean="0">
                <a:solidFill>
                  <a:schemeClr val="tx2"/>
                </a:solidFill>
              </a:rPr>
              <a:t>handle </a:t>
            </a:r>
            <a:r>
              <a:rPr lang="nl-BE" sz="3600" dirty="0" err="1" smtClean="0">
                <a:solidFill>
                  <a:schemeClr val="tx2"/>
                </a:solidFill>
              </a:rPr>
              <a:t>mandatory</a:t>
            </a:r>
            <a:r>
              <a:rPr lang="nl-BE" sz="3600" dirty="0" smtClean="0">
                <a:solidFill>
                  <a:schemeClr val="tx2"/>
                </a:solidFill>
              </a:rPr>
              <a:t> </a:t>
            </a:r>
            <a:r>
              <a:rPr lang="nl-BE" sz="3600" dirty="0" err="1" smtClean="0">
                <a:solidFill>
                  <a:schemeClr val="tx2"/>
                </a:solidFill>
              </a:rPr>
              <a:t>and</a:t>
            </a:r>
            <a:r>
              <a:rPr lang="nl-BE" sz="3600" dirty="0" smtClean="0">
                <a:solidFill>
                  <a:schemeClr val="tx2"/>
                </a:solidFill>
              </a:rPr>
              <a:t> </a:t>
            </a:r>
            <a:r>
              <a:rPr lang="nl-BE" sz="3600" dirty="0" err="1" smtClean="0">
                <a:solidFill>
                  <a:schemeClr val="tx2"/>
                </a:solidFill>
              </a:rPr>
              <a:t>optional</a:t>
            </a:r>
            <a:r>
              <a:rPr lang="nl-BE" sz="3600" dirty="0" smtClean="0">
                <a:solidFill>
                  <a:schemeClr val="tx2"/>
                </a:solidFill>
              </a:rPr>
              <a:t> criteria</a:t>
            </a:r>
            <a:endParaRPr lang="nl-BE" sz="3600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dstudio.sites.olt.ubc.ca/files/2012/10/observ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302" y="3389598"/>
            <a:ext cx="35147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563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What</a:t>
            </a:r>
            <a:r>
              <a:rPr lang="nl-BE" sz="1400" dirty="0" smtClean="0"/>
              <a:t> </a:t>
            </a:r>
            <a:r>
              <a:rPr lang="nl-BE" sz="1400" dirty="0" err="1" smtClean="0"/>
              <a:t>can</a:t>
            </a:r>
            <a:r>
              <a:rPr lang="nl-BE" sz="1400" dirty="0" smtClean="0"/>
              <a:t> we </a:t>
            </a:r>
            <a:r>
              <a:rPr lang="nl-BE" sz="1400" dirty="0" err="1" smtClean="0"/>
              <a:t>learn</a:t>
            </a:r>
            <a:r>
              <a:rPr lang="nl-BE" sz="1400" dirty="0" smtClean="0"/>
              <a:t> </a:t>
            </a:r>
            <a:r>
              <a:rPr lang="nl-BE" sz="1400" dirty="0" err="1" smtClean="0"/>
              <a:t>from</a:t>
            </a:r>
            <a:r>
              <a:rPr lang="nl-BE" sz="1400" dirty="0" smtClean="0"/>
              <a:t> </a:t>
            </a:r>
            <a:br>
              <a:rPr lang="nl-BE" sz="1400" dirty="0" smtClean="0"/>
            </a:br>
            <a:r>
              <a:rPr lang="nl-BE" sz="1400" dirty="0" err="1" smtClean="0"/>
              <a:t>decision</a:t>
            </a:r>
            <a:r>
              <a:rPr lang="nl-BE" sz="1400" dirty="0" smtClean="0"/>
              <a:t> support?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32019" y="2135074"/>
            <a:ext cx="79477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3600" dirty="0" err="1" smtClean="0">
                <a:solidFill>
                  <a:schemeClr val="tx2"/>
                </a:solidFill>
              </a:rPr>
              <a:t>current</a:t>
            </a:r>
            <a:r>
              <a:rPr lang="nl-BE" sz="3600" dirty="0" smtClean="0">
                <a:solidFill>
                  <a:schemeClr val="tx2"/>
                </a:solidFill>
              </a:rPr>
              <a:t> </a:t>
            </a:r>
            <a:r>
              <a:rPr lang="nl-BE" sz="3600" dirty="0" err="1" smtClean="0">
                <a:solidFill>
                  <a:schemeClr val="tx2"/>
                </a:solidFill>
              </a:rPr>
              <a:t>querying</a:t>
            </a:r>
            <a:r>
              <a:rPr lang="nl-BE" sz="3600" dirty="0" smtClean="0">
                <a:solidFill>
                  <a:schemeClr val="tx2"/>
                </a:solidFill>
              </a:rPr>
              <a:t> </a:t>
            </a:r>
            <a:r>
              <a:rPr lang="nl-BE" sz="3600" dirty="0" err="1" smtClean="0">
                <a:solidFill>
                  <a:schemeClr val="tx2"/>
                </a:solidFill>
              </a:rPr>
              <a:t>facilities</a:t>
            </a:r>
            <a:r>
              <a:rPr lang="nl-BE" sz="3600" dirty="0" smtClean="0">
                <a:solidFill>
                  <a:schemeClr val="tx2"/>
                </a:solidFill>
              </a:rPr>
              <a:t> do </a:t>
            </a:r>
            <a:r>
              <a:rPr lang="nl-BE" sz="3600" dirty="0" err="1" smtClean="0">
                <a:solidFill>
                  <a:schemeClr val="tx2"/>
                </a:solidFill>
              </a:rPr>
              <a:t>not</a:t>
            </a:r>
            <a:r>
              <a:rPr lang="nl-BE" sz="3600" dirty="0" smtClean="0">
                <a:solidFill>
                  <a:schemeClr val="tx2"/>
                </a:solidFill>
              </a:rPr>
              <a:t> </a:t>
            </a:r>
            <a:br>
              <a:rPr lang="nl-BE" sz="3600" dirty="0" smtClean="0">
                <a:solidFill>
                  <a:schemeClr val="tx2"/>
                </a:solidFill>
              </a:rPr>
            </a:br>
            <a:r>
              <a:rPr lang="nl-BE" sz="3600" dirty="0" err="1" smtClean="0">
                <a:solidFill>
                  <a:schemeClr val="tx2"/>
                </a:solidFill>
              </a:rPr>
              <a:t>efficiently</a:t>
            </a:r>
            <a:r>
              <a:rPr lang="nl-BE" sz="3600" dirty="0" smtClean="0">
                <a:solidFill>
                  <a:schemeClr val="tx2"/>
                </a:solidFill>
              </a:rPr>
              <a:t> support complex data </a:t>
            </a:r>
            <a:r>
              <a:rPr lang="nl-BE" sz="3600" dirty="0" err="1" smtClean="0">
                <a:solidFill>
                  <a:schemeClr val="tx2"/>
                </a:solidFill>
              </a:rPr>
              <a:t>searches</a:t>
            </a:r>
            <a:endParaRPr lang="nl-BE" sz="3600" dirty="0">
              <a:solidFill>
                <a:schemeClr val="tx2"/>
              </a:solidFill>
            </a:endParaRPr>
          </a:p>
        </p:txBody>
      </p:sp>
      <p:pic>
        <p:nvPicPr>
          <p:cNvPr id="17" name="Picture 2" descr="http://dstudio.sites.olt.ubc.ca/files/2012/10/observ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302" y="3389598"/>
            <a:ext cx="35147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632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What</a:t>
            </a:r>
            <a:r>
              <a:rPr lang="nl-BE" sz="1400" dirty="0" smtClean="0"/>
              <a:t> </a:t>
            </a:r>
            <a:r>
              <a:rPr lang="nl-BE" sz="1400" dirty="0" err="1" smtClean="0"/>
              <a:t>can</a:t>
            </a:r>
            <a:r>
              <a:rPr lang="nl-BE" sz="1400" dirty="0" smtClean="0"/>
              <a:t> we </a:t>
            </a:r>
            <a:r>
              <a:rPr lang="nl-BE" sz="1400" dirty="0" err="1" smtClean="0"/>
              <a:t>learn</a:t>
            </a:r>
            <a:r>
              <a:rPr lang="nl-BE" sz="1400" dirty="0" smtClean="0"/>
              <a:t> </a:t>
            </a:r>
            <a:r>
              <a:rPr lang="nl-BE" sz="1400" dirty="0" err="1" smtClean="0"/>
              <a:t>from</a:t>
            </a:r>
            <a:r>
              <a:rPr lang="nl-BE" sz="1400" dirty="0" smtClean="0"/>
              <a:t> </a:t>
            </a:r>
            <a:br>
              <a:rPr lang="nl-BE" sz="1400" dirty="0" smtClean="0"/>
            </a:br>
            <a:r>
              <a:rPr lang="nl-BE" sz="1400" dirty="0" err="1" smtClean="0"/>
              <a:t>decision</a:t>
            </a:r>
            <a:r>
              <a:rPr lang="nl-BE" sz="1400" dirty="0" smtClean="0"/>
              <a:t> support?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220608" y="1490283"/>
            <a:ext cx="25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rgbClr val="1F497D"/>
                </a:solidFill>
              </a:rPr>
              <a:t>query </a:t>
            </a:r>
            <a:r>
              <a:rPr lang="nl-BE" sz="2400" b="1" dirty="0" err="1" smtClean="0">
                <a:solidFill>
                  <a:srgbClr val="1F497D"/>
                </a:solidFill>
              </a:rPr>
              <a:t>expressivity</a:t>
            </a:r>
            <a:endParaRPr lang="nl-BE" sz="2400" b="1" dirty="0">
              <a:solidFill>
                <a:srgbClr val="1F497D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67544" y="2531713"/>
            <a:ext cx="8208912" cy="1210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need for grouping and structuring preferences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need for generalizing and specializing preferences</a:t>
            </a:r>
          </a:p>
        </p:txBody>
      </p:sp>
      <p:pic>
        <p:nvPicPr>
          <p:cNvPr id="20" name="Picture 2" descr="http://seanheritage.com/wp-content/uploads/2013/08/Soluti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27101"/>
            <a:ext cx="2935705" cy="220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39514" y="4300640"/>
            <a:ext cx="4320480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l-BE" sz="4400" dirty="0" err="1" smtClean="0">
                <a:solidFill>
                  <a:schemeClr val="accent6">
                    <a:lumMod val="75000"/>
                  </a:schemeClr>
                </a:solidFill>
              </a:rPr>
              <a:t>criterion</a:t>
            </a:r>
            <a:r>
              <a:rPr lang="nl-BE" sz="4400" dirty="0" smtClean="0">
                <a:solidFill>
                  <a:schemeClr val="accent6">
                    <a:lumMod val="75000"/>
                  </a:schemeClr>
                </a:solidFill>
              </a:rPr>
              <a:t> trees</a:t>
            </a:r>
            <a:endParaRPr lang="nl-BE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59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What</a:t>
            </a:r>
            <a:r>
              <a:rPr lang="nl-BE" sz="1400" dirty="0" smtClean="0"/>
              <a:t> </a:t>
            </a:r>
            <a:r>
              <a:rPr lang="nl-BE" sz="1400" dirty="0" err="1" smtClean="0"/>
              <a:t>can</a:t>
            </a:r>
            <a:r>
              <a:rPr lang="nl-BE" sz="1400" dirty="0" smtClean="0"/>
              <a:t> we </a:t>
            </a:r>
            <a:r>
              <a:rPr lang="nl-BE" sz="1400" dirty="0" err="1" smtClean="0"/>
              <a:t>learn</a:t>
            </a:r>
            <a:r>
              <a:rPr lang="nl-BE" sz="1400" dirty="0" smtClean="0"/>
              <a:t> </a:t>
            </a:r>
            <a:r>
              <a:rPr lang="nl-BE" sz="1400" dirty="0" err="1" smtClean="0"/>
              <a:t>from</a:t>
            </a:r>
            <a:r>
              <a:rPr lang="nl-BE" sz="1400" dirty="0" smtClean="0"/>
              <a:t> </a:t>
            </a:r>
            <a:br>
              <a:rPr lang="nl-BE" sz="1400" dirty="0" smtClean="0"/>
            </a:br>
            <a:r>
              <a:rPr lang="nl-BE" sz="1400" dirty="0" err="1" smtClean="0"/>
              <a:t>decision</a:t>
            </a:r>
            <a:r>
              <a:rPr lang="nl-BE" sz="1400" dirty="0" smtClean="0"/>
              <a:t> support?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220608" y="1490283"/>
            <a:ext cx="25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rgbClr val="1F497D"/>
                </a:solidFill>
              </a:rPr>
              <a:t>query </a:t>
            </a:r>
            <a:r>
              <a:rPr lang="nl-BE" sz="2400" b="1" dirty="0" err="1" smtClean="0">
                <a:solidFill>
                  <a:srgbClr val="1F497D"/>
                </a:solidFill>
              </a:rPr>
              <a:t>expressivity</a:t>
            </a:r>
            <a:endParaRPr lang="nl-BE" sz="2400" b="1" dirty="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643644" y="4646568"/>
            <a:ext cx="730218" cy="864096"/>
          </a:xfrm>
          <a:prstGeom prst="line">
            <a:avLst/>
          </a:prstGeom>
          <a:ln w="57150"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04156" y="4646568"/>
            <a:ext cx="927720" cy="864096"/>
          </a:xfrm>
          <a:prstGeom prst="line">
            <a:avLst/>
          </a:prstGeom>
          <a:ln w="57150"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373862" y="4718576"/>
            <a:ext cx="152400" cy="747989"/>
          </a:xfrm>
          <a:prstGeom prst="line">
            <a:avLst/>
          </a:prstGeom>
          <a:ln w="57150"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241399" y="2122692"/>
            <a:ext cx="8928992" cy="2198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tree structure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leaf </a:t>
            </a:r>
            <a:r>
              <a:rPr lang="en-GB" sz="2400" dirty="0">
                <a:solidFill>
                  <a:schemeClr val="tx2"/>
                </a:solidFill>
              </a:rPr>
              <a:t>node</a:t>
            </a:r>
            <a:r>
              <a:rPr lang="en-GB" sz="2400" dirty="0" smtClean="0">
                <a:solidFill>
                  <a:schemeClr val="tx2"/>
                </a:solidFill>
              </a:rPr>
              <a:t>: elementary criterion </a:t>
            </a:r>
            <a:r>
              <a:rPr lang="en-GB" sz="2400" i="1" dirty="0" smtClean="0"/>
              <a:t>c</a:t>
            </a:r>
            <a:r>
              <a:rPr lang="en-GB" sz="2400" i="1" baseline="-25000" dirty="0" smtClean="0"/>
              <a:t>i </a:t>
            </a:r>
            <a:r>
              <a:rPr lang="en-GB" sz="2400" dirty="0" smtClean="0">
                <a:solidFill>
                  <a:schemeClr val="tx2"/>
                </a:solidFill>
              </a:rPr>
              <a:t>on a single attribute </a:t>
            </a:r>
            <a:r>
              <a:rPr lang="en-GB" sz="2400" i="1" dirty="0" err="1" smtClean="0"/>
              <a:t>a</a:t>
            </a:r>
            <a:r>
              <a:rPr lang="en-GB" sz="2400" i="1" baseline="-25000" dirty="0" err="1" smtClean="0"/>
              <a:t>i</a:t>
            </a:r>
            <a:endParaRPr lang="en-GB" sz="2400" i="1" baseline="-25000" dirty="0" smtClean="0"/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internal node: specification of an aggregation operator </a:t>
            </a:r>
            <a:r>
              <a:rPr lang="en-GB" sz="2400" i="1" dirty="0" smtClean="0"/>
              <a:t>A</a:t>
            </a:r>
            <a:endParaRPr lang="en-GB" sz="2400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edge: relative weight (importance) of the criterion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67743" y="4106508"/>
            <a:ext cx="624009" cy="62673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Oval 15"/>
          <p:cNvSpPr/>
          <p:nvPr/>
        </p:nvSpPr>
        <p:spPr>
          <a:xfrm>
            <a:off x="1139588" y="5466565"/>
            <a:ext cx="624009" cy="62673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l 16"/>
          <p:cNvSpPr/>
          <p:nvPr/>
        </p:nvSpPr>
        <p:spPr>
          <a:xfrm>
            <a:off x="1994011" y="5466565"/>
            <a:ext cx="624009" cy="62673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Oval 18"/>
          <p:cNvSpPr/>
          <p:nvPr/>
        </p:nvSpPr>
        <p:spPr>
          <a:xfrm>
            <a:off x="3539915" y="5466565"/>
            <a:ext cx="624009" cy="62673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TextBox 21"/>
          <p:cNvSpPr txBox="1"/>
          <p:nvPr/>
        </p:nvSpPr>
        <p:spPr>
          <a:xfrm>
            <a:off x="2373862" y="4133801"/>
            <a:ext cx="421910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l-BE" sz="3200" dirty="0" smtClean="0"/>
              <a:t>A</a:t>
            </a:r>
            <a:endParaRPr lang="nl-BE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1171913" y="5438656"/>
            <a:ext cx="497252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l-BE" sz="3200" dirty="0" smtClean="0"/>
              <a:t>c</a:t>
            </a:r>
            <a:r>
              <a:rPr lang="nl-BE" sz="3200" baseline="-25000" dirty="0" smtClean="0"/>
              <a:t>1</a:t>
            </a:r>
            <a:endParaRPr lang="nl-BE" sz="3200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2003684" y="5438656"/>
            <a:ext cx="497252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l-BE" sz="3200" dirty="0" smtClean="0"/>
              <a:t>c</a:t>
            </a:r>
            <a:r>
              <a:rPr lang="nl-BE" sz="3200" baseline="-25000" dirty="0" smtClean="0"/>
              <a:t>2</a:t>
            </a:r>
            <a:endParaRPr lang="nl-BE" sz="32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3587860" y="5438656"/>
            <a:ext cx="482824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l-BE" sz="3200" dirty="0" err="1" smtClean="0"/>
              <a:t>c</a:t>
            </a:r>
            <a:r>
              <a:rPr lang="nl-BE" sz="3200" baseline="-25000" dirty="0" err="1" smtClean="0"/>
              <a:t>k</a:t>
            </a:r>
            <a:endParaRPr lang="nl-BE" sz="32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2824799" y="5508521"/>
            <a:ext cx="468398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l-BE" sz="3200" dirty="0" smtClean="0"/>
              <a:t>…</a:t>
            </a:r>
            <a:endParaRPr lang="nl-BE" sz="32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1931676" y="4934600"/>
            <a:ext cx="50847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l-BE" sz="2400" dirty="0" smtClean="0"/>
              <a:t>w</a:t>
            </a:r>
            <a:r>
              <a:rPr lang="nl-BE" sz="2400" baseline="-25000" dirty="0" smtClean="0"/>
              <a:t>1</a:t>
            </a:r>
            <a:endParaRPr lang="nl-BE" sz="24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2431315" y="4949408"/>
            <a:ext cx="50847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l-BE" sz="2400" dirty="0" smtClean="0"/>
              <a:t>w</a:t>
            </a:r>
            <a:r>
              <a:rPr lang="nl-BE" sz="2400" baseline="-25000" dirty="0" smtClean="0"/>
              <a:t>2</a:t>
            </a:r>
            <a:endParaRPr lang="nl-BE" sz="2400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3439427" y="4934600"/>
            <a:ext cx="508473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l-BE" sz="2400" dirty="0" err="1" smtClean="0"/>
              <a:t>w</a:t>
            </a:r>
            <a:r>
              <a:rPr lang="nl-BE" sz="2400" baseline="-25000" dirty="0" err="1" smtClean="0"/>
              <a:t>k</a:t>
            </a:r>
            <a:endParaRPr lang="nl-BE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15888" y="4363476"/>
                <a:ext cx="1488196" cy="876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l-BE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pt-BR" i="1" smtClean="0">
                              <a:latin typeface="Cambria Math"/>
                            </a:rPr>
                            <m:t>=</m:t>
                          </m:r>
                          <m:r>
                            <a:rPr lang="nl-BE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nl-BE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888" y="4363476"/>
                <a:ext cx="1488196" cy="8769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2" descr="http://www.gsma.com/rcs/wp-content/uploads/2012/10/Specificatio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042" y="5079687"/>
            <a:ext cx="3035151" cy="144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613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LSP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69511" y="1620240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Logic Scoring of </a:t>
            </a:r>
            <a:r>
              <a:rPr lang="nl-BE" sz="2400" b="1" dirty="0" err="1" smtClean="0">
                <a:solidFill>
                  <a:schemeClr val="tx2"/>
                </a:solidFill>
              </a:rPr>
              <a:t>Preferences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50" y="2398574"/>
            <a:ext cx="4759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tx2"/>
                </a:solidFill>
              </a:rPr>
              <a:t>scoring: overall </a:t>
            </a:r>
            <a:r>
              <a:rPr lang="nl-BE" sz="2400" dirty="0" err="1" smtClean="0">
                <a:solidFill>
                  <a:schemeClr val="tx2"/>
                </a:solidFill>
              </a:rPr>
              <a:t>degree</a:t>
            </a:r>
            <a:r>
              <a:rPr lang="nl-BE" sz="2400" dirty="0" smtClean="0">
                <a:solidFill>
                  <a:schemeClr val="tx2"/>
                </a:solidFill>
              </a:rPr>
              <a:t> of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suitability</a:t>
            </a:r>
            <a:endParaRPr lang="nl-B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514" y="3176908"/>
            <a:ext cx="729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tx2"/>
                </a:solidFill>
              </a:rPr>
              <a:t>the overall </a:t>
            </a:r>
            <a:r>
              <a:rPr lang="nl-BE" sz="2000" dirty="0" err="1" smtClean="0">
                <a:solidFill>
                  <a:schemeClr val="tx2"/>
                </a:solidFill>
              </a:rPr>
              <a:t>degree</a:t>
            </a:r>
            <a:r>
              <a:rPr lang="nl-BE" sz="2000" dirty="0" smtClean="0">
                <a:solidFill>
                  <a:schemeClr val="tx2"/>
                </a:solidFill>
              </a:rPr>
              <a:t> of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suitability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i="1" dirty="0" smtClean="0"/>
              <a:t>E</a:t>
            </a:r>
            <a:r>
              <a:rPr lang="nl-BE" sz="2000" dirty="0" smtClean="0">
                <a:solidFill>
                  <a:schemeClr val="tx2"/>
                </a:solidFill>
              </a:rPr>
              <a:t> is a soft computing </a:t>
            </a:r>
            <a:r>
              <a:rPr lang="nl-BE" sz="2000" dirty="0" err="1" smtClean="0">
                <a:solidFill>
                  <a:schemeClr val="tx2"/>
                </a:solidFill>
              </a:rPr>
              <a:t>logical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function</a:t>
            </a:r>
            <a:r>
              <a:rPr lang="nl-BE" sz="2000" dirty="0" smtClean="0">
                <a:solidFill>
                  <a:schemeClr val="tx2"/>
                </a:solidFill>
              </a:rPr>
              <a:t> of </a:t>
            </a:r>
            <a:r>
              <a:rPr lang="nl-BE" sz="2000" i="1" dirty="0" smtClean="0"/>
              <a:t>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attributes</a:t>
            </a:r>
            <a:r>
              <a:rPr lang="nl-BE" sz="2000" dirty="0" smtClean="0">
                <a:solidFill>
                  <a:schemeClr val="tx2"/>
                </a:solidFill>
              </a:rPr>
              <a:t> of </a:t>
            </a:r>
            <a:r>
              <a:rPr lang="nl-BE" sz="2000" dirty="0" err="1" smtClean="0">
                <a:solidFill>
                  <a:schemeClr val="tx2"/>
                </a:solidFill>
              </a:rPr>
              <a:t>which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it</a:t>
            </a:r>
            <a:r>
              <a:rPr lang="nl-BE" sz="2000" dirty="0" smtClean="0">
                <a:solidFill>
                  <a:schemeClr val="tx2"/>
                </a:solidFill>
              </a:rPr>
              <a:t> is </a:t>
            </a:r>
            <a:r>
              <a:rPr lang="nl-BE" sz="2000" dirty="0" err="1" smtClean="0">
                <a:solidFill>
                  <a:schemeClr val="tx2"/>
                </a:solidFill>
              </a:rPr>
              <a:t>assumed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that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its</a:t>
            </a:r>
            <a:r>
              <a:rPr lang="nl-BE" sz="2000" dirty="0" smtClean="0">
                <a:solidFill>
                  <a:schemeClr val="tx2"/>
                </a:solidFill>
              </a:rPr>
              <a:t> range is </a:t>
            </a:r>
            <a:r>
              <a:rPr lang="nl-BE" sz="2000" dirty="0" err="1" smtClean="0">
                <a:solidFill>
                  <a:schemeClr val="tx2"/>
                </a:solidFill>
              </a:rPr>
              <a:t>normalized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10671" y="4277738"/>
                <a:ext cx="34529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nl-B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671" y="4277738"/>
                <a:ext cx="3452997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926157" y="5167161"/>
            <a:ext cx="729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tx2"/>
                </a:solidFill>
              </a:rPr>
              <a:t>the </a:t>
            </a:r>
            <a:r>
              <a:rPr lang="nl-BE" sz="2000" dirty="0" err="1" smtClean="0">
                <a:solidFill>
                  <a:schemeClr val="tx2"/>
                </a:solidFill>
              </a:rPr>
              <a:t>value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smtClean="0"/>
              <a:t>0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denotes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an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unsuitable</a:t>
            </a:r>
            <a:r>
              <a:rPr lang="nl-BE" sz="2000" dirty="0" smtClean="0">
                <a:solidFill>
                  <a:schemeClr val="tx2"/>
                </a:solidFill>
              </a:rPr>
              <a:t> case </a:t>
            </a:r>
            <a:r>
              <a:rPr lang="nl-BE" sz="2000" dirty="0" err="1" smtClean="0">
                <a:solidFill>
                  <a:schemeClr val="tx2"/>
                </a:solidFill>
              </a:rPr>
              <a:t>and</a:t>
            </a:r>
            <a:r>
              <a:rPr lang="nl-BE" sz="2000" dirty="0" smtClean="0">
                <a:solidFill>
                  <a:schemeClr val="tx2"/>
                </a:solidFill>
              </a:rPr>
              <a:t> the </a:t>
            </a:r>
            <a:r>
              <a:rPr lang="nl-BE" sz="2000" dirty="0" err="1" smtClean="0">
                <a:solidFill>
                  <a:schemeClr val="tx2"/>
                </a:solidFill>
              </a:rPr>
              <a:t>value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smtClean="0"/>
              <a:t>1</a:t>
            </a:r>
            <a:r>
              <a:rPr lang="nl-BE" sz="2000" dirty="0" smtClean="0">
                <a:solidFill>
                  <a:schemeClr val="tx2"/>
                </a:solidFill>
              </a:rPr>
              <a:t> (or 100%) </a:t>
            </a:r>
            <a:r>
              <a:rPr lang="nl-BE" sz="2000" dirty="0" err="1" smtClean="0">
                <a:solidFill>
                  <a:schemeClr val="tx2"/>
                </a:solidFill>
              </a:rPr>
              <a:t>denotes</a:t>
            </a:r>
            <a:r>
              <a:rPr lang="nl-BE" sz="2000" dirty="0" smtClean="0">
                <a:solidFill>
                  <a:schemeClr val="tx2"/>
                </a:solidFill>
              </a:rPr>
              <a:t> the maximum level of </a:t>
            </a:r>
            <a:r>
              <a:rPr lang="nl-BE" sz="2000" dirty="0" err="1" smtClean="0">
                <a:solidFill>
                  <a:schemeClr val="tx2"/>
                </a:solidFill>
              </a:rPr>
              <a:t>suitability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85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What</a:t>
            </a:r>
            <a:r>
              <a:rPr lang="nl-BE" sz="1400" dirty="0" smtClean="0"/>
              <a:t> </a:t>
            </a:r>
            <a:r>
              <a:rPr lang="nl-BE" sz="1400" dirty="0" err="1" smtClean="0"/>
              <a:t>can</a:t>
            </a:r>
            <a:r>
              <a:rPr lang="nl-BE" sz="1400" dirty="0" smtClean="0"/>
              <a:t> we </a:t>
            </a:r>
            <a:r>
              <a:rPr lang="nl-BE" sz="1400" dirty="0" err="1" smtClean="0"/>
              <a:t>learn</a:t>
            </a:r>
            <a:r>
              <a:rPr lang="nl-BE" sz="1400" dirty="0" smtClean="0"/>
              <a:t> </a:t>
            </a:r>
            <a:r>
              <a:rPr lang="nl-BE" sz="1400" dirty="0" err="1" smtClean="0"/>
              <a:t>from</a:t>
            </a:r>
            <a:r>
              <a:rPr lang="nl-BE" sz="1400" dirty="0" smtClean="0"/>
              <a:t> </a:t>
            </a:r>
            <a:br>
              <a:rPr lang="nl-BE" sz="1400" dirty="0" smtClean="0"/>
            </a:br>
            <a:r>
              <a:rPr lang="nl-BE" sz="1400" dirty="0" err="1" smtClean="0"/>
              <a:t>decision</a:t>
            </a:r>
            <a:r>
              <a:rPr lang="nl-BE" sz="1400" dirty="0" smtClean="0"/>
              <a:t> support?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220608" y="1490283"/>
            <a:ext cx="25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rgbClr val="1F497D"/>
                </a:solidFill>
              </a:rPr>
              <a:t>query </a:t>
            </a:r>
            <a:r>
              <a:rPr lang="nl-BE" sz="2400" b="1" dirty="0" err="1" smtClean="0">
                <a:solidFill>
                  <a:srgbClr val="1F497D"/>
                </a:solidFill>
              </a:rPr>
              <a:t>expressivity</a:t>
            </a:r>
            <a:endParaRPr lang="nl-BE" sz="2400" b="1" dirty="0">
              <a:solidFill>
                <a:srgbClr val="1F497D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41430" y="2299230"/>
            <a:ext cx="3254716" cy="704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aggregators</a:t>
            </a:r>
          </a:p>
        </p:txBody>
      </p:sp>
      <p:sp>
        <p:nvSpPr>
          <p:cNvPr id="32" name="Rectangle 31"/>
          <p:cNvSpPr/>
          <p:nvPr/>
        </p:nvSpPr>
        <p:spPr>
          <a:xfrm rot="1384539">
            <a:off x="3975333" y="2878381"/>
            <a:ext cx="3900759" cy="25954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TextBox 33"/>
          <p:cNvSpPr txBox="1"/>
          <p:nvPr/>
        </p:nvSpPr>
        <p:spPr>
          <a:xfrm rot="1450297">
            <a:off x="4206034" y="2641940"/>
            <a:ext cx="220605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3200" dirty="0" err="1" smtClean="0">
                <a:solidFill>
                  <a:schemeClr val="accent6">
                    <a:lumMod val="75000"/>
                  </a:schemeClr>
                </a:solidFill>
              </a:rPr>
              <a:t>Generalised</a:t>
            </a:r>
            <a:r>
              <a:rPr lang="nl-BE" sz="32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nl-BE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nl-BE" sz="3200" dirty="0" err="1" smtClean="0">
                <a:solidFill>
                  <a:schemeClr val="accent6">
                    <a:lumMod val="75000"/>
                  </a:schemeClr>
                </a:solidFill>
              </a:rPr>
              <a:t>Conjunction</a:t>
            </a:r>
            <a:endParaRPr lang="nl-BE" sz="32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nl-BE" sz="3200" dirty="0" err="1" smtClean="0">
                <a:solidFill>
                  <a:schemeClr val="accent6">
                    <a:lumMod val="75000"/>
                  </a:schemeClr>
                </a:solidFill>
              </a:rPr>
              <a:t>Disjunction</a:t>
            </a:r>
            <a:endParaRPr lang="nl-BE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nl-BE" sz="3200" dirty="0" smtClean="0">
                <a:solidFill>
                  <a:schemeClr val="accent6">
                    <a:lumMod val="75000"/>
                  </a:schemeClr>
                </a:solidFill>
              </a:rPr>
              <a:t>(GCD)</a:t>
            </a:r>
            <a:endParaRPr lang="nl-BE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0394358">
            <a:off x="686007" y="3311100"/>
            <a:ext cx="179331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3200" dirty="0" err="1" smtClean="0">
                <a:solidFill>
                  <a:schemeClr val="accent2">
                    <a:lumMod val="75000"/>
                  </a:schemeClr>
                </a:solidFill>
              </a:rPr>
              <a:t>Ordered</a:t>
            </a:r>
            <a:r>
              <a:rPr lang="nl-BE" sz="32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nl-BE" sz="3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BE" sz="3200" dirty="0" err="1" smtClean="0">
                <a:solidFill>
                  <a:schemeClr val="accent2">
                    <a:lumMod val="75000"/>
                  </a:schemeClr>
                </a:solidFill>
              </a:rPr>
              <a:t>Weighted</a:t>
            </a:r>
            <a:endParaRPr lang="nl-BE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nl-BE" sz="3200" dirty="0" err="1" smtClean="0">
                <a:solidFill>
                  <a:schemeClr val="accent2">
                    <a:lumMod val="75000"/>
                  </a:schemeClr>
                </a:solidFill>
              </a:rPr>
              <a:t>Average</a:t>
            </a:r>
            <a:endParaRPr lang="nl-BE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nl-BE" sz="3200" dirty="0" smtClean="0">
                <a:solidFill>
                  <a:schemeClr val="accent2">
                    <a:lumMod val="75000"/>
                  </a:schemeClr>
                </a:solidFill>
              </a:rPr>
              <a:t>(OWA)</a:t>
            </a:r>
            <a:endParaRPr lang="nl-BE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20374276">
            <a:off x="1657051" y="5198728"/>
            <a:ext cx="694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Yager</a:t>
            </a:r>
            <a:endParaRPr lang="nl-BE" dirty="0"/>
          </a:p>
        </p:txBody>
      </p:sp>
      <p:sp>
        <p:nvSpPr>
          <p:cNvPr id="37" name="Rectangle 36"/>
          <p:cNvSpPr/>
          <p:nvPr/>
        </p:nvSpPr>
        <p:spPr>
          <a:xfrm rot="1455896">
            <a:off x="4265254" y="4528720"/>
            <a:ext cx="1063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Dujmovi</a:t>
            </a:r>
            <a:r>
              <a:rPr lang="en-GB" dirty="0" err="1"/>
              <a:t>ć</a:t>
            </a:r>
            <a:endParaRPr lang="nl-BE" dirty="0"/>
          </a:p>
        </p:txBody>
      </p:sp>
      <p:sp>
        <p:nvSpPr>
          <p:cNvPr id="38" name="TextBox 37"/>
          <p:cNvSpPr txBox="1"/>
          <p:nvPr/>
        </p:nvSpPr>
        <p:spPr>
          <a:xfrm rot="1295275">
            <a:off x="6375081" y="3615133"/>
            <a:ext cx="1322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1687AF"/>
                </a:solidFill>
              </a:rPr>
              <a:t>C           D</a:t>
            </a:r>
          </a:p>
          <a:p>
            <a:r>
              <a:rPr lang="nl-BE" dirty="0" smtClean="0">
                <a:solidFill>
                  <a:srgbClr val="1687AF"/>
                </a:solidFill>
              </a:rPr>
              <a:t>HPC      HPD</a:t>
            </a:r>
          </a:p>
          <a:p>
            <a:r>
              <a:rPr lang="nl-BE" dirty="0" smtClean="0">
                <a:solidFill>
                  <a:srgbClr val="1687AF"/>
                </a:solidFill>
              </a:rPr>
              <a:t>SPC       SPD </a:t>
            </a:r>
          </a:p>
          <a:p>
            <a:r>
              <a:rPr lang="nl-BE" dirty="0" smtClean="0">
                <a:solidFill>
                  <a:srgbClr val="1687AF"/>
                </a:solidFill>
              </a:rPr>
              <a:t>  </a:t>
            </a:r>
            <a:r>
              <a:rPr lang="nl-BE" sz="1100" dirty="0" smtClean="0">
                <a:solidFill>
                  <a:srgbClr val="1687AF"/>
                </a:solidFill>
              </a:rPr>
              <a:t>  </a:t>
            </a:r>
            <a:r>
              <a:rPr lang="nl-BE" dirty="0" smtClean="0">
                <a:solidFill>
                  <a:srgbClr val="1687AF"/>
                </a:solidFill>
              </a:rPr>
              <a:t>     A 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6864191" y="3748829"/>
            <a:ext cx="294457" cy="691818"/>
          </a:xfrm>
          <a:prstGeom prst="line">
            <a:avLst/>
          </a:prstGeom>
          <a:ln w="38100">
            <a:solidFill>
              <a:srgbClr val="1687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108642" y="3532151"/>
            <a:ext cx="233362" cy="92868"/>
          </a:xfrm>
          <a:prstGeom prst="straightConnector1">
            <a:avLst/>
          </a:prstGeom>
          <a:ln w="19050">
            <a:solidFill>
              <a:srgbClr val="1687A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http://www.gsma.com/rcs/wp-content/uploads/2012/10/Specificati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042" y="5079687"/>
            <a:ext cx="3035151" cy="144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841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What</a:t>
            </a:r>
            <a:r>
              <a:rPr lang="nl-BE" sz="1400" dirty="0" smtClean="0"/>
              <a:t> </a:t>
            </a:r>
            <a:r>
              <a:rPr lang="nl-BE" sz="1400" dirty="0" err="1" smtClean="0"/>
              <a:t>can</a:t>
            </a:r>
            <a:r>
              <a:rPr lang="nl-BE" sz="1400" dirty="0" smtClean="0"/>
              <a:t> we </a:t>
            </a:r>
            <a:r>
              <a:rPr lang="nl-BE" sz="1400" dirty="0" err="1" smtClean="0"/>
              <a:t>learn</a:t>
            </a:r>
            <a:r>
              <a:rPr lang="nl-BE" sz="1400" dirty="0" smtClean="0"/>
              <a:t> </a:t>
            </a:r>
            <a:r>
              <a:rPr lang="nl-BE" sz="1400" dirty="0" err="1" smtClean="0"/>
              <a:t>from</a:t>
            </a:r>
            <a:r>
              <a:rPr lang="nl-BE" sz="1400" dirty="0" smtClean="0"/>
              <a:t> </a:t>
            </a:r>
            <a:br>
              <a:rPr lang="nl-BE" sz="1400" dirty="0" smtClean="0"/>
            </a:br>
            <a:r>
              <a:rPr lang="nl-BE" sz="1400" dirty="0" err="1" smtClean="0"/>
              <a:t>decision</a:t>
            </a:r>
            <a:r>
              <a:rPr lang="nl-BE" sz="1400" dirty="0" smtClean="0"/>
              <a:t> support?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220608" y="1490283"/>
            <a:ext cx="25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rgbClr val="1F497D"/>
                </a:solidFill>
              </a:rPr>
              <a:t>query </a:t>
            </a:r>
            <a:r>
              <a:rPr lang="nl-BE" sz="2400" b="1" dirty="0" err="1" smtClean="0">
                <a:solidFill>
                  <a:srgbClr val="1F497D"/>
                </a:solidFill>
              </a:rPr>
              <a:t>expressivity</a:t>
            </a:r>
            <a:endParaRPr lang="nl-BE" sz="2400" b="1" dirty="0">
              <a:solidFill>
                <a:srgbClr val="1F497D"/>
              </a:solidFill>
            </a:endParaRPr>
          </a:p>
        </p:txBody>
      </p:sp>
      <p:pic>
        <p:nvPicPr>
          <p:cNvPr id="18" name="Picture 17" descr="http://global.mmmzone.com/wp-content/uploads/2013/02/MMM-Re-structur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458" y="4704347"/>
            <a:ext cx="2950819" cy="18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215008" y="3032518"/>
            <a:ext cx="8928992" cy="1332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no more need for weight propagation!</a:t>
            </a:r>
          </a:p>
          <a:p>
            <a:pPr marL="457200" lvl="1" indent="0"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(because internal nodes have associated weights)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4318" y="2327773"/>
            <a:ext cx="4326823" cy="704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weighted aggregators</a:t>
            </a:r>
          </a:p>
        </p:txBody>
      </p:sp>
    </p:spTree>
    <p:extLst>
      <p:ext uri="{BB962C8B-B14F-4D97-AF65-F5344CB8AC3E}">
        <p14:creationId xmlns:p14="http://schemas.microsoft.com/office/powerpoint/2010/main" val="945803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What</a:t>
            </a:r>
            <a:r>
              <a:rPr lang="nl-BE" sz="1400" dirty="0" smtClean="0"/>
              <a:t> </a:t>
            </a:r>
            <a:r>
              <a:rPr lang="nl-BE" sz="1400" dirty="0" err="1" smtClean="0"/>
              <a:t>can</a:t>
            </a:r>
            <a:r>
              <a:rPr lang="nl-BE" sz="1400" dirty="0" smtClean="0"/>
              <a:t> we </a:t>
            </a:r>
            <a:r>
              <a:rPr lang="nl-BE" sz="1400" dirty="0" err="1" smtClean="0"/>
              <a:t>learn</a:t>
            </a:r>
            <a:r>
              <a:rPr lang="nl-BE" sz="1400" dirty="0" smtClean="0"/>
              <a:t> </a:t>
            </a:r>
            <a:r>
              <a:rPr lang="nl-BE" sz="1400" dirty="0" err="1" smtClean="0"/>
              <a:t>from</a:t>
            </a:r>
            <a:r>
              <a:rPr lang="nl-BE" sz="1400" dirty="0" smtClean="0"/>
              <a:t> </a:t>
            </a:r>
            <a:br>
              <a:rPr lang="nl-BE" sz="1400" dirty="0" smtClean="0"/>
            </a:br>
            <a:r>
              <a:rPr lang="nl-BE" sz="1400" dirty="0" err="1" smtClean="0"/>
              <a:t>decision</a:t>
            </a:r>
            <a:r>
              <a:rPr lang="nl-BE" sz="1400" dirty="0" smtClean="0"/>
              <a:t> support?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220608" y="1490283"/>
            <a:ext cx="25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rgbClr val="1F497D"/>
                </a:solidFill>
              </a:rPr>
              <a:t>query </a:t>
            </a:r>
            <a:r>
              <a:rPr lang="nl-BE" sz="2400" b="1" dirty="0" err="1" smtClean="0">
                <a:solidFill>
                  <a:srgbClr val="1F497D"/>
                </a:solidFill>
              </a:rPr>
              <a:t>expressivity</a:t>
            </a:r>
            <a:endParaRPr lang="nl-BE" sz="2400" b="1" dirty="0">
              <a:solidFill>
                <a:srgbClr val="1F497D"/>
              </a:solidFill>
            </a:endParaRPr>
          </a:p>
        </p:txBody>
      </p:sp>
      <p:pic>
        <p:nvPicPr>
          <p:cNvPr id="18" name="Picture 17" descr="http://global.mmmzone.com/wp-content/uploads/2013/02/MMM-Re-structur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458" y="4704347"/>
            <a:ext cx="2950819" cy="18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241399" y="2461156"/>
            <a:ext cx="8928992" cy="2198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evaluation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leaf </a:t>
            </a:r>
            <a:r>
              <a:rPr lang="en-GB" sz="2400" dirty="0">
                <a:solidFill>
                  <a:schemeClr val="tx2"/>
                </a:solidFill>
              </a:rPr>
              <a:t>node</a:t>
            </a:r>
            <a:r>
              <a:rPr lang="en-GB" sz="2400" dirty="0" smtClean="0">
                <a:solidFill>
                  <a:schemeClr val="tx2"/>
                </a:solidFill>
              </a:rPr>
              <a:t>: evaluation of elementary criterion </a:t>
            </a:r>
            <a:r>
              <a:rPr lang="en-GB" sz="2400" i="1" dirty="0" smtClean="0"/>
              <a:t>c</a:t>
            </a:r>
            <a:r>
              <a:rPr lang="en-GB" sz="2400" i="1" baseline="-25000" dirty="0" smtClean="0"/>
              <a:t>i 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internal node: aggregation of evaluation results of all leaf nodes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criterion tree: evaluation of the root node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9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What</a:t>
            </a:r>
            <a:r>
              <a:rPr lang="nl-BE" sz="1400" dirty="0" smtClean="0"/>
              <a:t> </a:t>
            </a:r>
            <a:r>
              <a:rPr lang="nl-BE" sz="1400" dirty="0" err="1" smtClean="0"/>
              <a:t>can</a:t>
            </a:r>
            <a:r>
              <a:rPr lang="nl-BE" sz="1400" dirty="0" smtClean="0"/>
              <a:t> we </a:t>
            </a:r>
            <a:r>
              <a:rPr lang="nl-BE" sz="1400" dirty="0" err="1" smtClean="0"/>
              <a:t>learn</a:t>
            </a:r>
            <a:r>
              <a:rPr lang="nl-BE" sz="1400" dirty="0" smtClean="0"/>
              <a:t> </a:t>
            </a:r>
            <a:r>
              <a:rPr lang="nl-BE" sz="1400" dirty="0" err="1" smtClean="0"/>
              <a:t>from</a:t>
            </a:r>
            <a:r>
              <a:rPr lang="nl-BE" sz="1400" dirty="0" smtClean="0"/>
              <a:t> </a:t>
            </a:r>
            <a:br>
              <a:rPr lang="nl-BE" sz="1400" dirty="0" smtClean="0"/>
            </a:br>
            <a:r>
              <a:rPr lang="nl-BE" sz="1400" dirty="0" err="1" smtClean="0"/>
              <a:t>decision</a:t>
            </a:r>
            <a:r>
              <a:rPr lang="nl-BE" sz="1400" dirty="0" smtClean="0"/>
              <a:t> support?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220608" y="1490283"/>
            <a:ext cx="25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rgbClr val="1F497D"/>
                </a:solidFill>
              </a:rPr>
              <a:t>query </a:t>
            </a:r>
            <a:r>
              <a:rPr lang="nl-BE" sz="2400" b="1" dirty="0" err="1" smtClean="0">
                <a:solidFill>
                  <a:srgbClr val="1F497D"/>
                </a:solidFill>
              </a:rPr>
              <a:t>expressivity</a:t>
            </a:r>
            <a:endParaRPr lang="nl-BE" sz="2400" b="1" dirty="0">
              <a:solidFill>
                <a:srgbClr val="1F497D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41399" y="2461156"/>
            <a:ext cx="8928992" cy="2198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example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24" y="3097197"/>
            <a:ext cx="6275585" cy="115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24" y="4465349"/>
            <a:ext cx="734699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39514" y="597751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tx2"/>
                </a:solidFill>
              </a:rPr>
              <a:t>…</a:t>
            </a:r>
            <a:endParaRPr lang="nl-BE" dirty="0">
              <a:solidFill>
                <a:schemeClr val="tx2"/>
              </a:solidFill>
            </a:endParaRPr>
          </a:p>
        </p:txBody>
      </p:sp>
      <p:pic>
        <p:nvPicPr>
          <p:cNvPr id="13" name="Picture 2" descr="http://www.roryfirks.com/wp-content/uploads/2013/01/real-esta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16468"/>
            <a:ext cx="1862211" cy="139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754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What</a:t>
            </a:r>
            <a:r>
              <a:rPr lang="nl-BE" sz="1400" dirty="0" smtClean="0"/>
              <a:t> </a:t>
            </a:r>
            <a:r>
              <a:rPr lang="nl-BE" sz="1400" dirty="0" err="1" smtClean="0"/>
              <a:t>can</a:t>
            </a:r>
            <a:r>
              <a:rPr lang="nl-BE" sz="1400" dirty="0" smtClean="0"/>
              <a:t> we </a:t>
            </a:r>
            <a:r>
              <a:rPr lang="nl-BE" sz="1400" dirty="0" err="1" smtClean="0"/>
              <a:t>learn</a:t>
            </a:r>
            <a:r>
              <a:rPr lang="nl-BE" sz="1400" dirty="0" smtClean="0"/>
              <a:t> </a:t>
            </a:r>
            <a:r>
              <a:rPr lang="nl-BE" sz="1400" dirty="0" err="1" smtClean="0"/>
              <a:t>from</a:t>
            </a:r>
            <a:r>
              <a:rPr lang="nl-BE" sz="1400" dirty="0" smtClean="0"/>
              <a:t> </a:t>
            </a:r>
            <a:br>
              <a:rPr lang="nl-BE" sz="1400" dirty="0" smtClean="0"/>
            </a:br>
            <a:r>
              <a:rPr lang="nl-BE" sz="1400" dirty="0" err="1" smtClean="0"/>
              <a:t>decision</a:t>
            </a:r>
            <a:r>
              <a:rPr lang="nl-BE" sz="1400" dirty="0" smtClean="0"/>
              <a:t> support?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220608" y="1490283"/>
            <a:ext cx="25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rgbClr val="1F497D"/>
                </a:solidFill>
              </a:rPr>
              <a:t>query </a:t>
            </a:r>
            <a:r>
              <a:rPr lang="nl-BE" sz="2400" b="1" dirty="0" err="1" smtClean="0">
                <a:solidFill>
                  <a:srgbClr val="1F497D"/>
                </a:solidFill>
              </a:rPr>
              <a:t>expressivity</a:t>
            </a:r>
            <a:endParaRPr lang="nl-BE" sz="2400" b="1" dirty="0">
              <a:solidFill>
                <a:srgbClr val="1F497D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9686" y="2277466"/>
            <a:ext cx="7018693" cy="704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advanced GCD aggregation for BSDs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50120" y="3006529"/>
                <a:ext cx="4199226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  <a:ea typeface="Cambria Math"/>
                        </a:rPr>
                        <m:t>𝐺𝐶𝐷</m:t>
                      </m:r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nl-BE" b="0" i="1" smtClean="0">
                              <a:latin typeface="Cambria Math"/>
                              <a:ea typeface="Cambria Math"/>
                            </a:rPr>
                            <m:t>,…,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nl-BE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  <m:r>
                        <a:rPr lang="nl-BE" b="0" i="0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120" y="3006529"/>
                <a:ext cx="4199226" cy="4049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000864" y="3822198"/>
            <a:ext cx="1524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/>
              <a:t>, </a:t>
            </a:r>
            <a:r>
              <a:rPr lang="nl-BE" sz="2000" dirty="0" err="1" smtClean="0"/>
              <a:t>if</a:t>
            </a:r>
            <a:r>
              <a:rPr lang="nl-BE" sz="2000" dirty="0" smtClean="0"/>
              <a:t> 0&lt;|</a:t>
            </a:r>
            <a:r>
              <a:rPr lang="nl-BE" sz="2000" i="1" dirty="0" smtClean="0"/>
              <a:t>r</a:t>
            </a:r>
            <a:r>
              <a:rPr lang="nl-BE" sz="2000" dirty="0" smtClean="0"/>
              <a:t>|&lt;+</a:t>
            </a:r>
            <a:r>
              <a:rPr lang="nl-BE" sz="2000" dirty="0" smtClean="0">
                <a:sym typeface="Symbol"/>
              </a:rPr>
              <a:t></a:t>
            </a:r>
            <a:endParaRPr lang="nl-B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00864" y="4393209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/>
              <a:t>, </a:t>
            </a:r>
            <a:r>
              <a:rPr lang="nl-BE" sz="2000" dirty="0" err="1" smtClean="0"/>
              <a:t>if</a:t>
            </a:r>
            <a:r>
              <a:rPr lang="nl-BE" sz="2000" dirty="0" smtClean="0"/>
              <a:t> </a:t>
            </a:r>
            <a:r>
              <a:rPr lang="nl-BE" sz="2000" i="1" dirty="0" smtClean="0"/>
              <a:t>r=</a:t>
            </a:r>
            <a:r>
              <a:rPr lang="nl-BE" sz="2000" dirty="0"/>
              <a:t> </a:t>
            </a:r>
            <a:r>
              <a:rPr lang="nl-BE" sz="2000" dirty="0" smtClean="0"/>
              <a:t>-</a:t>
            </a:r>
            <a:r>
              <a:rPr lang="nl-BE" sz="2000" dirty="0" smtClean="0">
                <a:sym typeface="Symbol"/>
              </a:rPr>
              <a:t></a:t>
            </a:r>
            <a:endParaRPr lang="nl-B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991222" y="4758097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/>
              <a:t>, </a:t>
            </a:r>
            <a:r>
              <a:rPr lang="nl-BE" sz="2000" dirty="0" err="1" smtClean="0"/>
              <a:t>if</a:t>
            </a:r>
            <a:r>
              <a:rPr lang="nl-BE" sz="2000" dirty="0" smtClean="0"/>
              <a:t> </a:t>
            </a:r>
            <a:r>
              <a:rPr lang="nl-BE" sz="2000" i="1" dirty="0" smtClean="0"/>
              <a:t>r=</a:t>
            </a:r>
            <a:r>
              <a:rPr lang="nl-BE" sz="2000" dirty="0"/>
              <a:t> </a:t>
            </a:r>
            <a:r>
              <a:rPr lang="nl-BE" sz="2000" dirty="0" smtClean="0"/>
              <a:t>+</a:t>
            </a:r>
            <a:r>
              <a:rPr lang="nl-BE" sz="2000" dirty="0" smtClean="0">
                <a:sym typeface="Symbol"/>
              </a:rPr>
              <a:t></a:t>
            </a:r>
            <a:endParaRPr lang="nl-B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99057" y="3444270"/>
                <a:ext cx="4082143" cy="1760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limLoc m:val="subSup"/>
                                                <m:ctrlPr>
                                                  <a:rPr lang="nl-BE" i="1"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m:rPr>
                                                    <m:brk m:alnAt="25"/>
                                                  </m:rPr>
                                                  <a:rPr lang="nl-BE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nl-BE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=1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nl-BE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𝑛</m:t>
                                                </m:r>
                                              </m:sup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l-BE" i="1">
                                                        <a:latin typeface="Cambria Math" panose="02040503050406030204" pitchFamily="18" charset="0"/>
                                                        <a:ea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l-BE" i="1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𝑤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l-BE" i="1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sSubSup>
                                                  <m:sSubSupPr>
                                                    <m:ctrlPr>
                                                      <a:rPr lang="nl-BE" i="1">
                                                        <a:latin typeface="Cambria Math" panose="02040503050406030204" pitchFamily="18" charset="0"/>
                                                        <a:ea typeface="Cambria Math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nl-BE" b="0" i="1" smtClean="0">
                                                        <a:latin typeface="Cambria Math" panose="02040503050406030204" pitchFamily="18" charset="0"/>
                                                        <a:ea typeface="Cambria Math"/>
                                                      </a:rPr>
                                                      <m:t>𝑠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l-BE" b="0" i="1" smtClean="0">
                                                        <a:latin typeface="Cambria Math" panose="02040503050406030204" pitchFamily="18" charset="0"/>
                                                        <a:ea typeface="Cambria Math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nl-BE" i="1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𝑟</m:t>
                                                    </m:r>
                                                  </m:sup>
                                                </m:sSubSup>
                                              </m:e>
                                            </m:nary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nl-BE" i="1">
                                            <a:latin typeface="Cambria Math"/>
                                            <a:ea typeface="Cambria Math"/>
                                          </a:rPr>
                                          <m:t>1/</m:t>
                                        </m:r>
                                        <m:r>
                                          <a:rPr lang="nl-BE" i="1">
                                            <a:latin typeface="Cambria Math"/>
                                            <a:ea typeface="Cambria Math"/>
                                          </a:rPr>
                                          <m:t>𝑟</m:t>
                                        </m:r>
                                      </m:sup>
                                    </m:sSup>
                                    <m:r>
                                      <a:rPr lang="nl-BE" i="1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limLoc m:val="subSup"/>
                                                <m:ctrlPr>
                                                  <a:rPr lang="nl-BE" i="1"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m:rPr>
                                                    <m:brk m:alnAt="25"/>
                                                  </m:rPr>
                                                  <a:rPr lang="nl-BE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nl-BE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=1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nl-BE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𝑛</m:t>
                                                </m:r>
                                              </m:sup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l-BE" i="1">
                                                        <a:latin typeface="Cambria Math" panose="02040503050406030204" pitchFamily="18" charset="0"/>
                                                        <a:ea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l-BE" i="1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𝑤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l-BE" i="1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sSubSup>
                                                  <m:sSubSupPr>
                                                    <m:ctrlPr>
                                                      <a:rPr lang="nl-BE" i="1">
                                                        <a:latin typeface="Cambria Math" panose="02040503050406030204" pitchFamily="18" charset="0"/>
                                                        <a:ea typeface="Cambria Math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nl-BE" b="0" i="1" smtClean="0">
                                                        <a:latin typeface="Cambria Math" panose="02040503050406030204" pitchFamily="18" charset="0"/>
                                                        <a:ea typeface="Cambria Math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l-BE" b="0" i="1" smtClean="0">
                                                        <a:latin typeface="Cambria Math" panose="02040503050406030204" pitchFamily="18" charset="0"/>
                                                        <a:ea typeface="Cambria Math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  <m:sup>
                                                    <m:bar>
                                                      <m:barPr>
                                                        <m:pos m:val="top"/>
                                                        <m:ctrlPr>
                                                          <a:rPr lang="nl-BE" i="1">
                                                            <a:latin typeface="Cambria Math" panose="02040503050406030204" pitchFamily="18" charset="0"/>
                                                            <a:ea typeface="Cambria Math"/>
                                                          </a:rPr>
                                                        </m:ctrlPr>
                                                      </m:barPr>
                                                      <m:e>
                                                        <m:r>
                                                          <a:rPr lang="nl-BE" i="1">
                                                            <a:latin typeface="Cambria Math"/>
                                                            <a:ea typeface="Cambria Math"/>
                                                          </a:rPr>
                                                          <m:t>𝑟</m:t>
                                                        </m:r>
                                                      </m:e>
                                                    </m:bar>
                                                  </m:sup>
                                                </m:sSubSup>
                                              </m:e>
                                            </m:nary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nl-BE" i="1">
                                            <a:latin typeface="Cambria Math"/>
                                            <a:ea typeface="Cambria Math"/>
                                          </a:rPr>
                                          <m:t>1/</m:t>
                                        </m:r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nl-BE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</m:bar>
                                      </m:sup>
                                    </m:sSup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l-BE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  <m:r>
                                      <a:rPr lang="nl-BE" i="1">
                                        <a:latin typeface="Cambria Math"/>
                                        <a:ea typeface="Cambria Math"/>
                                      </a:rPr>
                                      <m:t>𝑖𝑛</m:t>
                                    </m:r>
                                    <m:d>
                                      <m:dPr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nl-BE" i="1"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l-BE" i="1">
                                            <a:latin typeface="Cambria Math"/>
                                            <a:ea typeface="Cambria Math"/>
                                          </a:rPr>
                                          <m:t>,…,</m:t>
                                        </m:r>
                                        <m:sSub>
                                          <m:sSub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nl-BE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l-BE" i="1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nl-BE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  <m:r>
                                      <a:rPr lang="nl-BE" i="1">
                                        <a:latin typeface="Cambria Math"/>
                                        <a:ea typeface="Cambria Math"/>
                                      </a:rPr>
                                      <m:t>𝑎𝑥</m:t>
                                    </m:r>
                                    <m:d>
                                      <m:dPr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nl-BE" i="1"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l-BE" i="1">
                                            <a:latin typeface="Cambria Math"/>
                                            <a:ea typeface="Cambria Math"/>
                                          </a:rPr>
                                          <m:t>,…,</m:t>
                                        </m:r>
                                        <m:sSub>
                                          <m:sSub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nl-BE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l-BE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  <m:r>
                                      <a:rPr lang="nl-BE" i="1">
                                        <a:latin typeface="Cambria Math"/>
                                        <a:ea typeface="Cambria Math"/>
                                      </a:rPr>
                                      <m:t>𝑎𝑥</m:t>
                                    </m:r>
                                    <m:d>
                                      <m:dPr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nl-BE" i="1"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l-BE" i="1">
                                            <a:latin typeface="Cambria Math"/>
                                            <a:ea typeface="Cambria Math"/>
                                          </a:rPr>
                                          <m:t>,…,</m:t>
                                        </m:r>
                                        <m:sSub>
                                          <m:sSub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nl-BE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l-BE" i="1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nl-BE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  <m:r>
                                      <a:rPr lang="nl-BE" i="1">
                                        <a:latin typeface="Cambria Math"/>
                                        <a:ea typeface="Cambria Math"/>
                                      </a:rPr>
                                      <m:t>𝑖𝑛</m:t>
                                    </m:r>
                                    <m:d>
                                      <m:dPr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nl-BE" i="1"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l-BE" i="1">
                                            <a:latin typeface="Cambria Math"/>
                                            <a:ea typeface="Cambria Math"/>
                                          </a:rPr>
                                          <m:t>,…,</m:t>
                                        </m:r>
                                        <m:sSub>
                                          <m:sSub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nl-BE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057" y="3444270"/>
                <a:ext cx="4082143" cy="17607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63327" y="5655515"/>
            <a:ext cx="7499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where</a:t>
            </a:r>
            <a:r>
              <a:rPr lang="nl-BE" sz="2000" dirty="0" smtClean="0"/>
              <a:t> </a:t>
            </a:r>
            <a:r>
              <a:rPr lang="nl-BE" sz="2000" i="1" dirty="0" smtClean="0"/>
              <a:t>r</a:t>
            </a:r>
            <a:r>
              <a:rPr lang="nl-BE" sz="2000" dirty="0" smtClean="0"/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models</a:t>
            </a:r>
            <a:r>
              <a:rPr lang="nl-BE" sz="2000" dirty="0" smtClean="0">
                <a:solidFill>
                  <a:schemeClr val="tx2"/>
                </a:solidFill>
              </a:rPr>
              <a:t> the </a:t>
            </a:r>
            <a:r>
              <a:rPr lang="nl-BE" sz="2000" dirty="0" err="1" smtClean="0">
                <a:solidFill>
                  <a:schemeClr val="tx2"/>
                </a:solidFill>
              </a:rPr>
              <a:t>logical</a:t>
            </a:r>
            <a:r>
              <a:rPr lang="nl-BE" sz="2000" dirty="0" smtClean="0">
                <a:solidFill>
                  <a:schemeClr val="tx2"/>
                </a:solidFill>
              </a:rPr>
              <a:t> counterpart of the operator </a:t>
            </a:r>
            <a:r>
              <a:rPr lang="nl-BE" sz="2000" dirty="0" err="1" smtClean="0">
                <a:solidFill>
                  <a:schemeClr val="tx2"/>
                </a:solidFill>
              </a:rPr>
              <a:t>modelled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by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i="1" dirty="0" smtClean="0"/>
              <a:t>r  </a:t>
            </a:r>
            <a:br>
              <a:rPr lang="nl-BE" sz="2000" i="1" dirty="0" smtClean="0"/>
            </a:br>
            <a:r>
              <a:rPr lang="nl-BE" sz="2000" dirty="0" smtClean="0">
                <a:solidFill>
                  <a:schemeClr val="tx2"/>
                </a:solidFill>
              </a:rPr>
              <a:t>(e.g., </a:t>
            </a:r>
            <a:r>
              <a:rPr lang="nl-BE" sz="2000" dirty="0" err="1" smtClean="0">
                <a:solidFill>
                  <a:schemeClr val="tx2"/>
                </a:solidFill>
              </a:rPr>
              <a:t>if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i="1" dirty="0" smtClean="0"/>
              <a:t>r</a:t>
            </a:r>
            <a:r>
              <a:rPr lang="nl-BE" sz="2000" dirty="0" smtClean="0"/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models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smtClean="0"/>
              <a:t>HPC</a:t>
            </a:r>
            <a:r>
              <a:rPr lang="nl-BE" sz="2000" dirty="0" smtClean="0">
                <a:solidFill>
                  <a:schemeClr val="tx2"/>
                </a:solidFill>
              </a:rPr>
              <a:t>, </a:t>
            </a:r>
            <a:r>
              <a:rPr lang="nl-BE" sz="2000" dirty="0" err="1" smtClean="0">
                <a:solidFill>
                  <a:schemeClr val="tx2"/>
                </a:solidFill>
              </a:rPr>
              <a:t>then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i="1" dirty="0" smtClean="0"/>
              <a:t>r</a:t>
            </a:r>
            <a:r>
              <a:rPr lang="nl-BE" sz="2000" dirty="0" smtClean="0"/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models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smtClean="0"/>
              <a:t>HPD</a:t>
            </a:r>
            <a:r>
              <a:rPr lang="nl-BE" sz="2000" dirty="0" smtClean="0">
                <a:solidFill>
                  <a:schemeClr val="tx2"/>
                </a:solidFill>
              </a:rPr>
              <a:t>)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67009" y="563119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b="1" dirty="0" smtClean="0">
                <a:sym typeface="Symbol"/>
              </a:rPr>
              <a:t></a:t>
            </a:r>
            <a:endParaRPr lang="nl-BE" sz="105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74687" y="594093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dirty="0" smtClean="0">
                <a:sym typeface="Symbol"/>
              </a:rPr>
              <a:t></a:t>
            </a:r>
            <a:endParaRPr lang="nl-BE" sz="1050" dirty="0"/>
          </a:p>
        </p:txBody>
      </p:sp>
    </p:spTree>
    <p:extLst>
      <p:ext uri="{BB962C8B-B14F-4D97-AF65-F5344CB8AC3E}">
        <p14:creationId xmlns:p14="http://schemas.microsoft.com/office/powerpoint/2010/main" val="154272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What</a:t>
            </a:r>
            <a:r>
              <a:rPr lang="nl-BE" sz="1400" dirty="0" smtClean="0"/>
              <a:t> </a:t>
            </a:r>
            <a:r>
              <a:rPr lang="nl-BE" sz="1400" dirty="0" err="1" smtClean="0"/>
              <a:t>can</a:t>
            </a:r>
            <a:r>
              <a:rPr lang="nl-BE" sz="1400" dirty="0" smtClean="0"/>
              <a:t> we </a:t>
            </a:r>
            <a:r>
              <a:rPr lang="nl-BE" sz="1400" dirty="0" err="1" smtClean="0"/>
              <a:t>learn</a:t>
            </a:r>
            <a:r>
              <a:rPr lang="nl-BE" sz="1400" dirty="0" smtClean="0"/>
              <a:t> </a:t>
            </a:r>
            <a:r>
              <a:rPr lang="nl-BE" sz="1400" dirty="0" err="1" smtClean="0"/>
              <a:t>from</a:t>
            </a:r>
            <a:r>
              <a:rPr lang="nl-BE" sz="1400" dirty="0" smtClean="0"/>
              <a:t> </a:t>
            </a:r>
            <a:br>
              <a:rPr lang="nl-BE" sz="1400" dirty="0" smtClean="0"/>
            </a:br>
            <a:r>
              <a:rPr lang="nl-BE" sz="1400" dirty="0" err="1" smtClean="0"/>
              <a:t>decision</a:t>
            </a:r>
            <a:r>
              <a:rPr lang="nl-BE" sz="1400" dirty="0" smtClean="0"/>
              <a:t> support?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220608" y="1490283"/>
            <a:ext cx="25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rgbClr val="1F497D"/>
                </a:solidFill>
              </a:rPr>
              <a:t>query </a:t>
            </a:r>
            <a:r>
              <a:rPr lang="nl-BE" sz="2400" b="1" dirty="0" err="1" smtClean="0">
                <a:solidFill>
                  <a:srgbClr val="1F497D"/>
                </a:solidFill>
              </a:rPr>
              <a:t>expressivity</a:t>
            </a:r>
            <a:endParaRPr lang="nl-BE" sz="2400" b="1" dirty="0">
              <a:solidFill>
                <a:srgbClr val="1F497D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9686" y="2277466"/>
            <a:ext cx="7018693" cy="704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advanced OWA aggregation for BSDs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1239540" y="2912000"/>
                <a:ext cx="7375072" cy="1881231"/>
              </a:xfrm>
            </p:spPr>
            <p:txBody>
              <a:bodyPr>
                <a:normAutofit/>
              </a:bodyPr>
              <a:lstStyle/>
              <a:p>
                <a:r>
                  <a:rPr lang="nl-BE" sz="2400" dirty="0" smtClean="0">
                    <a:solidFill>
                      <a:schemeClr val="tx2"/>
                    </a:solidFill>
                  </a:rPr>
                  <a:t>Dynamically </a:t>
                </a:r>
                <a:r>
                  <a:rPr lang="nl-BE" sz="2400" dirty="0" err="1" smtClean="0">
                    <a:solidFill>
                      <a:schemeClr val="tx2"/>
                    </a:solidFill>
                  </a:rPr>
                  <a:t>assigned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400" dirty="0" err="1" smtClean="0">
                    <a:solidFill>
                      <a:schemeClr val="tx2"/>
                    </a:solidFill>
                  </a:rPr>
                  <a:t>weights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, </a:t>
                </a:r>
                <a:r>
                  <a:rPr lang="nl-BE" sz="2400" dirty="0" err="1" smtClean="0">
                    <a:solidFill>
                      <a:schemeClr val="tx2"/>
                    </a:solidFill>
                  </a:rPr>
                  <a:t>for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400" dirty="0" err="1" smtClean="0">
                    <a:solidFill>
                      <a:schemeClr val="tx2"/>
                    </a:solidFill>
                  </a:rPr>
                  <a:t>which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nl-BE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nl-B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l-B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l-B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nl-BE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nl-B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nl-B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nl-BE" sz="2400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r>
                  <a:rPr lang="nl-BE" sz="2400" dirty="0" err="1" smtClean="0">
                    <a:solidFill>
                      <a:schemeClr val="tx2"/>
                    </a:solidFill>
                  </a:rPr>
                  <a:t>Based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on ranking</a:t>
                </a:r>
              </a:p>
              <a:p>
                <a:pPr marL="401638" lvl="1" indent="-266700" defTabSz="801688"/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nl-BE" sz="2000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nl-BE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is the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i</a:t>
                </a:r>
                <a:r>
                  <a:rPr lang="nl-BE" sz="2000" baseline="30000" dirty="0" err="1" smtClean="0">
                    <a:solidFill>
                      <a:schemeClr val="tx2"/>
                    </a:solidFill>
                  </a:rPr>
                  <a:t>th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largest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BSD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nl-BE" sz="20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l-BE" sz="2000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nl-BE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nl-BE" sz="20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l-BE" sz="2000" i="1">
                        <a:latin typeface="Cambria Math"/>
                        <a:ea typeface="Cambria Math"/>
                      </a:rPr>
                      <m:t>,…,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nl-BE" sz="20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nl-BE" sz="2000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nl-BE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nl-BE" sz="20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nl-BE" sz="2000" dirty="0" smtClean="0">
                  <a:solidFill>
                    <a:schemeClr val="tx2"/>
                  </a:solidFill>
                </a:endParaRPr>
              </a:p>
              <a:p>
                <a:pPr marL="401638" lvl="1" indent="-266700" defTabSz="801688"/>
                <a:r>
                  <a:rPr lang="nl-BE" sz="2000" dirty="0" err="1" smtClean="0">
                    <a:solidFill>
                      <a:schemeClr val="tx2"/>
                    </a:solidFill>
                  </a:rPr>
                  <a:t>depends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on the ranking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function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used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! (e.g.,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)</a:t>
                </a:r>
              </a:p>
              <a:p>
                <a:pPr lvl="1"/>
                <a:endParaRPr lang="nl-BE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8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9540" y="2912000"/>
                <a:ext cx="7375072" cy="1881231"/>
              </a:xfrm>
              <a:blipFill rotWithShape="0">
                <a:blip r:embed="rId4"/>
                <a:stretch>
                  <a:fillRect l="-1074" t="-3214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3898" y="4966677"/>
                <a:ext cx="8376204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𝑂𝑊𝐴</m:t>
                      </m:r>
                      <m:d>
                        <m:dPr>
                          <m:ctrlPr>
                            <a:rPr lang="nl-B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nl-BE" sz="2000" i="1">
                              <a:latin typeface="Cambria Math"/>
                              <a:ea typeface="Cambria Math"/>
                            </a:rPr>
                            <m:t>,…,</m:t>
                          </m:r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nl-BE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nl-BE" sz="2400" b="0" i="0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nl-B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nl-BE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nl-BE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nl-BE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nl-BE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nl-BE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nl-B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nl-BE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nl-BE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nl-BE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  <m:r>
                            <a:rPr lang="nl-B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nl-BE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nl-BE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nl-BE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nl-BE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nl-BE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nl-B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nl-BE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nl-BE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nl-BE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98" y="4966677"/>
                <a:ext cx="8376204" cy="9221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277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Applications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802994" y="2128834"/>
            <a:ext cx="3651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3600" b="1" dirty="0" err="1" smtClean="0">
                <a:solidFill>
                  <a:schemeClr val="tx2"/>
                </a:solidFill>
              </a:rPr>
              <a:t>some</a:t>
            </a:r>
            <a:r>
              <a:rPr lang="nl-BE" sz="3600" b="1" dirty="0" smtClean="0">
                <a:solidFill>
                  <a:schemeClr val="tx2"/>
                </a:solidFill>
              </a:rPr>
              <a:t> </a:t>
            </a:r>
            <a:r>
              <a:rPr lang="nl-BE" sz="3600" b="1" dirty="0" err="1" smtClean="0">
                <a:solidFill>
                  <a:schemeClr val="tx2"/>
                </a:solidFill>
              </a:rPr>
              <a:t>applications</a:t>
            </a:r>
            <a:endParaRPr lang="nl-BE" sz="36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png-5.findicons.com/files/icons/1197/agua/256/applications_folder_badg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695" y="329849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795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Applications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213935" y="1434906"/>
            <a:ext cx="2716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LSP </a:t>
            </a:r>
            <a:r>
              <a:rPr lang="nl-BE" sz="2400" b="1" dirty="0" err="1" smtClean="0">
                <a:solidFill>
                  <a:schemeClr val="tx2"/>
                </a:solidFill>
              </a:rPr>
              <a:t>suitability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maps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199" y="2332037"/>
            <a:ext cx="8229599" cy="4213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logically aggregated geographical suitability maps (S-maps)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provide specialized maps of the suitability degree of a selected geographic region for a specific purpose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c</a:t>
            </a:r>
            <a:r>
              <a:rPr lang="en-US" sz="2000" dirty="0" smtClean="0">
                <a:solidFill>
                  <a:schemeClr val="tx2"/>
                </a:solidFill>
              </a:rPr>
              <a:t>onstruction of industrial objects, airports, entertainment centers, shopping malls, sport facilities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land/sea exploitation</a:t>
            </a:r>
            <a:endParaRPr lang="en-US" sz="20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agriculture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e</a:t>
            </a:r>
            <a:r>
              <a:rPr lang="en-US" sz="2000" dirty="0" smtClean="0">
                <a:solidFill>
                  <a:schemeClr val="tx2"/>
                </a:solidFill>
              </a:rPr>
              <a:t>tc.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f</a:t>
            </a:r>
            <a:r>
              <a:rPr lang="en-US" sz="2400" dirty="0" smtClean="0">
                <a:solidFill>
                  <a:schemeClr val="tx2"/>
                </a:solidFill>
              </a:rPr>
              <a:t>or the purpose of evaluating and comparing locations, areas or regions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suitability degrees are computed using the LSP method</a:t>
            </a:r>
          </a:p>
        </p:txBody>
      </p:sp>
    </p:spTree>
    <p:extLst>
      <p:ext uri="{BB962C8B-B14F-4D97-AF65-F5344CB8AC3E}">
        <p14:creationId xmlns:p14="http://schemas.microsoft.com/office/powerpoint/2010/main" val="1510904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Applications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213935" y="1434906"/>
            <a:ext cx="2716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LSP </a:t>
            </a:r>
            <a:r>
              <a:rPr lang="nl-BE" sz="2400" b="1" dirty="0" err="1" smtClean="0">
                <a:solidFill>
                  <a:schemeClr val="tx2"/>
                </a:solidFill>
              </a:rPr>
              <a:t>suitability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maps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521" y="2318422"/>
            <a:ext cx="5694806" cy="42268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3698" y="1827941"/>
            <a:ext cx="1964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>
                <a:solidFill>
                  <a:schemeClr val="tx2"/>
                </a:solidFill>
              </a:rPr>
              <a:t>r</a:t>
            </a:r>
            <a:r>
              <a:rPr lang="nl-BE" sz="2000" dirty="0" err="1" smtClean="0">
                <a:solidFill>
                  <a:schemeClr val="tx2"/>
                </a:solidFill>
              </a:rPr>
              <a:t>egular</a:t>
            </a:r>
            <a:r>
              <a:rPr lang="nl-BE" sz="2000" dirty="0" smtClean="0">
                <a:solidFill>
                  <a:schemeClr val="tx2"/>
                </a:solidFill>
              </a:rPr>
              <a:t> approach</a:t>
            </a:r>
            <a:endParaRPr lang="nl-BE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37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Applications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213935" y="1434906"/>
            <a:ext cx="2716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LSP </a:t>
            </a:r>
            <a:r>
              <a:rPr lang="nl-BE" sz="2400" b="1" dirty="0" err="1" smtClean="0">
                <a:solidFill>
                  <a:schemeClr val="tx2"/>
                </a:solidFill>
              </a:rPr>
              <a:t>suitability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maps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6808" y="1827941"/>
            <a:ext cx="1958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bipolar</a:t>
            </a:r>
            <a:r>
              <a:rPr lang="nl-BE" sz="2000" dirty="0" smtClean="0">
                <a:solidFill>
                  <a:schemeClr val="tx2"/>
                </a:solidFill>
              </a:rPr>
              <a:t> approach</a:t>
            </a:r>
            <a:endParaRPr lang="nl-BE" sz="20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221" y="2317439"/>
            <a:ext cx="4179884" cy="443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73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LSP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69511" y="1620240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Logic Scoring of </a:t>
            </a:r>
            <a:r>
              <a:rPr lang="nl-BE" sz="2400" b="1" dirty="0" err="1" smtClean="0">
                <a:solidFill>
                  <a:schemeClr val="tx2"/>
                </a:solidFill>
              </a:rPr>
              <a:t>Preferences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9529" y="2398574"/>
            <a:ext cx="389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main</a:t>
            </a:r>
            <a:r>
              <a:rPr lang="nl-BE" sz="2400" dirty="0" smtClean="0">
                <a:solidFill>
                  <a:schemeClr val="tx2"/>
                </a:solidFill>
              </a:rPr>
              <a:t> steps of the LSP </a:t>
            </a:r>
            <a:r>
              <a:rPr lang="nl-BE" sz="2400" dirty="0" err="1" smtClean="0">
                <a:solidFill>
                  <a:schemeClr val="tx2"/>
                </a:solidFill>
              </a:rPr>
              <a:t>method</a:t>
            </a:r>
            <a:endParaRPr lang="nl-B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1327" y="3216729"/>
            <a:ext cx="72916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BE" sz="2000" dirty="0" err="1" smtClean="0">
                <a:solidFill>
                  <a:schemeClr val="tx2"/>
                </a:solidFill>
              </a:rPr>
              <a:t>create</a:t>
            </a:r>
            <a:r>
              <a:rPr lang="nl-BE" sz="2000" dirty="0" smtClean="0">
                <a:solidFill>
                  <a:schemeClr val="tx2"/>
                </a:solidFill>
              </a:rPr>
              <a:t> the system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attribute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tree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BE" sz="2000" dirty="0" err="1" smtClean="0">
                <a:solidFill>
                  <a:schemeClr val="tx2"/>
                </a:solidFill>
              </a:rPr>
              <a:t>define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an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elementary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criterion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for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each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attribute</a:t>
            </a:r>
            <a:endParaRPr lang="nl-BE" sz="2000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BE" sz="2000" dirty="0" err="1" smtClean="0">
                <a:solidFill>
                  <a:schemeClr val="tx2"/>
                </a:solidFill>
              </a:rPr>
              <a:t>for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each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competitive</a:t>
            </a:r>
            <a:r>
              <a:rPr lang="nl-BE" sz="2000" dirty="0" smtClean="0">
                <a:solidFill>
                  <a:schemeClr val="tx2"/>
                </a:solidFill>
              </a:rPr>
              <a:t> system, </a:t>
            </a:r>
            <a:r>
              <a:rPr lang="nl-BE" sz="2000" dirty="0" err="1" smtClean="0">
                <a:solidFill>
                  <a:schemeClr val="tx2"/>
                </a:solidFill>
              </a:rPr>
              <a:t>compute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elementary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suitability</a:t>
            </a:r>
            <a:r>
              <a:rPr lang="nl-BE" sz="2000" dirty="0" smtClean="0">
                <a:solidFill>
                  <a:schemeClr val="tx2"/>
                </a:solidFill>
              </a:rPr>
              <a:t> of </a:t>
            </a:r>
            <a:r>
              <a:rPr lang="nl-BE" sz="2000" dirty="0" err="1" smtClean="0">
                <a:solidFill>
                  <a:schemeClr val="tx2"/>
                </a:solidFill>
              </a:rPr>
              <a:t>elementary</a:t>
            </a:r>
            <a:r>
              <a:rPr lang="nl-BE" sz="2000" dirty="0" smtClean="0">
                <a:solidFill>
                  <a:schemeClr val="tx2"/>
                </a:solidFill>
              </a:rPr>
              <a:t> criteria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2000" dirty="0" err="1" smtClean="0">
                <a:solidFill>
                  <a:schemeClr val="tx2"/>
                </a:solidFill>
              </a:rPr>
              <a:t>use</a:t>
            </a:r>
            <a:r>
              <a:rPr lang="nl-BE" sz="2000" dirty="0" smtClean="0">
                <a:solidFill>
                  <a:schemeClr val="tx2"/>
                </a:solidFill>
              </a:rPr>
              <a:t> logic </a:t>
            </a:r>
            <a:r>
              <a:rPr lang="nl-BE" sz="2000" dirty="0" err="1" smtClean="0">
                <a:solidFill>
                  <a:schemeClr val="tx2"/>
                </a:solidFill>
              </a:rPr>
              <a:t>aggregators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developed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to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aggregate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all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elementary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degrees</a:t>
            </a:r>
            <a:r>
              <a:rPr lang="nl-BE" sz="2000" dirty="0" smtClean="0">
                <a:solidFill>
                  <a:schemeClr val="tx2"/>
                </a:solidFill>
              </a:rPr>
              <a:t> of </a:t>
            </a:r>
            <a:r>
              <a:rPr lang="nl-BE" sz="2000" dirty="0" err="1" smtClean="0">
                <a:solidFill>
                  <a:schemeClr val="tx2"/>
                </a:solidFill>
              </a:rPr>
              <a:t>suitability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and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compute</a:t>
            </a:r>
            <a:r>
              <a:rPr lang="nl-BE" sz="2000" dirty="0" smtClean="0">
                <a:solidFill>
                  <a:schemeClr val="tx2"/>
                </a:solidFill>
              </a:rPr>
              <a:t> the overall </a:t>
            </a:r>
            <a:r>
              <a:rPr lang="nl-BE" sz="2000" dirty="0" err="1" smtClean="0">
                <a:solidFill>
                  <a:schemeClr val="tx2"/>
                </a:solidFill>
              </a:rPr>
              <a:t>suitability</a:t>
            </a:r>
            <a:r>
              <a:rPr lang="nl-BE" sz="2000" dirty="0" smtClean="0">
                <a:solidFill>
                  <a:schemeClr val="tx2"/>
                </a:solidFill>
              </a:rPr>
              <a:t> (of </a:t>
            </a:r>
            <a:r>
              <a:rPr lang="nl-BE" sz="2000" dirty="0" err="1" smtClean="0">
                <a:solidFill>
                  <a:schemeClr val="tx2"/>
                </a:solidFill>
              </a:rPr>
              <a:t>all</a:t>
            </a:r>
            <a:r>
              <a:rPr lang="nl-BE" sz="2000" dirty="0" smtClean="0">
                <a:solidFill>
                  <a:schemeClr val="tx2"/>
                </a:solidFill>
              </a:rPr>
              <a:t> user </a:t>
            </a:r>
            <a:r>
              <a:rPr lang="nl-BE" sz="2000" dirty="0" err="1" smtClean="0">
                <a:solidFill>
                  <a:schemeClr val="tx2"/>
                </a:solidFill>
              </a:rPr>
              <a:t>requirements</a:t>
            </a:r>
            <a:r>
              <a:rPr lang="nl-BE" sz="2000" dirty="0" smtClean="0">
                <a:solidFill>
                  <a:schemeClr val="tx2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2000" dirty="0" err="1" smtClean="0">
                <a:solidFill>
                  <a:schemeClr val="tx2"/>
                </a:solidFill>
              </a:rPr>
              <a:t>if</a:t>
            </a:r>
            <a:r>
              <a:rPr lang="nl-BE" sz="2000" dirty="0" smtClean="0">
                <a:solidFill>
                  <a:schemeClr val="tx2"/>
                </a:solidFill>
              </a:rPr>
              <a:t> the overall </a:t>
            </a:r>
            <a:r>
              <a:rPr lang="nl-BE" sz="2000" dirty="0" err="1" smtClean="0">
                <a:solidFill>
                  <a:schemeClr val="tx2"/>
                </a:solidFill>
              </a:rPr>
              <a:t>degree</a:t>
            </a:r>
            <a:r>
              <a:rPr lang="nl-BE" sz="2000" dirty="0" smtClean="0">
                <a:solidFill>
                  <a:schemeClr val="tx2"/>
                </a:solidFill>
              </a:rPr>
              <a:t> of </a:t>
            </a:r>
            <a:r>
              <a:rPr lang="nl-BE" sz="2000" dirty="0" err="1" smtClean="0">
                <a:solidFill>
                  <a:schemeClr val="tx2"/>
                </a:solidFill>
              </a:rPr>
              <a:t>suitability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i="1" dirty="0" smtClean="0"/>
              <a:t>E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corresponds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to</a:t>
            </a:r>
            <a:r>
              <a:rPr lang="nl-BE" sz="2000" dirty="0" smtClean="0">
                <a:solidFill>
                  <a:schemeClr val="tx2"/>
                </a:solidFill>
              </a:rPr>
              <a:t> the overall </a:t>
            </a:r>
            <a:r>
              <a:rPr lang="nl-BE" sz="2000" dirty="0" err="1" smtClean="0">
                <a:solidFill>
                  <a:schemeClr val="tx2"/>
                </a:solidFill>
              </a:rPr>
              <a:t>cost</a:t>
            </a:r>
            <a:r>
              <a:rPr lang="nl-BE" sz="2000" dirty="0" smtClean="0">
                <a:solidFill>
                  <a:schemeClr val="tx2"/>
                </a:solidFill>
              </a:rPr>
              <a:t> C, </a:t>
            </a:r>
            <a:r>
              <a:rPr lang="nl-BE" sz="2000" dirty="0" err="1" smtClean="0">
                <a:solidFill>
                  <a:schemeClr val="tx2"/>
                </a:solidFill>
              </a:rPr>
              <a:t>perform</a:t>
            </a:r>
            <a:r>
              <a:rPr lang="nl-BE" sz="2000" dirty="0" smtClean="0">
                <a:solidFill>
                  <a:schemeClr val="tx2"/>
                </a:solidFill>
              </a:rPr>
              <a:t> a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cost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suitability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analysis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to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find</a:t>
            </a:r>
            <a:r>
              <a:rPr lang="nl-BE" sz="2000" dirty="0" smtClean="0">
                <a:solidFill>
                  <a:schemeClr val="tx2"/>
                </a:solidFill>
              </a:rPr>
              <a:t> the best </a:t>
            </a:r>
            <a:r>
              <a:rPr lang="nl-BE" sz="2000" dirty="0" err="1" smtClean="0">
                <a:solidFill>
                  <a:schemeClr val="tx2"/>
                </a:solidFill>
              </a:rPr>
              <a:t>value</a:t>
            </a:r>
            <a:endParaRPr lang="nl-BE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60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Applications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415467" y="1434906"/>
            <a:ext cx="2313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tx2"/>
                </a:solidFill>
              </a:rPr>
              <a:t>t</a:t>
            </a:r>
            <a:r>
              <a:rPr lang="nl-BE" sz="2400" b="1" dirty="0" smtClean="0">
                <a:solidFill>
                  <a:schemeClr val="tx2"/>
                </a:solidFill>
              </a:rPr>
              <a:t>he TILES project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BE NL bathymetric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39" y="2698903"/>
            <a:ext cx="3970261" cy="370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64366" y="1862126"/>
            <a:ext cx="5967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Open Sans Condensed"/>
              </a:rPr>
              <a:t>Transnational and Integrated Long-term Marine Exploitation Strategies</a:t>
            </a:r>
            <a:endParaRPr lang="nl-BE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9291" y="3742607"/>
            <a:ext cx="2431885" cy="1725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9585" y="1484846"/>
            <a:ext cx="1024190" cy="7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29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Applications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415465" y="1214923"/>
            <a:ext cx="2313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tx2"/>
                </a:solidFill>
              </a:rPr>
              <a:t>t</a:t>
            </a:r>
            <a:r>
              <a:rPr lang="nl-BE" sz="2400" b="1" dirty="0" smtClean="0">
                <a:solidFill>
                  <a:schemeClr val="tx2"/>
                </a:solidFill>
              </a:rPr>
              <a:t>he TILES project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01" y="1782194"/>
            <a:ext cx="8559725" cy="474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81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Applications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85394" y="1434906"/>
            <a:ext cx="237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smtClean="0">
                <a:solidFill>
                  <a:schemeClr val="tx2"/>
                </a:solidFill>
              </a:rPr>
              <a:t>ear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identification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39514" y="2144215"/>
            <a:ext cx="5648325" cy="1245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Disaster Victim Identification</a:t>
            </a:r>
          </a:p>
          <a:p>
            <a:pPr>
              <a:spcBef>
                <a:spcPts val="0"/>
              </a:spcBef>
            </a:pPr>
            <a:r>
              <a:rPr lang="en-GB" sz="2000" dirty="0" smtClean="0">
                <a:solidFill>
                  <a:schemeClr val="tx2"/>
                </a:solidFill>
              </a:rPr>
              <a:t>identification of human bodies</a:t>
            </a:r>
          </a:p>
          <a:p>
            <a:pPr>
              <a:spcBef>
                <a:spcPts val="0"/>
              </a:spcBef>
            </a:pPr>
            <a:r>
              <a:rPr lang="en-GB" sz="2000" dirty="0" smtClean="0">
                <a:solidFill>
                  <a:schemeClr val="tx2"/>
                </a:solidFill>
              </a:rPr>
              <a:t>large scale disasters</a:t>
            </a:r>
          </a:p>
        </p:txBody>
      </p:sp>
      <p:pic>
        <p:nvPicPr>
          <p:cNvPr id="14" name="Picture 2" descr="http://t3.gstatic.com/images?q=tbn:ANd9GcT3CxfBUqu4r1h-YYhy9harmn460lTNaby0In9Z007wMKbAC3g&amp;t=1&amp;usg=__n_iqr7mU4A80_jeVcr4eeujE4cM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1358" y="2105025"/>
            <a:ext cx="1404320" cy="1590675"/>
          </a:xfrm>
          <a:prstGeom prst="rect">
            <a:avLst/>
          </a:prstGeom>
          <a:noFill/>
        </p:spPr>
      </p:pic>
      <p:pic>
        <p:nvPicPr>
          <p:cNvPr id="15" name="Picture 8" descr="http://t2.gstatic.com/images?q=tbn:tUK6YlQ-s5nphM:http://newxspotters.com/photoAlbums/tsunamiDestination/images/Tsunami%202004%208_jpg.jpg&amp;t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705225"/>
            <a:ext cx="1752600" cy="2600325"/>
          </a:xfrm>
          <a:prstGeom prst="rect">
            <a:avLst/>
          </a:prstGeom>
          <a:noFill/>
        </p:spPr>
      </p:pic>
      <p:pic>
        <p:nvPicPr>
          <p:cNvPr id="16" name="Picture 12" descr="http://astoriedcareer.com/9_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324225"/>
            <a:ext cx="1638300" cy="2226770"/>
          </a:xfrm>
          <a:prstGeom prst="rect">
            <a:avLst/>
          </a:prstGeom>
          <a:noFill/>
        </p:spPr>
      </p:pic>
      <p:pic>
        <p:nvPicPr>
          <p:cNvPr id="17" name="Picture 10" descr="http://static-c.telenetportaal.be/tmp/410/290/r/2983/201005121852-1_even-geen-politieke-campagne-in-nederland-na-vliegtuigram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4391025"/>
            <a:ext cx="2836133" cy="1819276"/>
          </a:xfrm>
          <a:prstGeom prst="rect">
            <a:avLst/>
          </a:prstGeom>
          <a:noFill/>
        </p:spPr>
      </p:pic>
      <p:pic>
        <p:nvPicPr>
          <p:cNvPr id="18" name="Picture 6" descr="http://webdisk.planet.nl/groe2112/publiek/album/_w/N_040730_Gasexplosie_Slachtoffers_multi-20040730-122607_jp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3171825"/>
            <a:ext cx="2524125" cy="1468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94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Applications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85394" y="1434906"/>
            <a:ext cx="237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ear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identification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43184" y="2957928"/>
            <a:ext cx="8257631" cy="28046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400" dirty="0" smtClean="0">
                <a:solidFill>
                  <a:schemeClr val="tx2"/>
                </a:solidFill>
              </a:rPr>
              <a:t>collect as many data as possible about:</a:t>
            </a:r>
          </a:p>
          <a:p>
            <a:pPr lvl="1">
              <a:spcBef>
                <a:spcPts val="0"/>
              </a:spcBef>
            </a:pPr>
            <a:r>
              <a:rPr lang="en-GB" sz="2000" dirty="0" smtClean="0">
                <a:solidFill>
                  <a:schemeClr val="tx2"/>
                </a:solidFill>
              </a:rPr>
              <a:t>victims</a:t>
            </a:r>
          </a:p>
          <a:p>
            <a:pPr lvl="1">
              <a:spcBef>
                <a:spcPts val="0"/>
              </a:spcBef>
            </a:pPr>
            <a:r>
              <a:rPr lang="en-GB" sz="2000" dirty="0" smtClean="0">
                <a:solidFill>
                  <a:schemeClr val="tx2"/>
                </a:solidFill>
              </a:rPr>
              <a:t>missing persons</a:t>
            </a:r>
          </a:p>
          <a:p>
            <a:pPr>
              <a:spcBef>
                <a:spcPts val="0"/>
              </a:spcBef>
            </a:pPr>
            <a:r>
              <a:rPr lang="en-GB" sz="2400" dirty="0" smtClean="0">
                <a:solidFill>
                  <a:schemeClr val="tx2"/>
                </a:solidFill>
              </a:rPr>
              <a:t>data examples	</a:t>
            </a:r>
          </a:p>
          <a:p>
            <a:pPr lvl="1">
              <a:spcBef>
                <a:spcPts val="0"/>
              </a:spcBef>
            </a:pPr>
            <a:r>
              <a:rPr lang="en-GB" sz="2000" dirty="0" smtClean="0">
                <a:solidFill>
                  <a:schemeClr val="tx2"/>
                </a:solidFill>
              </a:rPr>
              <a:t>biometrical (DNA, dental records, ear photographs...)</a:t>
            </a:r>
          </a:p>
          <a:p>
            <a:pPr lvl="1">
              <a:spcBef>
                <a:spcPts val="0"/>
              </a:spcBef>
            </a:pPr>
            <a:r>
              <a:rPr lang="en-GB" sz="2000" dirty="0" smtClean="0">
                <a:solidFill>
                  <a:schemeClr val="tx2"/>
                </a:solidFill>
              </a:rPr>
              <a:t>general data (gender, name...)</a:t>
            </a:r>
          </a:p>
          <a:p>
            <a:pPr lvl="1">
              <a:spcBef>
                <a:spcPts val="0"/>
              </a:spcBef>
            </a:pPr>
            <a:r>
              <a:rPr lang="en-GB" sz="2000" dirty="0" smtClean="0">
                <a:solidFill>
                  <a:schemeClr val="tx2"/>
                </a:solidFill>
              </a:rPr>
              <a:t>descriptive data (clothes, tattoo’s, piercings...)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51473" y="1843156"/>
            <a:ext cx="1041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b="1" dirty="0" err="1" smtClean="0">
                <a:solidFill>
                  <a:schemeClr val="tx2"/>
                </a:solidFill>
              </a:rPr>
              <a:t>strategy</a:t>
            </a:r>
            <a:endParaRPr lang="nl-BE" sz="2000" b="1" dirty="0">
              <a:solidFill>
                <a:schemeClr val="tx2"/>
              </a:solidFill>
            </a:endParaRPr>
          </a:p>
        </p:txBody>
      </p:sp>
      <p:pic>
        <p:nvPicPr>
          <p:cNvPr id="21" name="Picture 2" descr="http://t3.gstatic.com/images?q=tbn:ANd9GcT3CxfBUqu4r1h-YYhy9harmn460lTNaby0In9Z007wMKbAC3g&amp;t=1&amp;usg=__n_iqr7mU4A80_jeVcr4eeujE4cM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8027" y="1762412"/>
            <a:ext cx="1404320" cy="1590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2464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Applications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85394" y="1434906"/>
            <a:ext cx="237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ear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identification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60670" y="1843156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tx2"/>
                </a:solidFill>
              </a:rPr>
              <a:t>issues</a:t>
            </a:r>
            <a:endParaRPr lang="nl-BE" sz="2000" b="1" dirty="0">
              <a:solidFill>
                <a:schemeClr val="tx2"/>
              </a:solidFill>
            </a:endParaRPr>
          </a:p>
        </p:txBody>
      </p:sp>
      <p:pic>
        <p:nvPicPr>
          <p:cNvPr id="21" name="Picture 2" descr="http://t3.gstatic.com/images?q=tbn:ANd9GcT3CxfBUqu4r1h-YYhy9harmn460lTNaby0In9Z007wMKbAC3g&amp;t=1&amp;usg=__n_iqr7mU4A80_jeVcr4eeujE4cM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8027" y="1762412"/>
            <a:ext cx="1404320" cy="1590675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3400" y="2711402"/>
            <a:ext cx="7768947" cy="301942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fast data collection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intelligent combination of all information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final decision by a committee of experts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uncertainty in early stage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charitable approach is preferred</a:t>
            </a:r>
          </a:p>
        </p:txBody>
      </p:sp>
    </p:spTree>
    <p:extLst>
      <p:ext uri="{BB962C8B-B14F-4D97-AF65-F5344CB8AC3E}">
        <p14:creationId xmlns:p14="http://schemas.microsoft.com/office/powerpoint/2010/main" val="1885275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Applications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85394" y="1434906"/>
            <a:ext cx="237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ear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identification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42455" y="1843156"/>
            <a:ext cx="659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tx2"/>
                </a:solidFill>
              </a:rPr>
              <a:t>data</a:t>
            </a:r>
            <a:endParaRPr lang="nl-BE" sz="2000" b="1" dirty="0">
              <a:solidFill>
                <a:schemeClr val="tx2"/>
              </a:solidFill>
            </a:endParaRPr>
          </a:p>
        </p:txBody>
      </p:sp>
      <p:pic>
        <p:nvPicPr>
          <p:cNvPr id="21" name="Picture 2" descr="http://t3.gstatic.com/images?q=tbn:ANd9GcT3CxfBUqu4r1h-YYhy9harmn460lTNaby0In9Z007wMKbAC3g&amp;t=1&amp;usg=__n_iqr7mU4A80_jeVcr4eeujE4cM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0043" y="1573097"/>
            <a:ext cx="1404320" cy="1590675"/>
          </a:xfrm>
          <a:prstGeom prst="rect">
            <a:avLst/>
          </a:prstGeom>
          <a:noFill/>
        </p:spPr>
      </p:pic>
      <p:pic>
        <p:nvPicPr>
          <p:cNvPr id="14" name="Picture 5" descr="ME024RMC2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3627" y="2628989"/>
            <a:ext cx="1740795" cy="2249487"/>
          </a:xfrm>
          <a:prstGeom prst="rect">
            <a:avLst/>
          </a:prstGeom>
          <a:noFill/>
        </p:spPr>
      </p:pic>
      <p:pic>
        <p:nvPicPr>
          <p:cNvPr id="15" name="Picture 4" descr="BT015RMC1984-1996F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5427" y="2628989"/>
            <a:ext cx="1752600" cy="224470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231027" y="3314789"/>
            <a:ext cx="5790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dirty="0" smtClean="0"/>
              <a:t>=</a:t>
            </a:r>
            <a:endParaRPr lang="nl-BE" sz="6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07227" y="2781389"/>
            <a:ext cx="5132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dirty="0" smtClean="0"/>
              <a:t>?</a:t>
            </a:r>
            <a:endParaRPr lang="nl-BE" sz="6000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33400" y="5107021"/>
            <a:ext cx="7768947" cy="103249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victim: post mortem (PM) 3D ear picture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missing person: ante mortem (AM) 2D pictures</a:t>
            </a:r>
          </a:p>
        </p:txBody>
      </p:sp>
    </p:spTree>
    <p:extLst>
      <p:ext uri="{BB962C8B-B14F-4D97-AF65-F5344CB8AC3E}">
        <p14:creationId xmlns:p14="http://schemas.microsoft.com/office/powerpoint/2010/main" val="88448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Applications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85394" y="1434906"/>
            <a:ext cx="237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ear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identification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72895" y="1843156"/>
            <a:ext cx="1198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b="1" dirty="0" err="1" smtClean="0">
                <a:solidFill>
                  <a:schemeClr val="tx2"/>
                </a:solidFill>
              </a:rPr>
              <a:t>challenge</a:t>
            </a:r>
            <a:endParaRPr lang="nl-BE" sz="2000" b="1" dirty="0">
              <a:solidFill>
                <a:schemeClr val="tx2"/>
              </a:solidFill>
            </a:endParaRPr>
          </a:p>
        </p:txBody>
      </p:sp>
      <p:pic>
        <p:nvPicPr>
          <p:cNvPr id="21" name="Picture 2" descr="http://t3.gstatic.com/images?q=tbn:ANd9GcT3CxfBUqu4r1h-YYhy9harmn460lTNaby0In9Z007wMKbAC3g&amp;t=1&amp;usg=__n_iqr7mU4A80_jeVcr4eeujE4cM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0043" y="1573097"/>
            <a:ext cx="1404320" cy="1590675"/>
          </a:xfrm>
          <a:prstGeom prst="rect">
            <a:avLst/>
          </a:prstGeom>
          <a:noFill/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125907" y="5726317"/>
            <a:ext cx="6490508" cy="501448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cope with poor picture quality of AM pictures</a:t>
            </a:r>
          </a:p>
        </p:txBody>
      </p:sp>
      <p:pic>
        <p:nvPicPr>
          <p:cNvPr id="19" name="Picture 4" descr="BT045LFC1958-F2"/>
          <p:cNvPicPr>
            <a:picLocks noChangeAspect="1" noChangeArrowheads="1"/>
          </p:cNvPicPr>
          <p:nvPr/>
        </p:nvPicPr>
        <p:blipFill>
          <a:blip r:embed="rId5" cstate="print"/>
          <a:srcRect t="20975"/>
          <a:stretch>
            <a:fillRect/>
          </a:stretch>
        </p:blipFill>
        <p:spPr bwMode="auto">
          <a:xfrm>
            <a:off x="3473295" y="2368434"/>
            <a:ext cx="2197410" cy="3039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5004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63327" y="4831879"/>
            <a:ext cx="7823200" cy="754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Applications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85394" y="1434906"/>
            <a:ext cx="237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ear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identification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79499" y="1843156"/>
            <a:ext cx="1185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tx2"/>
                </a:solidFill>
              </a:rPr>
              <a:t>approach</a:t>
            </a:r>
            <a:endParaRPr lang="nl-BE" sz="2000" b="1" dirty="0">
              <a:solidFill>
                <a:schemeClr val="tx2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96539" y="2552210"/>
            <a:ext cx="8824686" cy="3151967"/>
          </a:xfrm>
        </p:spPr>
        <p:txBody>
          <a:bodyPr>
            <a:noAutofit/>
          </a:bodyPr>
          <a:lstStyle/>
          <a:p>
            <a:pPr marL="1371600" lvl="2" indent="-457200">
              <a:buFont typeface="+mj-lt"/>
              <a:buAutoNum type="arabicPeriod"/>
            </a:pPr>
            <a:r>
              <a:rPr lang="en-GB" dirty="0" smtClean="0">
                <a:solidFill>
                  <a:schemeClr val="tx2"/>
                </a:solidFill>
              </a:rPr>
              <a:t>Ear detection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sz="2000" dirty="0" smtClean="0">
                <a:solidFill>
                  <a:schemeClr val="tx2"/>
                </a:solidFill>
              </a:rPr>
              <a:t>Positioning and extraction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dirty="0" smtClean="0">
                <a:solidFill>
                  <a:schemeClr val="tx2"/>
                </a:solidFill>
              </a:rPr>
              <a:t>Ear normalisation and enhancement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sz="2000" dirty="0" smtClean="0">
                <a:solidFill>
                  <a:schemeClr val="tx2"/>
                </a:solidFill>
              </a:rPr>
              <a:t>Transform to a 3D ear model using geometrical and photometric corrections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dirty="0" smtClean="0">
                <a:solidFill>
                  <a:schemeClr val="tx2"/>
                </a:solidFill>
              </a:rPr>
              <a:t>Feature extraction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dirty="0" smtClean="0">
                <a:solidFill>
                  <a:schemeClr val="tx2"/>
                </a:solidFill>
              </a:rPr>
              <a:t>Ear recognition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sz="2000" dirty="0" smtClean="0">
                <a:solidFill>
                  <a:schemeClr val="tx2"/>
                </a:solidFill>
              </a:rPr>
              <a:t>Compare feature sets and compute matching score</a:t>
            </a:r>
            <a:endParaRPr lang="en-GB" dirty="0" smtClean="0">
              <a:solidFill>
                <a:schemeClr val="tx2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GB" dirty="0" smtClean="0">
                <a:solidFill>
                  <a:schemeClr val="tx2"/>
                </a:solidFill>
              </a:rPr>
              <a:t>Decision</a:t>
            </a:r>
          </a:p>
        </p:txBody>
      </p:sp>
    </p:spTree>
    <p:extLst>
      <p:ext uri="{BB962C8B-B14F-4D97-AF65-F5344CB8AC3E}">
        <p14:creationId xmlns:p14="http://schemas.microsoft.com/office/powerpoint/2010/main" val="423634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Applications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85394" y="1434906"/>
            <a:ext cx="237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ear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identification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79499" y="1843156"/>
            <a:ext cx="1185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tx2"/>
                </a:solidFill>
              </a:rPr>
              <a:t>approach</a:t>
            </a:r>
            <a:endParaRPr lang="nl-BE" sz="2000" b="1" dirty="0">
              <a:solidFill>
                <a:schemeClr val="tx2"/>
              </a:solidFill>
            </a:endParaRPr>
          </a:p>
        </p:txBody>
      </p:sp>
      <p:pic>
        <p:nvPicPr>
          <p:cNvPr id="16" name="Picture 4" descr="BT015RMC1984-1996F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5613" y="3157623"/>
            <a:ext cx="860657" cy="1102319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55" y="3219849"/>
            <a:ext cx="816427" cy="1186462"/>
          </a:xfrm>
          <a:prstGeom prst="rect">
            <a:avLst/>
          </a:prstGeom>
        </p:spPr>
      </p:pic>
      <p:pic>
        <p:nvPicPr>
          <p:cNvPr id="18" name="Picture 7" descr="https://c1.staticflickr.com/3/2241/2349856361_7cb2ab064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13" y="4665884"/>
            <a:ext cx="1019916" cy="107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307046" y="597262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…</a:t>
            </a:r>
            <a:endParaRPr lang="nl-BE" dirty="0"/>
          </a:p>
        </p:txBody>
      </p:sp>
      <p:sp>
        <p:nvSpPr>
          <p:cNvPr id="22" name="TextBox 21"/>
          <p:cNvSpPr txBox="1"/>
          <p:nvPr/>
        </p:nvSpPr>
        <p:spPr>
          <a:xfrm>
            <a:off x="3082832" y="597262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…</a:t>
            </a:r>
            <a:endParaRPr lang="nl-BE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55" y="4665884"/>
            <a:ext cx="663976" cy="1068263"/>
          </a:xfrm>
          <a:prstGeom prst="rect">
            <a:avLst/>
          </a:prstGeom>
        </p:spPr>
      </p:pic>
      <p:pic>
        <p:nvPicPr>
          <p:cNvPr id="24" name="Picture 2" descr="http://3.bp.blogspot.com/-q9TefD2OO8U/UstbttezJtI/AAAAAAAAAPo/Hl2fx9ay3aE/s1600/right-arrow-h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529" y="3498457"/>
            <a:ext cx="600568" cy="42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3.bp.blogspot.com/-q9TefD2OO8U/UstbttezJtI/AAAAAAAAAPo/Hl2fx9ay3aE/s1600/right-arrow-h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826" y="4989816"/>
            <a:ext cx="600568" cy="42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071015" y="3066341"/>
            <a:ext cx="37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ym typeface="Wingdings"/>
              </a:rPr>
              <a:t></a:t>
            </a:r>
            <a:endParaRPr lang="nl-BE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2113590" y="4525638"/>
            <a:ext cx="37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ym typeface="Wingdings"/>
              </a:rPr>
              <a:t></a:t>
            </a:r>
            <a:endParaRPr lang="nl-BE" sz="3200" dirty="0"/>
          </a:p>
        </p:txBody>
      </p:sp>
      <p:pic>
        <p:nvPicPr>
          <p:cNvPr id="28" name="Picture 2" descr="http://3.bp.blogspot.com/-q9TefD2OO8U/UstbttezJtI/AAAAAAAAAPo/Hl2fx9ay3aE/s1600/right-arrow-h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237">
            <a:off x="3807120" y="3709900"/>
            <a:ext cx="600568" cy="42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3.bp.blogspot.com/-q9TefD2OO8U/UstbttezJtI/AAAAAAAAAPo/Hl2fx9ay3aE/s1600/right-arrow-h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4449">
            <a:off x="3794404" y="4752657"/>
            <a:ext cx="600568" cy="42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254541" y="4155737"/>
            <a:ext cx="37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ym typeface="Wingdings"/>
              </a:rPr>
              <a:t></a:t>
            </a:r>
            <a:endParaRPr lang="nl-BE" sz="32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084" y="3132878"/>
            <a:ext cx="3654818" cy="267956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009185" y="2456072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/>
              <a:t>AM </a:t>
            </a:r>
            <a:r>
              <a:rPr lang="nl-BE" sz="2400" b="1" dirty="0" err="1" smtClean="0"/>
              <a:t>ear</a:t>
            </a:r>
            <a:endParaRPr lang="nl-BE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852934" y="5765216"/>
            <a:ext cx="1931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normalized</a:t>
            </a:r>
            <a:r>
              <a:rPr lang="nl-BE" dirty="0" smtClean="0"/>
              <a:t> 3D </a:t>
            </a:r>
            <a:r>
              <a:rPr lang="nl-BE" dirty="0" err="1" smtClean="0"/>
              <a:t>ear</a:t>
            </a:r>
            <a:endParaRPr lang="nl-BE" dirty="0"/>
          </a:p>
        </p:txBody>
      </p:sp>
      <p:sp>
        <p:nvSpPr>
          <p:cNvPr id="34" name="TextBox 33"/>
          <p:cNvSpPr txBox="1"/>
          <p:nvPr/>
        </p:nvSpPr>
        <p:spPr>
          <a:xfrm>
            <a:off x="1491496" y="2761337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nl-BE" b="1" dirty="0" err="1" smtClean="0">
                <a:solidFill>
                  <a:schemeClr val="accent6">
                    <a:lumMod val="75000"/>
                  </a:schemeClr>
                </a:solidFill>
              </a:rPr>
              <a:t>ear</a:t>
            </a:r>
            <a:r>
              <a:rPr lang="nl-BE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b="1" dirty="0" err="1" smtClean="0">
                <a:solidFill>
                  <a:schemeClr val="accent6">
                    <a:lumMod val="75000"/>
                  </a:schemeClr>
                </a:solidFill>
              </a:rPr>
              <a:t>detection</a:t>
            </a:r>
            <a:endParaRPr lang="nl-B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2187" y="5214478"/>
            <a:ext cx="1929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ear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normalisation </a:t>
            </a:r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and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enhancement</a:t>
            </a:r>
            <a:endParaRPr lang="nl-BE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19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Applications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85394" y="1434906"/>
            <a:ext cx="237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ear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identification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79499" y="1843156"/>
            <a:ext cx="1185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tx2"/>
                </a:solidFill>
              </a:rPr>
              <a:t>approach</a:t>
            </a:r>
            <a:endParaRPr lang="nl-BE" sz="20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8395" y="4658567"/>
            <a:ext cx="1929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ear normalisation</a:t>
            </a:r>
          </a:p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and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enhancement</a:t>
            </a:r>
            <a:endParaRPr lang="nl-B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5" name="Picture 2" descr="http://www.3d-image.net/3D-images/3D-scanners/3D-scanner-ZScanner600-detail%20_img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97" y="3132878"/>
            <a:ext cx="2535405" cy="228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3.bp.blogspot.com/-q9TefD2OO8U/UstbttezJtI/AAAAAAAAAPo/Hl2fx9ay3aE/s1600/right-arrow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024">
            <a:off x="3440797" y="4215008"/>
            <a:ext cx="600568" cy="42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353872" y="4180275"/>
            <a:ext cx="37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ym typeface="Wingdings"/>
              </a:rPr>
              <a:t></a:t>
            </a:r>
            <a:endParaRPr lang="nl-BE" sz="32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084" y="3132878"/>
            <a:ext cx="3654818" cy="267956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057095" y="2625330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/>
              <a:t>PM </a:t>
            </a:r>
            <a:r>
              <a:rPr lang="nl-BE" sz="2400" b="1" dirty="0" err="1" smtClean="0"/>
              <a:t>ear</a:t>
            </a:r>
            <a:endParaRPr lang="nl-BE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852934" y="5765216"/>
            <a:ext cx="1931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normalized</a:t>
            </a:r>
            <a:r>
              <a:rPr lang="nl-BE" dirty="0" smtClean="0"/>
              <a:t> 3D </a:t>
            </a:r>
            <a:r>
              <a:rPr lang="nl-BE" dirty="0" err="1" smtClean="0"/>
              <a:t>ear</a:t>
            </a:r>
            <a:endParaRPr lang="nl-BE" dirty="0"/>
          </a:p>
        </p:txBody>
      </p:sp>
      <p:sp>
        <p:nvSpPr>
          <p:cNvPr id="41" name="TextBox 40"/>
          <p:cNvSpPr txBox="1"/>
          <p:nvPr/>
        </p:nvSpPr>
        <p:spPr>
          <a:xfrm>
            <a:off x="770139" y="5075443"/>
            <a:ext cx="243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3D camera / 3D scanner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9888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LSP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69511" y="1236414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Logic Scoring of </a:t>
            </a:r>
            <a:r>
              <a:rPr lang="nl-BE" sz="2400" b="1" dirty="0" err="1" smtClean="0">
                <a:solidFill>
                  <a:schemeClr val="tx2"/>
                </a:solidFill>
              </a:rPr>
              <a:t>Preferences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6063" y="1891516"/>
            <a:ext cx="4729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step 1: </a:t>
            </a:r>
            <a:r>
              <a:rPr lang="nl-BE" sz="2000" dirty="0" err="1" smtClean="0">
                <a:solidFill>
                  <a:schemeClr val="tx2"/>
                </a:solidFill>
              </a:rPr>
              <a:t>creation</a:t>
            </a:r>
            <a:r>
              <a:rPr lang="nl-BE" sz="2000" dirty="0" smtClean="0">
                <a:solidFill>
                  <a:schemeClr val="tx2"/>
                </a:solidFill>
              </a:rPr>
              <a:t> of the system </a:t>
            </a:r>
            <a:r>
              <a:rPr lang="nl-BE" sz="2000" dirty="0" err="1" smtClean="0">
                <a:solidFill>
                  <a:schemeClr val="tx2"/>
                </a:solidFill>
              </a:rPr>
              <a:t>attribute</a:t>
            </a:r>
            <a:r>
              <a:rPr lang="nl-BE" sz="2000" dirty="0" smtClean="0">
                <a:solidFill>
                  <a:schemeClr val="tx2"/>
                </a:solidFill>
              </a:rPr>
              <a:t> tree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6" name="Picture 2" descr="http://www.roryfirks.com/wp-content/uploads/2013/01/real-esta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689015"/>
            <a:ext cx="1414935" cy="106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0699" y="2291626"/>
            <a:ext cx="5900547" cy="33625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2286000" y="5797001"/>
                <a:ext cx="46574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</a:rPr>
                  <a:t>array of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elementary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attributes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l-B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nl-BE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797001"/>
                <a:ext cx="4657429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1309" t="-9091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051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Applications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85394" y="1434906"/>
            <a:ext cx="237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ear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identification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79499" y="1843156"/>
            <a:ext cx="1185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tx2"/>
                </a:solidFill>
              </a:rPr>
              <a:t>approach</a:t>
            </a:r>
            <a:endParaRPr lang="nl-BE" sz="20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310" y="3100968"/>
            <a:ext cx="1152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feature</a:t>
            </a:r>
          </a:p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extraction</a:t>
            </a:r>
            <a:endParaRPr lang="nl-B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60" y="2312744"/>
            <a:ext cx="5760790" cy="4223583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3827273" y="3601038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Oval 20"/>
          <p:cNvSpPr/>
          <p:nvPr/>
        </p:nvSpPr>
        <p:spPr>
          <a:xfrm>
            <a:off x="3800560" y="3395212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Oval 21"/>
          <p:cNvSpPr/>
          <p:nvPr/>
        </p:nvSpPr>
        <p:spPr>
          <a:xfrm>
            <a:off x="3630874" y="3772292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Oval 22"/>
          <p:cNvSpPr/>
          <p:nvPr/>
        </p:nvSpPr>
        <p:spPr>
          <a:xfrm>
            <a:off x="3715717" y="3159537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Oval 23"/>
          <p:cNvSpPr/>
          <p:nvPr/>
        </p:nvSpPr>
        <p:spPr>
          <a:xfrm>
            <a:off x="3979673" y="2933289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Oval 24"/>
          <p:cNvSpPr/>
          <p:nvPr/>
        </p:nvSpPr>
        <p:spPr>
          <a:xfrm>
            <a:off x="3857122" y="3847708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Oval 25"/>
          <p:cNvSpPr/>
          <p:nvPr/>
        </p:nvSpPr>
        <p:spPr>
          <a:xfrm>
            <a:off x="3783274" y="2793452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Oval 26"/>
          <p:cNvSpPr/>
          <p:nvPr/>
        </p:nvSpPr>
        <p:spPr>
          <a:xfrm>
            <a:off x="3596303" y="2699184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Oval 27"/>
          <p:cNvSpPr/>
          <p:nvPr/>
        </p:nvSpPr>
        <p:spPr>
          <a:xfrm>
            <a:off x="3811555" y="4056670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Oval 28"/>
          <p:cNvSpPr/>
          <p:nvPr/>
        </p:nvSpPr>
        <p:spPr>
          <a:xfrm>
            <a:off x="3357491" y="2612771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Oval 29"/>
          <p:cNvSpPr/>
          <p:nvPr/>
        </p:nvSpPr>
        <p:spPr>
          <a:xfrm>
            <a:off x="3442334" y="3913697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Oval 30"/>
          <p:cNvSpPr/>
          <p:nvPr/>
        </p:nvSpPr>
        <p:spPr>
          <a:xfrm>
            <a:off x="3291502" y="4092810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Oval 31"/>
          <p:cNvSpPr/>
          <p:nvPr/>
        </p:nvSpPr>
        <p:spPr>
          <a:xfrm>
            <a:off x="3555458" y="2999278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Oval 32"/>
          <p:cNvSpPr/>
          <p:nvPr/>
        </p:nvSpPr>
        <p:spPr>
          <a:xfrm>
            <a:off x="3366918" y="2895581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Oval 33"/>
          <p:cNvSpPr/>
          <p:nvPr/>
        </p:nvSpPr>
        <p:spPr>
          <a:xfrm>
            <a:off x="3131243" y="2876727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Oval 41"/>
          <p:cNvSpPr/>
          <p:nvPr/>
        </p:nvSpPr>
        <p:spPr>
          <a:xfrm>
            <a:off x="3121816" y="2575063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Oval 42"/>
          <p:cNvSpPr/>
          <p:nvPr/>
        </p:nvSpPr>
        <p:spPr>
          <a:xfrm>
            <a:off x="2942703" y="2933289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Oval 43"/>
          <p:cNvSpPr/>
          <p:nvPr/>
        </p:nvSpPr>
        <p:spPr>
          <a:xfrm>
            <a:off x="2763590" y="3046413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Oval 44"/>
          <p:cNvSpPr/>
          <p:nvPr/>
        </p:nvSpPr>
        <p:spPr>
          <a:xfrm>
            <a:off x="2631612" y="3216099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Oval 45"/>
          <p:cNvSpPr/>
          <p:nvPr/>
        </p:nvSpPr>
        <p:spPr>
          <a:xfrm>
            <a:off x="3687436" y="4224788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Oval 46"/>
          <p:cNvSpPr/>
          <p:nvPr/>
        </p:nvSpPr>
        <p:spPr>
          <a:xfrm>
            <a:off x="2537342" y="3442347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Oval 47"/>
          <p:cNvSpPr/>
          <p:nvPr/>
        </p:nvSpPr>
        <p:spPr>
          <a:xfrm>
            <a:off x="2520056" y="3679590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Oval 48"/>
          <p:cNvSpPr/>
          <p:nvPr/>
        </p:nvSpPr>
        <p:spPr>
          <a:xfrm>
            <a:off x="2521624" y="3907406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0" name="Oval 49"/>
          <p:cNvSpPr/>
          <p:nvPr/>
        </p:nvSpPr>
        <p:spPr>
          <a:xfrm>
            <a:off x="2560900" y="4144649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1" name="Oval 50"/>
          <p:cNvSpPr/>
          <p:nvPr/>
        </p:nvSpPr>
        <p:spPr>
          <a:xfrm>
            <a:off x="2609603" y="4400746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2" name="Oval 51"/>
          <p:cNvSpPr/>
          <p:nvPr/>
        </p:nvSpPr>
        <p:spPr>
          <a:xfrm>
            <a:off x="2705441" y="4656843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3" name="Oval 52"/>
          <p:cNvSpPr/>
          <p:nvPr/>
        </p:nvSpPr>
        <p:spPr>
          <a:xfrm>
            <a:off x="2801279" y="4875232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4" name="Oval 53"/>
          <p:cNvSpPr/>
          <p:nvPr/>
        </p:nvSpPr>
        <p:spPr>
          <a:xfrm>
            <a:off x="2925398" y="5046486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5" name="Oval 54"/>
          <p:cNvSpPr/>
          <p:nvPr/>
        </p:nvSpPr>
        <p:spPr>
          <a:xfrm>
            <a:off x="3077798" y="5217740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6" name="Oval 55"/>
          <p:cNvSpPr/>
          <p:nvPr/>
        </p:nvSpPr>
        <p:spPr>
          <a:xfrm>
            <a:off x="3249052" y="5370140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7" name="Oval 56"/>
          <p:cNvSpPr/>
          <p:nvPr/>
        </p:nvSpPr>
        <p:spPr>
          <a:xfrm>
            <a:off x="3486295" y="5399989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8" name="Oval 57"/>
          <p:cNvSpPr/>
          <p:nvPr/>
        </p:nvSpPr>
        <p:spPr>
          <a:xfrm>
            <a:off x="3685830" y="5373276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9" name="Oval 58"/>
          <p:cNvSpPr/>
          <p:nvPr/>
        </p:nvSpPr>
        <p:spPr>
          <a:xfrm>
            <a:off x="3838230" y="5525676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0" name="Oval 59"/>
          <p:cNvSpPr/>
          <p:nvPr/>
        </p:nvSpPr>
        <p:spPr>
          <a:xfrm>
            <a:off x="4286020" y="4843816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1" name="Oval 60"/>
          <p:cNvSpPr/>
          <p:nvPr/>
        </p:nvSpPr>
        <p:spPr>
          <a:xfrm>
            <a:off x="3170519" y="4254637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2" name="Oval 61"/>
          <p:cNvSpPr/>
          <p:nvPr/>
        </p:nvSpPr>
        <p:spPr>
          <a:xfrm>
            <a:off x="3106098" y="4454172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3" name="Oval 62"/>
          <p:cNvSpPr/>
          <p:nvPr/>
        </p:nvSpPr>
        <p:spPr>
          <a:xfrm>
            <a:off x="3135947" y="4691415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4" name="Oval 63"/>
          <p:cNvSpPr/>
          <p:nvPr/>
        </p:nvSpPr>
        <p:spPr>
          <a:xfrm>
            <a:off x="3269493" y="4890950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5" name="Oval 64"/>
          <p:cNvSpPr/>
          <p:nvPr/>
        </p:nvSpPr>
        <p:spPr>
          <a:xfrm>
            <a:off x="3421893" y="5043350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6" name="Oval 65"/>
          <p:cNvSpPr/>
          <p:nvPr/>
        </p:nvSpPr>
        <p:spPr>
          <a:xfrm>
            <a:off x="3640282" y="5035491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7" name="Oval 66"/>
          <p:cNvSpPr/>
          <p:nvPr/>
        </p:nvSpPr>
        <p:spPr>
          <a:xfrm>
            <a:off x="3886952" y="5084194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8" name="Oval 67"/>
          <p:cNvSpPr/>
          <p:nvPr/>
        </p:nvSpPr>
        <p:spPr>
          <a:xfrm>
            <a:off x="4039352" y="5170605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9" name="Oval 68"/>
          <p:cNvSpPr/>
          <p:nvPr/>
        </p:nvSpPr>
        <p:spPr>
          <a:xfrm>
            <a:off x="4201179" y="5238162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0" name="Oval 69"/>
          <p:cNvSpPr/>
          <p:nvPr/>
        </p:nvSpPr>
        <p:spPr>
          <a:xfrm>
            <a:off x="4353579" y="5107752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1" name="Oval 70"/>
          <p:cNvSpPr/>
          <p:nvPr/>
        </p:nvSpPr>
        <p:spPr>
          <a:xfrm>
            <a:off x="4174464" y="4713406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2" name="Oval 71"/>
          <p:cNvSpPr/>
          <p:nvPr/>
        </p:nvSpPr>
        <p:spPr>
          <a:xfrm>
            <a:off x="4147751" y="4507580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3" name="Oval 72"/>
          <p:cNvSpPr/>
          <p:nvPr/>
        </p:nvSpPr>
        <p:spPr>
          <a:xfrm>
            <a:off x="2897136" y="2633193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4" name="Oval 73"/>
          <p:cNvSpPr/>
          <p:nvPr/>
        </p:nvSpPr>
        <p:spPr>
          <a:xfrm>
            <a:off x="2672456" y="2738458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5" name="Oval 74"/>
          <p:cNvSpPr/>
          <p:nvPr/>
        </p:nvSpPr>
        <p:spPr>
          <a:xfrm>
            <a:off x="2494911" y="2900285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6" name="Oval 75"/>
          <p:cNvSpPr/>
          <p:nvPr/>
        </p:nvSpPr>
        <p:spPr>
          <a:xfrm>
            <a:off x="2364501" y="3109247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7" name="Oval 76"/>
          <p:cNvSpPr/>
          <p:nvPr/>
        </p:nvSpPr>
        <p:spPr>
          <a:xfrm>
            <a:off x="2290653" y="3318209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8" name="Oval 77"/>
          <p:cNvSpPr/>
          <p:nvPr/>
        </p:nvSpPr>
        <p:spPr>
          <a:xfrm>
            <a:off x="2216805" y="3593160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Oval 78"/>
          <p:cNvSpPr/>
          <p:nvPr/>
        </p:nvSpPr>
        <p:spPr>
          <a:xfrm>
            <a:off x="2208946" y="3858684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0" name="Oval 79"/>
          <p:cNvSpPr/>
          <p:nvPr/>
        </p:nvSpPr>
        <p:spPr>
          <a:xfrm>
            <a:off x="2248222" y="4124208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1" name="Oval 80"/>
          <p:cNvSpPr/>
          <p:nvPr/>
        </p:nvSpPr>
        <p:spPr>
          <a:xfrm>
            <a:off x="2306352" y="4389732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2" name="Oval 81"/>
          <p:cNvSpPr/>
          <p:nvPr/>
        </p:nvSpPr>
        <p:spPr>
          <a:xfrm>
            <a:off x="2402190" y="4655256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3" name="Oval 82"/>
          <p:cNvSpPr/>
          <p:nvPr/>
        </p:nvSpPr>
        <p:spPr>
          <a:xfrm>
            <a:off x="2526309" y="4920780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4" name="Oval 83"/>
          <p:cNvSpPr/>
          <p:nvPr/>
        </p:nvSpPr>
        <p:spPr>
          <a:xfrm>
            <a:off x="2631574" y="5148596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5" name="Oval 84"/>
          <p:cNvSpPr/>
          <p:nvPr/>
        </p:nvSpPr>
        <p:spPr>
          <a:xfrm>
            <a:off x="2783974" y="5395266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6" name="Oval 85"/>
          <p:cNvSpPr/>
          <p:nvPr/>
        </p:nvSpPr>
        <p:spPr>
          <a:xfrm>
            <a:off x="2936374" y="5594801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7" name="Oval 86"/>
          <p:cNvSpPr/>
          <p:nvPr/>
        </p:nvSpPr>
        <p:spPr>
          <a:xfrm>
            <a:off x="3098201" y="5766055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8" name="Oval 87"/>
          <p:cNvSpPr/>
          <p:nvPr/>
        </p:nvSpPr>
        <p:spPr>
          <a:xfrm>
            <a:off x="3288309" y="5918455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9" name="Oval 88"/>
          <p:cNvSpPr/>
          <p:nvPr/>
        </p:nvSpPr>
        <p:spPr>
          <a:xfrm>
            <a:off x="3478417" y="6070855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0" name="Oval 89"/>
          <p:cNvSpPr/>
          <p:nvPr/>
        </p:nvSpPr>
        <p:spPr>
          <a:xfrm>
            <a:off x="3687379" y="6194974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1" name="Oval 90"/>
          <p:cNvSpPr/>
          <p:nvPr/>
        </p:nvSpPr>
        <p:spPr>
          <a:xfrm>
            <a:off x="3886914" y="6253104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2" name="Oval 91"/>
          <p:cNvSpPr/>
          <p:nvPr/>
        </p:nvSpPr>
        <p:spPr>
          <a:xfrm>
            <a:off x="4095876" y="6198110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3" name="Oval 92"/>
          <p:cNvSpPr/>
          <p:nvPr/>
        </p:nvSpPr>
        <p:spPr>
          <a:xfrm>
            <a:off x="4276557" y="6067700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4" name="Oval 93"/>
          <p:cNvSpPr/>
          <p:nvPr/>
        </p:nvSpPr>
        <p:spPr>
          <a:xfrm>
            <a:off x="4428957" y="5880728"/>
            <a:ext cx="84841" cy="94268"/>
          </a:xfrm>
          <a:prstGeom prst="ellipse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xtBox 2"/>
          <p:cNvSpPr txBox="1"/>
          <p:nvPr/>
        </p:nvSpPr>
        <p:spPr>
          <a:xfrm>
            <a:off x="663327" y="2493204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 smtClean="0">
                <a:sym typeface="Wingdings 2" panose="05020102010507070707" pitchFamily="18" charset="2"/>
              </a:rPr>
              <a:t></a:t>
            </a:r>
            <a:endParaRPr lang="nl-BE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20981" y="4136917"/>
            <a:ext cx="1739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selecting </a:t>
            </a:r>
            <a:r>
              <a:rPr lang="en-GB" sz="1600" i="1" dirty="0"/>
              <a:t>n</a:t>
            </a:r>
            <a:r>
              <a:rPr lang="en-GB" sz="1600" dirty="0"/>
              <a:t> representative points</a:t>
            </a:r>
            <a:endParaRPr lang="nl-BE" sz="1600" dirty="0"/>
          </a:p>
        </p:txBody>
      </p:sp>
      <p:sp>
        <p:nvSpPr>
          <p:cNvPr id="95" name="TextBox 94"/>
          <p:cNvSpPr txBox="1"/>
          <p:nvPr/>
        </p:nvSpPr>
        <p:spPr>
          <a:xfrm>
            <a:off x="288823" y="5108406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i="1" dirty="0" smtClean="0"/>
              <a:t>L</a:t>
            </a:r>
            <a:r>
              <a:rPr lang="nl-BE" i="1" baseline="-25000" dirty="0" smtClean="0"/>
              <a:t>A</a:t>
            </a:r>
            <a:r>
              <a:rPr lang="nl-BE" dirty="0" smtClean="0"/>
              <a:t>=[</a:t>
            </a:r>
            <a:r>
              <a:rPr lang="nl-BE" i="1" dirty="0" smtClean="0"/>
              <a:t>p</a:t>
            </a:r>
            <a:r>
              <a:rPr lang="nl-BE" i="1" baseline="-25000" dirty="0" smtClean="0"/>
              <a:t>1</a:t>
            </a:r>
            <a:r>
              <a:rPr lang="nl-BE" i="1" baseline="30000" dirty="0" smtClean="0"/>
              <a:t>A</a:t>
            </a:r>
            <a:r>
              <a:rPr lang="nl-BE" dirty="0" smtClean="0"/>
              <a:t>,…,</a:t>
            </a:r>
            <a:r>
              <a:rPr lang="nl-BE" i="1" dirty="0" err="1" smtClean="0"/>
              <a:t>p</a:t>
            </a:r>
            <a:r>
              <a:rPr lang="nl-BE" i="1" baseline="-25000" dirty="0" err="1" smtClean="0"/>
              <a:t>n</a:t>
            </a:r>
            <a:r>
              <a:rPr lang="nl-BE" i="1" baseline="30000" dirty="0" err="1" smtClean="0"/>
              <a:t>A</a:t>
            </a:r>
            <a:r>
              <a:rPr lang="nl-BE" dirty="0" smtClean="0"/>
              <a:t>]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76609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Applications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85394" y="1434906"/>
            <a:ext cx="237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ear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identification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79499" y="1843156"/>
            <a:ext cx="1185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tx2"/>
                </a:solidFill>
              </a:rPr>
              <a:t>approach</a:t>
            </a:r>
            <a:endParaRPr lang="nl-BE" sz="20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8037" y="3094129"/>
            <a:ext cx="12693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ear</a:t>
            </a:r>
          </a:p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recognition</a:t>
            </a:r>
            <a:endParaRPr lang="nl-B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7654" y="2493204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 smtClean="0">
                <a:sym typeface="Wingdings 2" panose="05020102010507070707" pitchFamily="18" charset="2"/>
              </a:rPr>
              <a:t></a:t>
            </a:r>
            <a:endParaRPr lang="nl-BE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-17725" y="3880165"/>
            <a:ext cx="2043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comparing feature sets om 3D AM and PM ear models</a:t>
            </a:r>
            <a:endParaRPr lang="nl-BE" sz="1600" dirty="0"/>
          </a:p>
        </p:txBody>
      </p:sp>
      <p:sp>
        <p:nvSpPr>
          <p:cNvPr id="164" name="TextBox 163"/>
          <p:cNvSpPr txBox="1"/>
          <p:nvPr/>
        </p:nvSpPr>
        <p:spPr>
          <a:xfrm>
            <a:off x="2940400" y="5965950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i="1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nl-BE" i="1" baseline="-250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=[</a:t>
            </a:r>
            <a:r>
              <a:rPr lang="nl-BE" i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nl-BE" i="1" baseline="-25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nl-BE" i="1" baseline="300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,…,</a:t>
            </a:r>
            <a:r>
              <a:rPr lang="nl-BE" i="1" dirty="0" err="1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nl-BE" i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nl-BE" i="1" baseline="30000" dirty="0" err="1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940400" y="234458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/>
              <a:t>AM </a:t>
            </a:r>
            <a:r>
              <a:rPr lang="nl-BE" b="1" dirty="0" err="1" smtClean="0"/>
              <a:t>ear</a:t>
            </a:r>
            <a:endParaRPr lang="nl-BE" b="1" dirty="0"/>
          </a:p>
        </p:txBody>
      </p:sp>
      <p:sp>
        <p:nvSpPr>
          <p:cNvPr id="235" name="TextBox 234"/>
          <p:cNvSpPr txBox="1"/>
          <p:nvPr/>
        </p:nvSpPr>
        <p:spPr>
          <a:xfrm>
            <a:off x="5312652" y="234888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/>
              <a:t>PM </a:t>
            </a:r>
            <a:r>
              <a:rPr lang="nl-BE" b="1" dirty="0" err="1" smtClean="0"/>
              <a:t>ear</a:t>
            </a:r>
            <a:endParaRPr lang="nl-BE" b="1" dirty="0"/>
          </a:p>
        </p:txBody>
      </p:sp>
      <p:sp>
        <p:nvSpPr>
          <p:cNvPr id="236" name="TextBox 235"/>
          <p:cNvSpPr txBox="1"/>
          <p:nvPr/>
        </p:nvSpPr>
        <p:spPr>
          <a:xfrm>
            <a:off x="5464296" y="5965950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i="1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nl-BE" i="1" baseline="-25000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=[</a:t>
            </a:r>
            <a:r>
              <a:rPr lang="nl-BE" i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nl-BE" i="1" baseline="-25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nl-BE" i="1" baseline="30000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,…,</a:t>
            </a:r>
            <a:r>
              <a:rPr lang="nl-BE" i="1" dirty="0" err="1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nl-BE" i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nl-BE" i="1" baseline="30000" dirty="0" err="1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249" y="2815225"/>
            <a:ext cx="4281291" cy="305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48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Applications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85394" y="1434906"/>
            <a:ext cx="237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ear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identification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79499" y="1843156"/>
            <a:ext cx="1185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tx2"/>
                </a:solidFill>
              </a:rPr>
              <a:t>approach</a:t>
            </a:r>
            <a:endParaRPr lang="nl-BE" sz="20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8037" y="3094129"/>
            <a:ext cx="12693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ear</a:t>
            </a:r>
          </a:p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recognition</a:t>
            </a:r>
            <a:endParaRPr lang="nl-B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7654" y="2493204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 smtClean="0">
                <a:sym typeface="Wingdings 2" panose="05020102010507070707" pitchFamily="18" charset="2"/>
              </a:rPr>
              <a:t></a:t>
            </a:r>
            <a:endParaRPr lang="nl-BE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-17725" y="3880165"/>
            <a:ext cx="2043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comparing feature sets om 3D AM and PM ear models</a:t>
            </a:r>
            <a:endParaRPr lang="nl-BE" sz="1600" dirty="0"/>
          </a:p>
        </p:txBody>
      </p:sp>
      <p:pic>
        <p:nvPicPr>
          <p:cNvPr id="375" name="Picture 4" descr="http://en.hdyo.org/assets/ask-question-1-ca45a12e5206bae44014e11cd3ced9f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148" y="2815572"/>
            <a:ext cx="3018208" cy="228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6" name="TextBox 375"/>
          <p:cNvSpPr txBox="1"/>
          <p:nvPr/>
        </p:nvSpPr>
        <p:spPr>
          <a:xfrm>
            <a:off x="6397193" y="4556490"/>
            <a:ext cx="1244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smtClean="0">
                <a:solidFill>
                  <a:srgbClr val="FF0000"/>
                </a:solidFill>
              </a:rPr>
              <a:t>match</a:t>
            </a:r>
            <a:endParaRPr lang="nl-BE" sz="3200" b="1" dirty="0">
              <a:solidFill>
                <a:srgbClr val="FF0000"/>
              </a:solidFill>
            </a:endParaRPr>
          </a:p>
        </p:txBody>
      </p:sp>
      <p:sp>
        <p:nvSpPr>
          <p:cNvPr id="377" name="TextBox 376"/>
          <p:cNvSpPr txBox="1"/>
          <p:nvPr/>
        </p:nvSpPr>
        <p:spPr>
          <a:xfrm>
            <a:off x="2026220" y="5905299"/>
            <a:ext cx="4585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+ coping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with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imperfect data</a:t>
            </a:r>
            <a:endParaRPr lang="nl-B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97" y="2699941"/>
            <a:ext cx="2144406" cy="321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14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Applications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85394" y="1434906"/>
            <a:ext cx="237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ear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identification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1715" y="1843156"/>
            <a:ext cx="2140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b="1" dirty="0" err="1" smtClean="0">
                <a:solidFill>
                  <a:schemeClr val="tx2"/>
                </a:solidFill>
              </a:rPr>
              <a:t>hesitation</a:t>
            </a:r>
            <a:r>
              <a:rPr lang="nl-BE" sz="2000" b="1" dirty="0" smtClean="0">
                <a:solidFill>
                  <a:schemeClr val="tx2"/>
                </a:solidFill>
              </a:rPr>
              <a:t> </a:t>
            </a:r>
            <a:r>
              <a:rPr lang="nl-BE" sz="2000" b="1" dirty="0" err="1" smtClean="0">
                <a:solidFill>
                  <a:schemeClr val="tx2"/>
                </a:solidFill>
              </a:rPr>
              <a:t>spheres</a:t>
            </a:r>
            <a:endParaRPr lang="nl-BE" sz="2000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34" y="2480439"/>
            <a:ext cx="7139042" cy="398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23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Applications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85394" y="1434906"/>
            <a:ext cx="237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ear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identification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1715" y="1843156"/>
            <a:ext cx="2140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b="1" dirty="0" err="1" smtClean="0">
                <a:solidFill>
                  <a:schemeClr val="tx2"/>
                </a:solidFill>
              </a:rPr>
              <a:t>hesitation</a:t>
            </a:r>
            <a:r>
              <a:rPr lang="nl-BE" sz="2000" b="1" dirty="0" smtClean="0">
                <a:solidFill>
                  <a:schemeClr val="tx2"/>
                </a:solidFill>
              </a:rPr>
              <a:t> </a:t>
            </a:r>
            <a:r>
              <a:rPr lang="nl-BE" sz="2000" b="1" dirty="0" err="1" smtClean="0">
                <a:solidFill>
                  <a:schemeClr val="tx2"/>
                </a:solidFill>
              </a:rPr>
              <a:t>spheres</a:t>
            </a:r>
            <a:endParaRPr lang="nl-BE" sz="2000" b="1" dirty="0">
              <a:solidFill>
                <a:schemeClr val="tx2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6539" y="3113052"/>
            <a:ext cx="8824686" cy="3151967"/>
          </a:xfrm>
        </p:spPr>
        <p:txBody>
          <a:bodyPr>
            <a:noAutofit/>
          </a:bodyPr>
          <a:lstStyle/>
          <a:p>
            <a:pPr marL="7560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handle unreliable parts</a:t>
            </a:r>
          </a:p>
          <a:p>
            <a:pPr marL="7560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manually assigned by forensic experts</a:t>
            </a:r>
          </a:p>
          <a:p>
            <a:pPr marL="7560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overall hesitation of point </a:t>
            </a:r>
            <a:r>
              <a:rPr lang="en-GB" sz="2400" i="1" dirty="0" smtClean="0"/>
              <a:t>p</a:t>
            </a:r>
            <a:r>
              <a:rPr lang="en-GB" sz="2400" dirty="0" smtClean="0">
                <a:solidFill>
                  <a:schemeClr val="tx2"/>
                </a:solidFill>
              </a:rPr>
              <a:t> covered by </a:t>
            </a:r>
            <a:br>
              <a:rPr lang="en-GB" sz="2400" dirty="0" smtClean="0">
                <a:solidFill>
                  <a:schemeClr val="tx2"/>
                </a:solidFill>
              </a:rPr>
            </a:br>
            <a:r>
              <a:rPr lang="en-GB" sz="2400" dirty="0" smtClean="0">
                <a:solidFill>
                  <a:schemeClr val="tx2"/>
                </a:solidFill>
              </a:rPr>
              <a:t>multiple hesitation spheres</a:t>
            </a:r>
            <a:br>
              <a:rPr lang="en-GB" sz="2400" dirty="0" smtClean="0">
                <a:solidFill>
                  <a:schemeClr val="tx2"/>
                </a:solidFill>
              </a:rPr>
            </a:br>
            <a:endParaRPr lang="en-GB" sz="2400" dirty="0" smtClean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00053" y="4991772"/>
                <a:ext cx="2464328" cy="428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nl-BE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latin typeface="Cambria Math"/>
                                </a:rPr>
                                <m:t>𝑚𝑎𝑥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nl-BE" sz="2000" b="0" i="1" smtClean="0">
                              <a:latin typeface="Cambria Math"/>
                              <a:sym typeface="Symbol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053" y="4991772"/>
                <a:ext cx="2464328" cy="428707"/>
              </a:xfrm>
              <a:prstGeom prst="rect">
                <a:avLst/>
              </a:prstGeom>
              <a:blipFill rotWithShape="0">
                <a:blip r:embed="rId4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294" y="2170473"/>
            <a:ext cx="1600360" cy="159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72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Applications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85394" y="1434906"/>
            <a:ext cx="237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ear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identification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92426" y="1843156"/>
            <a:ext cx="2359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tx2"/>
                </a:solidFill>
              </a:rPr>
              <a:t>traditional approach</a:t>
            </a:r>
            <a:endParaRPr lang="nl-BE" sz="2000" b="1" dirty="0">
              <a:solidFill>
                <a:schemeClr val="tx2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769239" y="2276732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i="1" dirty="0" err="1" smtClean="0"/>
              <a:t>p</a:t>
            </a:r>
            <a:r>
              <a:rPr lang="nl-BE" sz="2000" i="1" baseline="30000" dirty="0" err="1" smtClean="0"/>
              <a:t>A</a:t>
            </a:r>
            <a:endParaRPr lang="nl-BE" sz="2000" i="1" baseline="30000" dirty="0"/>
          </a:p>
        </p:txBody>
      </p:sp>
      <p:sp>
        <p:nvSpPr>
          <p:cNvPr id="162" name="TextBox 161"/>
          <p:cNvSpPr txBox="1"/>
          <p:nvPr/>
        </p:nvSpPr>
        <p:spPr>
          <a:xfrm>
            <a:off x="3511562" y="3593703"/>
            <a:ext cx="1992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tx2"/>
                </a:solidFill>
              </a:rPr>
              <a:t>1. </a:t>
            </a:r>
            <a:r>
              <a:rPr lang="nl-BE" dirty="0" err="1" smtClean="0">
                <a:solidFill>
                  <a:schemeClr val="tx2"/>
                </a:solidFill>
              </a:rPr>
              <a:t>distance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i="1" dirty="0" smtClean="0"/>
              <a:t>d</a:t>
            </a:r>
            <a:r>
              <a:rPr lang="nl-BE" dirty="0" smtClean="0"/>
              <a:t>(</a:t>
            </a:r>
            <a:r>
              <a:rPr lang="nl-BE" i="1" dirty="0" err="1" smtClean="0"/>
              <a:t>p</a:t>
            </a:r>
            <a:r>
              <a:rPr lang="nl-BE" i="1" baseline="30000" dirty="0" err="1" smtClean="0"/>
              <a:t>A</a:t>
            </a:r>
            <a:r>
              <a:rPr lang="nl-BE" dirty="0" err="1" smtClean="0"/>
              <a:t>,</a:t>
            </a:r>
            <a:r>
              <a:rPr lang="nl-BE" i="1" dirty="0" err="1" smtClean="0"/>
              <a:t>p</a:t>
            </a:r>
            <a:r>
              <a:rPr lang="nl-BE" i="1" baseline="30000" dirty="0" err="1" smtClean="0"/>
              <a:t>P</a:t>
            </a:r>
            <a:r>
              <a:rPr lang="nl-BE" dirty="0" smtClean="0"/>
              <a:t>)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3323792" y="3981930"/>
                <a:ext cx="5793354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nl-BE" b="0" i="1" smtClean="0">
                                  <a:latin typeface="Cambria Math"/>
                                </a:rPr>
                                <m:t>𝐴</m:t>
                              </m:r>
                            </m:sup>
                          </m:sSup>
                          <m:r>
                            <a:rPr lang="nl-BE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nl-BE" b="0" i="1" smtClean="0">
                                  <a:latin typeface="Cambria Math"/>
                                </a:rPr>
                                <m:t>𝑃</m:t>
                              </m:r>
                            </m:sup>
                          </m:sSup>
                        </m:e>
                      </m:d>
                      <m:r>
                        <a:rPr lang="nl-BE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BE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nl-BE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sup>
                                  </m:sSubSup>
                                  <m:r>
                                    <a:rPr lang="nl-BE" b="0" i="1" smtClean="0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BE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nl-BE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nl-B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nl-BE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BE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nl-BE" i="1">
                                          <a:latin typeface="Cambria Math"/>
                                        </a:rPr>
                                        <m:t>𝐴</m:t>
                                      </m:r>
                                    </m:sup>
                                  </m:sSubSup>
                                  <m:r>
                                    <a:rPr lang="nl-BE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BE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nl-BE" i="1">
                                          <a:latin typeface="Cambria Math"/>
                                        </a:rPr>
                                        <m:t>𝑃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nl-BE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nl-BE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BE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sub>
                                    <m:sup>
                                      <m:r>
                                        <a:rPr lang="nl-BE" i="1">
                                          <a:latin typeface="Cambria Math"/>
                                        </a:rPr>
                                        <m:t>𝐴</m:t>
                                      </m:r>
                                    </m:sup>
                                  </m:sSubSup>
                                  <m:r>
                                    <a:rPr lang="nl-BE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BE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sub>
                                    <m:sup>
                                      <m:r>
                                        <a:rPr lang="nl-BE" i="1">
                                          <a:latin typeface="Cambria Math"/>
                                        </a:rPr>
                                        <m:t>𝑃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nl-BE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792" y="3981930"/>
                <a:ext cx="5793354" cy="6560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TextBox 163"/>
          <p:cNvSpPr txBox="1"/>
          <p:nvPr/>
        </p:nvSpPr>
        <p:spPr>
          <a:xfrm>
            <a:off x="3506095" y="4679810"/>
            <a:ext cx="2231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tx2"/>
                </a:solidFill>
              </a:rPr>
              <a:t>2. </a:t>
            </a:r>
            <a:r>
              <a:rPr lang="nl-BE" dirty="0" err="1" smtClean="0">
                <a:solidFill>
                  <a:schemeClr val="tx2"/>
                </a:solidFill>
              </a:rPr>
              <a:t>similarity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i="1" dirty="0" err="1" smtClean="0"/>
              <a:t>f</a:t>
            </a:r>
            <a:r>
              <a:rPr lang="nl-BE" i="1" baseline="-25000" dirty="0" err="1" smtClean="0"/>
              <a:t>sim</a:t>
            </a:r>
            <a:r>
              <a:rPr lang="nl-BE" dirty="0" smtClean="0"/>
              <a:t>(</a:t>
            </a:r>
            <a:r>
              <a:rPr lang="nl-BE" i="1" dirty="0" err="1" smtClean="0"/>
              <a:t>p</a:t>
            </a:r>
            <a:r>
              <a:rPr lang="nl-BE" i="1" baseline="30000" dirty="0" err="1" smtClean="0"/>
              <a:t>A</a:t>
            </a:r>
            <a:r>
              <a:rPr lang="nl-BE" dirty="0" err="1" smtClean="0"/>
              <a:t>,</a:t>
            </a:r>
            <a:r>
              <a:rPr lang="nl-BE" i="1" dirty="0" err="1" smtClean="0"/>
              <a:t>p</a:t>
            </a:r>
            <a:r>
              <a:rPr lang="nl-BE" i="1" baseline="30000" dirty="0" err="1" smtClean="0"/>
              <a:t>P</a:t>
            </a:r>
            <a:r>
              <a:rPr lang="nl-BE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3477619" y="5154619"/>
                <a:ext cx="2997937" cy="681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nl-BE" b="0" i="1" smtClean="0">
                              <a:latin typeface="Cambria Math"/>
                            </a:rPr>
                            <m:t>𝑠𝑖𝑚</m:t>
                          </m:r>
                        </m:sub>
                      </m:sSub>
                      <m:r>
                        <a:rPr lang="nl-BE" b="0" i="1" smtClean="0">
                          <a:latin typeface="Cambria Math"/>
                        </a:rPr>
                        <m:t>:</m:t>
                      </m:r>
                      <m:r>
                        <a:rPr lang="nl-BE" b="0" i="1" smtClean="0">
                          <a:latin typeface="Cambria Math"/>
                        </a:rPr>
                        <m:t>𝑃</m:t>
                      </m:r>
                      <m:r>
                        <a:rPr lang="nl-BE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nl-BE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nl-BE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/>
                              <a:ea typeface="Cambria Math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nl-BE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B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nl-BE" b="0" i="1" smtClean="0">
                                  <a:latin typeface="Cambria Math"/>
                                </a:rPr>
                                <m:t>𝐴</m:t>
                              </m:r>
                            </m:sup>
                          </m:sSup>
                          <m:r>
                            <a:rPr lang="nl-BE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i="1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nl-BE" b="0" i="1" smtClean="0">
                                  <a:latin typeface="Cambria Math"/>
                                </a:rPr>
                                <m:t>𝑃</m:t>
                              </m:r>
                            </m:sup>
                          </m:sSup>
                        </m:e>
                      </m:d>
                      <m:r>
                        <a:rPr lang="nl-BE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nl-BE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nl-BE" b="0" i="1" smtClean="0">
                              <a:latin typeface="Cambria Math"/>
                              <a:ea typeface="Cambria Math"/>
                            </a:rPr>
                            <m:t>𝑠𝑖𝑚</m:t>
                          </m:r>
                        </m:sub>
                      </m:sSub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BE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nl-BE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nl-BE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BE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nl-BE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619" y="5154619"/>
                <a:ext cx="2997937" cy="681982"/>
              </a:xfrm>
              <a:prstGeom prst="rect">
                <a:avLst/>
              </a:prstGeom>
              <a:blipFill rotWithShape="0">
                <a:blip r:embed="rId5"/>
                <a:stretch>
                  <a:fillRect b="-180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472" y="4857375"/>
            <a:ext cx="1652815" cy="16426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565" y="2330829"/>
            <a:ext cx="3536719" cy="362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8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Applications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85394" y="1434906"/>
            <a:ext cx="237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ear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identification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1090" y="1843156"/>
            <a:ext cx="2061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b="1" dirty="0" err="1" smtClean="0">
                <a:solidFill>
                  <a:schemeClr val="accent6">
                    <a:lumMod val="75000"/>
                  </a:schemeClr>
                </a:solidFill>
              </a:rPr>
              <a:t>bipolar</a:t>
            </a:r>
            <a:r>
              <a:rPr lang="nl-BE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b="1" dirty="0" smtClean="0">
                <a:solidFill>
                  <a:schemeClr val="tx2"/>
                </a:solidFill>
              </a:rPr>
              <a:t>approach</a:t>
            </a:r>
            <a:endParaRPr lang="nl-BE" sz="2000" b="1" dirty="0">
              <a:solidFill>
                <a:schemeClr val="tx2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760990" y="2267134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i="1" dirty="0" err="1" smtClean="0"/>
              <a:t>p</a:t>
            </a:r>
            <a:r>
              <a:rPr lang="nl-BE" sz="2000" i="1" baseline="30000" dirty="0" err="1" smtClean="0"/>
              <a:t>A</a:t>
            </a:r>
            <a:endParaRPr lang="nl-BE" sz="2000" i="1" baseline="30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65" y="2330829"/>
            <a:ext cx="3536719" cy="36267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78007" y="3016757"/>
            <a:ext cx="260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local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similarity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i="1" dirty="0" err="1" smtClean="0"/>
              <a:t>f</a:t>
            </a:r>
            <a:r>
              <a:rPr lang="nl-BE" i="1" baseline="-25000" dirty="0" err="1" smtClean="0"/>
              <a:t>Bsim</a:t>
            </a:r>
            <a:r>
              <a:rPr lang="nl-BE" dirty="0" smtClean="0"/>
              <a:t>(</a:t>
            </a:r>
            <a:r>
              <a:rPr lang="nl-BE" i="1" dirty="0" err="1" smtClean="0"/>
              <a:t>p</a:t>
            </a:r>
            <a:r>
              <a:rPr lang="nl-BE" i="1" baseline="30000" dirty="0" err="1" smtClean="0"/>
              <a:t>A</a:t>
            </a:r>
            <a:r>
              <a:rPr lang="nl-BE" dirty="0" err="1" smtClean="0"/>
              <a:t>,</a:t>
            </a:r>
            <a:r>
              <a:rPr lang="nl-BE" i="1" dirty="0" err="1" smtClean="0"/>
              <a:t>p</a:t>
            </a:r>
            <a:r>
              <a:rPr lang="nl-BE" i="1" baseline="30000" dirty="0" err="1" smtClean="0"/>
              <a:t>P</a:t>
            </a:r>
            <a:r>
              <a:rPr lang="nl-BE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15749" y="3613409"/>
                <a:ext cx="1922578" cy="647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nl-BE" b="0" i="1" smtClean="0">
                            <a:latin typeface="Cambria Math"/>
                          </a:rPr>
                          <m:t>𝐵𝑠𝑖𝑚</m:t>
                        </m:r>
                      </m:sub>
                    </m:sSub>
                    <m:r>
                      <a:rPr lang="nl-BE" b="0" i="1" smtClean="0">
                        <a:latin typeface="Cambria Math"/>
                      </a:rPr>
                      <m:t>:</m:t>
                    </m:r>
                    <m:r>
                      <a:rPr lang="nl-BE" b="0" i="1" smtClean="0">
                        <a:latin typeface="Cambria Math"/>
                      </a:rPr>
                      <m:t>𝑃</m:t>
                    </m:r>
                    <m:r>
                      <a:rPr lang="nl-BE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l-BE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nl-BE" b="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nl-B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𝔹</m:t>
                    </m:r>
                  </m:oMath>
                </a14:m>
                <a:endParaRPr lang="nl-BE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B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nl-BE" b="0" i="1" smtClean="0">
                                  <a:latin typeface="Cambria Math"/>
                                </a:rPr>
                                <m:t>𝐴</m:t>
                              </m:r>
                            </m:sup>
                          </m:sSup>
                          <m:r>
                            <a:rPr lang="nl-BE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i="1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nl-BE" b="0" i="1" smtClean="0">
                                  <a:latin typeface="Cambria Math"/>
                                </a:rPr>
                                <m:t>𝑃</m:t>
                              </m:r>
                            </m:sup>
                          </m:sSup>
                        </m:e>
                      </m:d>
                      <m:r>
                        <a:rPr lang="nl-BE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nl-BE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749" y="3613409"/>
                <a:ext cx="1922578" cy="647037"/>
              </a:xfrm>
              <a:prstGeom prst="rect">
                <a:avLst/>
              </a:prstGeom>
              <a:blipFill rotWithShape="0">
                <a:blip r:embed="rId5"/>
                <a:stretch>
                  <a:fillRect l="-949" b="-377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55110" y="4683649"/>
                <a:ext cx="5793354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/>
                        </a:rPr>
                        <m:t>𝑠</m:t>
                      </m:r>
                      <m:r>
                        <a:rPr lang="nl-BE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nl-BE" b="0" i="1" smtClean="0">
                              <a:latin typeface="Cambria Math"/>
                            </a:rPr>
                            <m:t>𝑚𝑎𝑥</m:t>
                          </m:r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l-BE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nl-BE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nl-BE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nl-BE" i="1">
                                  <a:latin typeface="Cambria Math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l-BE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nl-BE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nl-BE" b="0" i="1" smtClean="0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nl-BE" i="1">
                              <a:latin typeface="Cambria Math"/>
                              <a:ea typeface="Cambria Math"/>
                            </a:rPr>
                            <m:t>𝑠𝑖𝑚</m:t>
                          </m:r>
                        </m:sub>
                      </m:sSub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/>
                              <a:ea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BE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nl-BE" i="1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nl-BE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BE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nl-BE" i="1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110" y="4683649"/>
                <a:ext cx="5793354" cy="5068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49044" y="5131102"/>
                <a:ext cx="5793354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/>
                        </a:rPr>
                        <m:t>𝑑</m:t>
                      </m:r>
                      <m:r>
                        <a:rPr lang="nl-BE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nl-BE" b="0" i="1" smtClean="0">
                              <a:latin typeface="Cambria Math"/>
                            </a:rPr>
                            <m:t>𝑚𝑎𝑥</m:t>
                          </m:r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l-BE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nl-BE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nl-BE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nl-BE" i="1">
                                  <a:latin typeface="Cambria Math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l-BE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nl-BE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nl-BE" b="0" i="1" smtClean="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nl-BE" i="1">
                                  <a:latin typeface="Cambria Math"/>
                                  <a:ea typeface="Cambria Math"/>
                                </a:rPr>
                                <m:t>𝑠𝑖𝑚</m:t>
                              </m:r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l-BE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nl-BE" i="1"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sup>
                                  </m:sSup>
                                  <m:r>
                                    <a:rPr lang="nl-BE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l-BE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nl-BE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044" y="5131102"/>
                <a:ext cx="5793354" cy="5068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09556" y="5818795"/>
                <a:ext cx="5793354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/>
                        </a:rPr>
                        <m:t>h</m:t>
                      </m:r>
                      <m:r>
                        <a:rPr lang="nl-BE" b="0" i="1" smtClean="0">
                          <a:latin typeface="Cambria Math"/>
                        </a:rPr>
                        <m:t>=1−</m:t>
                      </m:r>
                      <m:r>
                        <a:rPr lang="nl-BE" i="1">
                          <a:latin typeface="Cambria Math"/>
                        </a:rPr>
                        <m:t>𝑠</m:t>
                      </m:r>
                      <m:r>
                        <a:rPr lang="nl-BE" i="1">
                          <a:latin typeface="Cambria Math"/>
                        </a:rPr>
                        <m:t>−</m:t>
                      </m:r>
                      <m:r>
                        <a:rPr lang="nl-BE" i="1">
                          <a:latin typeface="Cambria Math"/>
                        </a:rPr>
                        <m:t>𝑑</m:t>
                      </m:r>
                      <m:r>
                        <a:rPr lang="nl-BE" i="1">
                          <a:latin typeface="Cambria Math"/>
                        </a:rPr>
                        <m:t>=</m:t>
                      </m:r>
                      <m:r>
                        <a:rPr lang="nl-BE" i="1">
                          <a:latin typeface="Cambria Math"/>
                        </a:rPr>
                        <m:t>𝑚𝑎𝑥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nl-BE" i="1"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</m:sSup>
                            </m:e>
                          </m:d>
                          <m:r>
                            <a:rPr lang="nl-BE" i="1">
                              <a:latin typeface="Cambria Math"/>
                            </a:rPr>
                            <m:t>,</m:t>
                          </m:r>
                          <m:r>
                            <a:rPr lang="nl-BE" i="1"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nl-BE" i="1">
                                      <a:latin typeface="Cambria Math"/>
                                    </a:rPr>
                                    <m:t>𝑃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556" y="5818795"/>
                <a:ext cx="5793354" cy="404983"/>
              </a:xfrm>
              <a:prstGeom prst="rect">
                <a:avLst/>
              </a:prstGeom>
              <a:blipFill rotWithShape="0"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509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en.hdyo.org/assets/ask-question-1-ca45a12e5206bae44014e11cd3ced9f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53" y="5143565"/>
            <a:ext cx="1810965" cy="136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83424" y="6021917"/>
            <a:ext cx="846946" cy="40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rgbClr val="FF0000"/>
                </a:solidFill>
              </a:rPr>
              <a:t>match</a:t>
            </a:r>
            <a:endParaRPr lang="nl-BE" sz="20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Applications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85394" y="1434906"/>
            <a:ext cx="237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ear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identification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1090" y="1843156"/>
            <a:ext cx="2061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b="1" dirty="0" err="1" smtClean="0">
                <a:solidFill>
                  <a:schemeClr val="accent6">
                    <a:lumMod val="75000"/>
                  </a:schemeClr>
                </a:solidFill>
              </a:rPr>
              <a:t>bipolar</a:t>
            </a:r>
            <a:r>
              <a:rPr lang="nl-BE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b="1" dirty="0" smtClean="0">
                <a:solidFill>
                  <a:schemeClr val="tx2"/>
                </a:solidFill>
              </a:rPr>
              <a:t>approach</a:t>
            </a:r>
            <a:endParaRPr lang="nl-BE" sz="20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84" y="2290799"/>
            <a:ext cx="1804828" cy="27072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55108" y="2558789"/>
                <a:ext cx="3095656" cy="376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 smtClean="0">
                    <a:solidFill>
                      <a:schemeClr val="tx2"/>
                    </a:solidFill>
                  </a:rPr>
                  <a:t>overall </a:t>
                </a:r>
                <a:r>
                  <a:rPr lang="nl-BE" dirty="0" err="1" smtClean="0">
                    <a:solidFill>
                      <a:schemeClr val="tx2"/>
                    </a:solidFill>
                  </a:rPr>
                  <a:t>similarity</a:t>
                </a:r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B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𝐵𝑠𝑖𝑚</m:t>
                        </m:r>
                      </m:sub>
                      <m:sup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nl-B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p>
                      </m:e>
                    </m:d>
                  </m:oMath>
                </a14:m>
                <a:endParaRPr lang="nl-B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108" y="2558789"/>
                <a:ext cx="3095656" cy="376642"/>
              </a:xfrm>
              <a:prstGeom prst="rect">
                <a:avLst/>
              </a:prstGeom>
              <a:blipFill rotWithShape="0">
                <a:blip r:embed="rId6"/>
                <a:stretch>
                  <a:fillRect l="-1575" t="-8065" b="-2419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841653" y="3215555"/>
                <a:ext cx="3522566" cy="682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nl-BE" i="1">
                              <a:latin typeface="Cambria Math"/>
                            </a:rPr>
                            <m:t>𝐵𝑠𝑖𝑚</m:t>
                          </m:r>
                        </m:sub>
                        <m:sup>
                          <m:r>
                            <a:rPr lang="nl-BE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nl-BE" b="0" i="1" smtClean="0"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b="0" i="1" smtClean="0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nl-BE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nl-BE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nl-BE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p>
                          <m:r>
                            <a:rPr lang="nl-BE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r>
                        <a:rPr lang="nl-BE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𝔹</m:t>
                      </m:r>
                    </m:oMath>
                  </m:oMathPara>
                </a14:m>
                <a:endParaRPr lang="nl-BE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l-B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nl-BE" i="1"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</m:sSubSup>
                              <m:r>
                                <a:rPr lang="nl-BE" b="0" i="1" smtClean="0">
                                  <a:latin typeface="Cambria Math"/>
                                </a:rPr>
                                <m:t>,…,</m:t>
                              </m:r>
                              <m:sSubSup>
                                <m:sSubSup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nl-BE" i="1"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</m:sSubSup>
                            </m:e>
                          </m:d>
                          <m:r>
                            <a:rPr lang="nl-BE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bSup>
                              <m:r>
                                <a:rPr lang="nl-BE" i="1">
                                  <a:latin typeface="Cambria Math"/>
                                </a:rPr>
                                <m:t>,…,</m:t>
                              </m:r>
                              <m:sSubSup>
                                <m:sSubSup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nl-BE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ctrlPr>
                            <a:rPr lang="nl-BE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nl-BE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653" y="3215555"/>
                <a:ext cx="3522566" cy="682238"/>
              </a:xfrm>
              <a:prstGeom prst="rect">
                <a:avLst/>
              </a:prstGeom>
              <a:blipFill rotWithShape="0">
                <a:blip r:embed="rId7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92463" y="4130251"/>
                <a:ext cx="6126741" cy="765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  <m:d>
                                    <m:d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d>
                                        <m:dPr>
                                          <m:ctrlP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nl-BE" i="1"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nl-BE" i="1">
                                                  <a:latin typeface="Cambria Math"/>
                                                </a:rPr>
                                                <m:t>𝐴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d>
                                        <m:dPr>
                                          <m:ctrlP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nl-BE" i="1"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nl-B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d>
                                </m:e>
                              </m:nary>
                            </m:num>
                            <m:den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𝑠𝑖𝑚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nl-BE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nl-BE" i="1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sup>
                                      </m:sSubSup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nl-BE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463" y="4130251"/>
                <a:ext cx="6126741" cy="7657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292463" y="4822416"/>
                <a:ext cx="6788012" cy="765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  <m:d>
                                    <m:d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d>
                                        <m:dPr>
                                          <m:ctrlP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nl-BE" i="1"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nl-BE" i="1">
                                                  <a:latin typeface="Cambria Math"/>
                                                </a:rPr>
                                                <m:t>𝐴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d>
                                        <m:dPr>
                                          <m:ctrlPr>
                                            <a:rPr lang="nl-B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nl-BE" i="1"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nl-B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d>
                                </m:e>
                              </m:nary>
                            </m:num>
                            <m:den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𝑠𝑖𝑚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  <m:d>
                                        <m:d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nl-BE" i="1"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nl-BE" i="1">
                                                  <a:latin typeface="Cambria Math"/>
                                                </a:rPr>
                                                <m:t>𝐴</m:t>
                                              </m:r>
                                            </m:sup>
                                          </m:sSubSup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nl-BE" i="1"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d>
                                </m:e>
                              </m:nary>
                            </m:num>
                            <m:den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463" y="4822416"/>
                <a:ext cx="6788012" cy="7657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92463" y="5786718"/>
                <a:ext cx="4393639" cy="765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nl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nl-BE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nl-BE" i="1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nl-BE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463" y="5786718"/>
                <a:ext cx="4393639" cy="7657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525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Applications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85394" y="1434906"/>
            <a:ext cx="2373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ear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identification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79499" y="1843156"/>
            <a:ext cx="1185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tx2"/>
                </a:solidFill>
              </a:rPr>
              <a:t>approach</a:t>
            </a:r>
            <a:endParaRPr lang="nl-BE" sz="20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6750" y="2930845"/>
            <a:ext cx="1525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interpretation</a:t>
            </a:r>
          </a:p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of results</a:t>
            </a:r>
            <a:endParaRPr lang="nl-B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2516" y="2323081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 smtClean="0">
                <a:sym typeface="Wingdings 2" panose="05020102010507070707" pitchFamily="18" charset="2"/>
              </a:rPr>
              <a:t></a:t>
            </a:r>
            <a:endParaRPr lang="nl-BE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563751"/>
            <a:ext cx="6170272" cy="2182681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457065" y="4836856"/>
            <a:ext cx="2051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each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comparison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i="1" dirty="0" smtClean="0"/>
              <a:t>i </a:t>
            </a:r>
            <a:r>
              <a:rPr lang="nl-BE" dirty="0" smtClean="0"/>
              <a:t>: </a:t>
            </a:r>
            <a:br>
              <a:rPr lang="nl-BE" dirty="0" smtClean="0"/>
            </a:br>
            <a:r>
              <a:rPr lang="nl-BE" dirty="0" smtClean="0"/>
              <a:t>      (</a:t>
            </a:r>
            <a:r>
              <a:rPr lang="nl-BE" i="1" dirty="0" err="1" smtClean="0"/>
              <a:t>s</a:t>
            </a:r>
            <a:r>
              <a:rPr lang="nl-BE" i="1" baseline="-25000" dirty="0" err="1" smtClean="0"/>
              <a:t>i</a:t>
            </a:r>
            <a:r>
              <a:rPr lang="nl-BE" dirty="0" err="1" smtClean="0"/>
              <a:t>,</a:t>
            </a:r>
            <a:r>
              <a:rPr lang="nl-BE" i="1" dirty="0" err="1" smtClean="0"/>
              <a:t>d</a:t>
            </a:r>
            <a:r>
              <a:rPr lang="nl-BE" i="1" baseline="-25000" dirty="0" err="1" smtClean="0"/>
              <a:t>i</a:t>
            </a:r>
            <a:r>
              <a:rPr lang="nl-BE" dirty="0" smtClean="0"/>
              <a:t>)</a:t>
            </a:r>
            <a:endParaRPr lang="nl-BE" i="1" dirty="0"/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1208426" y="5494938"/>
            <a:ext cx="6875" cy="1669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167087" y="5516009"/>
            <a:ext cx="2482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 smtClean="0">
                <a:solidFill>
                  <a:schemeClr val="tx2"/>
                </a:solidFill>
              </a:rPr>
              <a:t>satisfaction</a:t>
            </a:r>
            <a:r>
              <a:rPr lang="nl-BE" sz="1600" dirty="0" smtClean="0">
                <a:solidFill>
                  <a:schemeClr val="tx2"/>
                </a:solidFill>
              </a:rPr>
              <a:t> </a:t>
            </a:r>
            <a:r>
              <a:rPr lang="nl-BE" sz="1600" dirty="0" err="1" smtClean="0">
                <a:solidFill>
                  <a:schemeClr val="tx2"/>
                </a:solidFill>
              </a:rPr>
              <a:t>about</a:t>
            </a:r>
            <a:r>
              <a:rPr lang="nl-BE" sz="1600" dirty="0" smtClean="0">
                <a:solidFill>
                  <a:schemeClr val="tx2"/>
                </a:solidFill>
              </a:rPr>
              <a:t> matching</a:t>
            </a:r>
            <a:endParaRPr lang="nl-BE" sz="1600" dirty="0">
              <a:solidFill>
                <a:schemeClr val="tx2"/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1023951" y="5494938"/>
            <a:ext cx="6875" cy="38120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933049" y="5784739"/>
            <a:ext cx="2716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 smtClean="0">
                <a:solidFill>
                  <a:schemeClr val="tx2"/>
                </a:solidFill>
              </a:rPr>
              <a:t>dissatisfaction</a:t>
            </a:r>
            <a:r>
              <a:rPr lang="nl-BE" sz="1600" dirty="0" smtClean="0">
                <a:solidFill>
                  <a:schemeClr val="tx2"/>
                </a:solidFill>
              </a:rPr>
              <a:t> </a:t>
            </a:r>
            <a:r>
              <a:rPr lang="nl-BE" sz="1600" dirty="0" err="1" smtClean="0">
                <a:solidFill>
                  <a:schemeClr val="tx2"/>
                </a:solidFill>
              </a:rPr>
              <a:t>about</a:t>
            </a:r>
            <a:r>
              <a:rPr lang="nl-BE" sz="1600" dirty="0" smtClean="0">
                <a:solidFill>
                  <a:schemeClr val="tx2"/>
                </a:solidFill>
              </a:rPr>
              <a:t> matching</a:t>
            </a:r>
            <a:endParaRPr lang="nl-BE" sz="1600" dirty="0">
              <a:solidFill>
                <a:schemeClr val="tx2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13951" y="6116681"/>
            <a:ext cx="3935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i="1" dirty="0" smtClean="0"/>
              <a:t>h</a:t>
            </a:r>
            <a:r>
              <a:rPr lang="nl-BE" sz="1600" i="1" baseline="-25000" dirty="0" smtClean="0"/>
              <a:t>i</a:t>
            </a:r>
            <a:r>
              <a:rPr lang="nl-BE" sz="1600" dirty="0" smtClean="0"/>
              <a:t> = 1-</a:t>
            </a:r>
            <a:r>
              <a:rPr lang="nl-BE" sz="1600" i="1" dirty="0" smtClean="0"/>
              <a:t>s</a:t>
            </a:r>
            <a:r>
              <a:rPr lang="nl-BE" sz="1600" i="1" baseline="-25000" dirty="0" smtClean="0"/>
              <a:t>i</a:t>
            </a:r>
            <a:r>
              <a:rPr lang="nl-BE" sz="1600" dirty="0" smtClean="0"/>
              <a:t>-</a:t>
            </a:r>
            <a:r>
              <a:rPr lang="nl-BE" sz="1600" i="1" dirty="0" smtClean="0"/>
              <a:t>d</a:t>
            </a:r>
            <a:r>
              <a:rPr lang="nl-BE" sz="1600" i="1" baseline="-25000" dirty="0" smtClean="0"/>
              <a:t>i</a:t>
            </a:r>
            <a:r>
              <a:rPr lang="nl-BE" sz="1600" dirty="0" smtClean="0"/>
              <a:t> </a:t>
            </a:r>
            <a:r>
              <a:rPr lang="nl-BE" sz="1600" dirty="0" smtClean="0">
                <a:solidFill>
                  <a:schemeClr val="tx2"/>
                </a:solidFill>
              </a:rPr>
              <a:t>: overall </a:t>
            </a:r>
            <a:r>
              <a:rPr lang="nl-BE" sz="1600" dirty="0" err="1" smtClean="0">
                <a:solidFill>
                  <a:schemeClr val="tx2"/>
                </a:solidFill>
              </a:rPr>
              <a:t>hesitation</a:t>
            </a:r>
            <a:r>
              <a:rPr lang="nl-BE" sz="1600" dirty="0" smtClean="0">
                <a:solidFill>
                  <a:schemeClr val="tx2"/>
                </a:solidFill>
              </a:rPr>
              <a:t> </a:t>
            </a:r>
            <a:r>
              <a:rPr lang="nl-BE" sz="1600" dirty="0" err="1" smtClean="0">
                <a:solidFill>
                  <a:schemeClr val="tx2"/>
                </a:solidFill>
              </a:rPr>
              <a:t>about</a:t>
            </a:r>
            <a:r>
              <a:rPr lang="nl-BE" sz="1600" dirty="0" smtClean="0">
                <a:solidFill>
                  <a:schemeClr val="tx2"/>
                </a:solidFill>
              </a:rPr>
              <a:t> matching</a:t>
            </a:r>
            <a:endParaRPr lang="nl-BE" sz="1600" dirty="0">
              <a:solidFill>
                <a:schemeClr val="tx2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969387" y="4776876"/>
            <a:ext cx="2334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ranking of the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b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endParaRPr lang="nl-BE" i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5969387" y="5105602"/>
                <a:ext cx="2264594" cy="814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600" b="0" i="1" smtClean="0">
                          <a:latin typeface="Cambria Math"/>
                        </a:rPr>
                        <m:t>𝑟</m:t>
                      </m:r>
                      <m:r>
                        <a:rPr lang="nl-BE" sz="1600" b="0" i="1" smtClean="0">
                          <a:latin typeface="Cambria Math"/>
                        </a:rPr>
                        <m:t>:</m:t>
                      </m:r>
                      <m:r>
                        <a:rPr lang="nl-BE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𝔹</m:t>
                      </m:r>
                      <m:r>
                        <a:rPr lang="nl-BE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nl-B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600" i="1">
                              <a:latin typeface="Cambria Math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nl-BE" sz="16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16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l-BE" sz="16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nl-BE" sz="16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nl-BE" sz="16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nl-BE" sz="160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nl-BE" sz="1600" i="1" smtClean="0">
                          <a:latin typeface="Cambria Math"/>
                          <a:ea typeface="Cambria Math"/>
                        </a:rPr>
                        <m:t>→</m:t>
                      </m:r>
                      <m:f>
                        <m:fPr>
                          <m:ctrlPr>
                            <a:rPr lang="nl-B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BE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16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l-BE" sz="16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nl-BE" sz="1600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b="0" i="1" smtClean="0">
                                  <a:latin typeface="Cambria Math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nl-B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nl-BE" sz="16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nl-BE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nl-BE" sz="16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387" y="5105602"/>
                <a:ext cx="2264594" cy="8148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/>
          <p:cNvSpPr txBox="1"/>
          <p:nvPr/>
        </p:nvSpPr>
        <p:spPr>
          <a:xfrm>
            <a:off x="5969387" y="5883677"/>
            <a:ext cx="2277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tx2"/>
                </a:solidFill>
              </a:rPr>
              <a:t>top-</a:t>
            </a:r>
            <a:r>
              <a:rPr lang="nl-BE" i="1" dirty="0" smtClean="0">
                <a:solidFill>
                  <a:schemeClr val="tx2"/>
                </a:solidFill>
              </a:rPr>
              <a:t>k</a:t>
            </a:r>
            <a:r>
              <a:rPr lang="nl-BE" dirty="0" smtClean="0">
                <a:solidFill>
                  <a:schemeClr val="tx2"/>
                </a:solidFill>
              </a:rPr>
              <a:t> matching </a:t>
            </a:r>
            <a:r>
              <a:rPr lang="nl-BE" dirty="0" err="1" smtClean="0">
                <a:solidFill>
                  <a:schemeClr val="tx2"/>
                </a:solidFill>
              </a:rPr>
              <a:t>results</a:t>
            </a:r>
            <a:endParaRPr lang="nl-B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48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n.hdyo.org/assets/ask-question-3-2d87064cddbd5d5eb6f24d40d6b8ba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39" y="2726122"/>
            <a:ext cx="3941689" cy="335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58233" y="1463040"/>
            <a:ext cx="7590817" cy="1027732"/>
          </a:xfrm>
          <a:prstGeom prst="roundRect">
            <a:avLst/>
          </a:prstGeom>
          <a:solidFill>
            <a:srgbClr val="7D9D9D"/>
          </a:solidFill>
          <a:ln>
            <a:noFill/>
          </a:ln>
          <a:effectLst>
            <a:outerShdw blurRad="165100" dist="76200" dir="636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b="1" dirty="0" err="1" smtClean="0"/>
              <a:t>Questions</a:t>
            </a:r>
            <a:r>
              <a:rPr lang="nl-BE" sz="4000" b="1" dirty="0" smtClean="0"/>
              <a:t>?</a:t>
            </a:r>
            <a:endParaRPr lang="nl-BE" sz="2800" b="1" dirty="0" smtClean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26577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34539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89" y="5948710"/>
            <a:ext cx="7334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277" y="5877272"/>
            <a:ext cx="8588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14" y="5907435"/>
            <a:ext cx="10795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7"/>
          <p:cNvSpPr txBox="1">
            <a:spLocks noChangeArrowheads="1"/>
          </p:cNvSpPr>
          <p:nvPr/>
        </p:nvSpPr>
        <p:spPr bwMode="auto">
          <a:xfrm>
            <a:off x="6356039" y="6084441"/>
            <a:ext cx="2568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pl-PL" dirty="0"/>
              <a:t>Warsaw, </a:t>
            </a:r>
            <a:r>
              <a:rPr lang="nl-BE" dirty="0" err="1" smtClean="0"/>
              <a:t>June</a:t>
            </a:r>
            <a:r>
              <a:rPr lang="nl-BE" dirty="0" smtClean="0"/>
              <a:t> 22-26 </a:t>
            </a:r>
            <a:r>
              <a:rPr lang="pl-PL" dirty="0" smtClean="0"/>
              <a:t>201</a:t>
            </a:r>
            <a:r>
              <a:rPr lang="nl-BE" dirty="0" smtClean="0"/>
              <a:t>5</a:t>
            </a:r>
            <a:endParaRPr lang="pl-PL" dirty="0"/>
          </a:p>
        </p:txBody>
      </p:sp>
      <p:pic>
        <p:nvPicPr>
          <p:cNvPr id="14" name="Obraz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7" y="5931247"/>
            <a:ext cx="814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0325362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LSP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69511" y="1236414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Logic Scoring of </a:t>
            </a:r>
            <a:r>
              <a:rPr lang="nl-BE" sz="2400" b="1" dirty="0" err="1" smtClean="0">
                <a:solidFill>
                  <a:schemeClr val="tx2"/>
                </a:solidFill>
              </a:rPr>
              <a:t>Preferences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306" y="1819847"/>
            <a:ext cx="4275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step 2: </a:t>
            </a:r>
            <a:r>
              <a:rPr lang="nl-BE" sz="2000" dirty="0" err="1" smtClean="0">
                <a:solidFill>
                  <a:schemeClr val="tx2"/>
                </a:solidFill>
              </a:rPr>
              <a:t>definition</a:t>
            </a:r>
            <a:r>
              <a:rPr lang="nl-BE" sz="2000" dirty="0" smtClean="0">
                <a:solidFill>
                  <a:schemeClr val="tx2"/>
                </a:solidFill>
              </a:rPr>
              <a:t> of </a:t>
            </a:r>
            <a:r>
              <a:rPr lang="nl-BE" sz="2000" dirty="0" err="1" smtClean="0">
                <a:solidFill>
                  <a:schemeClr val="tx2"/>
                </a:solidFill>
              </a:rPr>
              <a:t>elementary</a:t>
            </a:r>
            <a:r>
              <a:rPr lang="nl-BE" sz="2000" dirty="0" smtClean="0">
                <a:solidFill>
                  <a:schemeClr val="tx2"/>
                </a:solidFill>
              </a:rPr>
              <a:t> criteria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2255202" y="3254897"/>
                <a:ext cx="46574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</a:rPr>
                  <a:t>array of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elementary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attributes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l-B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nl-BE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202" y="3254897"/>
                <a:ext cx="4657429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440" t="-9091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55202" y="4066853"/>
                <a:ext cx="46027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</a:rPr>
                  <a:t>array of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elementary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criteria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l-B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nl-BE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202" y="4066853"/>
                <a:ext cx="4602798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457" t="-7576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6050835" y="3655007"/>
            <a:ext cx="0" cy="41931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636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26577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34539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89" y="5948710"/>
            <a:ext cx="7334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277" y="5877272"/>
            <a:ext cx="8588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14" y="5907435"/>
            <a:ext cx="10795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7"/>
          <p:cNvSpPr txBox="1">
            <a:spLocks noChangeArrowheads="1"/>
          </p:cNvSpPr>
          <p:nvPr/>
        </p:nvSpPr>
        <p:spPr bwMode="auto">
          <a:xfrm>
            <a:off x="6356039" y="6084441"/>
            <a:ext cx="2568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pl-PL" dirty="0"/>
              <a:t>Warsaw, </a:t>
            </a:r>
            <a:r>
              <a:rPr lang="nl-BE" dirty="0" err="1" smtClean="0"/>
              <a:t>June</a:t>
            </a:r>
            <a:r>
              <a:rPr lang="nl-BE" dirty="0" smtClean="0"/>
              <a:t> 22-26 </a:t>
            </a:r>
            <a:r>
              <a:rPr lang="pl-PL" dirty="0" smtClean="0"/>
              <a:t>201</a:t>
            </a:r>
            <a:r>
              <a:rPr lang="nl-BE" dirty="0" smtClean="0"/>
              <a:t>5</a:t>
            </a:r>
            <a:endParaRPr lang="pl-PL" dirty="0"/>
          </a:p>
        </p:txBody>
      </p:sp>
      <p:pic>
        <p:nvPicPr>
          <p:cNvPr id="14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7" y="5931247"/>
            <a:ext cx="814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pic>
        <p:nvPicPr>
          <p:cNvPr id="16" name="Picture 2" descr="http://images.reachsite.com/4df0fee9-70ed-4f1f-81a1-a471db6698cc/media/202991/medium/202991.PNG?gen=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01" y="1614331"/>
            <a:ext cx="5970886" cy="383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1236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LSP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69511" y="1236414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Logic Scoring of </a:t>
            </a:r>
            <a:r>
              <a:rPr lang="nl-BE" sz="2400" b="1" dirty="0" err="1" smtClean="0">
                <a:solidFill>
                  <a:schemeClr val="tx2"/>
                </a:solidFill>
              </a:rPr>
              <a:t>Preferences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7267" y="1865391"/>
            <a:ext cx="5139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step 2: </a:t>
            </a:r>
            <a:r>
              <a:rPr lang="nl-BE" sz="2000" dirty="0" err="1" smtClean="0">
                <a:solidFill>
                  <a:schemeClr val="tx2"/>
                </a:solidFill>
              </a:rPr>
              <a:t>definition</a:t>
            </a:r>
            <a:r>
              <a:rPr lang="nl-BE" sz="2000" dirty="0" smtClean="0">
                <a:solidFill>
                  <a:schemeClr val="tx2"/>
                </a:solidFill>
              </a:rPr>
              <a:t> of </a:t>
            </a:r>
            <a:r>
              <a:rPr lang="nl-BE" sz="2000" dirty="0" err="1" smtClean="0">
                <a:solidFill>
                  <a:schemeClr val="tx2"/>
                </a:solidFill>
              </a:rPr>
              <a:t>elementary</a:t>
            </a:r>
            <a:r>
              <a:rPr lang="nl-BE" sz="2000" dirty="0" smtClean="0">
                <a:solidFill>
                  <a:schemeClr val="tx2"/>
                </a:solidFill>
              </a:rPr>
              <a:t> criteria (</a:t>
            </a:r>
            <a:r>
              <a:rPr lang="nl-BE" sz="2000" dirty="0" err="1" smtClean="0">
                <a:solidFill>
                  <a:schemeClr val="tx2"/>
                </a:solidFill>
              </a:rPr>
              <a:t>cont’d</a:t>
            </a:r>
            <a:r>
              <a:rPr lang="nl-BE" sz="2000" dirty="0" smtClean="0">
                <a:solidFill>
                  <a:schemeClr val="tx2"/>
                </a:solidFill>
              </a:rPr>
              <a:t>)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64" y="3817617"/>
            <a:ext cx="8850871" cy="19268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4149" y="3216958"/>
            <a:ext cx="11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examples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22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</a:t>
            </a:r>
            <a:br>
              <a:rPr lang="nl-BE" sz="1400" b="1" dirty="0" smtClean="0"/>
            </a:br>
            <a:r>
              <a:rPr lang="nl-BE" sz="1400" b="1" dirty="0" err="1" smtClean="0"/>
              <a:t>decision</a:t>
            </a:r>
            <a:r>
              <a:rPr lang="nl-BE" sz="1400" b="1" dirty="0" smtClean="0"/>
              <a:t> support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LSP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69511" y="1236414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Logic Scoring of </a:t>
            </a:r>
            <a:r>
              <a:rPr lang="nl-BE" sz="2400" b="1" dirty="0" err="1" smtClean="0">
                <a:solidFill>
                  <a:schemeClr val="tx2"/>
                </a:solidFill>
              </a:rPr>
              <a:t>Preferences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1886218"/>
            <a:ext cx="4359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step 3: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evaluation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of </a:t>
            </a:r>
            <a:r>
              <a:rPr lang="nl-BE" sz="2000" dirty="0" err="1" smtClean="0">
                <a:solidFill>
                  <a:schemeClr val="tx2"/>
                </a:solidFill>
              </a:rPr>
              <a:t>elementary</a:t>
            </a:r>
            <a:r>
              <a:rPr lang="nl-BE" sz="2000" dirty="0" smtClean="0">
                <a:solidFill>
                  <a:schemeClr val="tx2"/>
                </a:solidFill>
              </a:rPr>
              <a:t> criteria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1471140" y="3871094"/>
                <a:ext cx="5801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</a:rPr>
                  <a:t>array of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elementary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suitability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degrees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l-B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nl-BE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140" y="3871094"/>
                <a:ext cx="5801012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050" t="-7576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71140" y="2936605"/>
                <a:ext cx="59234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</a:rPr>
                  <a:t>array of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elementary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criteria         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l-B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nl-B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nl-BE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140" y="2936605"/>
                <a:ext cx="5923481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029" t="-9231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6579470" y="3441075"/>
            <a:ext cx="0" cy="41931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84434" y="5359647"/>
                <a:ext cx="2151871" cy="429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𝑑𝑜𝑚</m:t>
                          </m:r>
                        </m:e>
                        <m:sub>
                          <m:sSub>
                            <m:sSub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nl-B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434" y="5359647"/>
                <a:ext cx="2151871" cy="429926"/>
              </a:xfrm>
              <a:prstGeom prst="rect">
                <a:avLst/>
              </a:prstGeom>
              <a:blipFill rotWithShape="0">
                <a:blip r:embed="rId6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46433" y="5717947"/>
                <a:ext cx="21807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433" y="5717947"/>
                <a:ext cx="2180725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01466" y="4907023"/>
                <a:ext cx="25178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sz="2000" dirty="0" err="1" smtClean="0">
                    <a:solidFill>
                      <a:schemeClr val="tx2"/>
                    </a:solidFill>
                  </a:rPr>
                  <a:t>for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case </a:t>
                </a:r>
                <a:r>
                  <a:rPr lang="nl-BE" sz="2000" i="1" dirty="0" smtClean="0"/>
                  <a:t>C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,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attribute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nl-B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466" y="4907023"/>
                <a:ext cx="2517805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1937" t="-9091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672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9921</TotalTime>
  <Words>3051</Words>
  <Application>Microsoft Office PowerPoint</Application>
  <PresentationFormat>On-screen Show (4:3)</PresentationFormat>
  <Paragraphs>609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Arial</vt:lpstr>
      <vt:lpstr>Calibri</vt:lpstr>
      <vt:lpstr>Cambria Math</vt:lpstr>
      <vt:lpstr>Open Sans Condensed</vt:lpstr>
      <vt:lpstr>Symbol</vt:lpstr>
      <vt:lpstr>Wingdings</vt:lpstr>
      <vt:lpstr>Wingdings 2</vt:lpstr>
      <vt:lpstr>Office Theme</vt:lpstr>
      <vt:lpstr>Outline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Soft computing in decision support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antoon</dc:creator>
  <cp:lastModifiedBy>gdetre</cp:lastModifiedBy>
  <cp:revision>730</cp:revision>
  <dcterms:created xsi:type="dcterms:W3CDTF">2010-12-03T08:14:05Z</dcterms:created>
  <dcterms:modified xsi:type="dcterms:W3CDTF">2015-06-26T07:42:56Z</dcterms:modified>
</cp:coreProperties>
</file>