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16"/>
  </p:notesMasterIdLst>
  <p:handoutMasterIdLst>
    <p:handoutMasterId r:id="rId17"/>
  </p:handoutMasterIdLst>
  <p:sldIdLst>
    <p:sldId id="257" r:id="rId2"/>
    <p:sldId id="258" r:id="rId3"/>
    <p:sldId id="313" r:id="rId4"/>
    <p:sldId id="264" r:id="rId5"/>
    <p:sldId id="311" r:id="rId6"/>
    <p:sldId id="312" r:id="rId7"/>
    <p:sldId id="309" r:id="rId8"/>
    <p:sldId id="282" r:id="rId9"/>
    <p:sldId id="288" r:id="rId10"/>
    <p:sldId id="276" r:id="rId11"/>
    <p:sldId id="287" r:id="rId12"/>
    <p:sldId id="269" r:id="rId13"/>
    <p:sldId id="280" r:id="rId14"/>
    <p:sldId id="281" r:id="rId15"/>
  </p:sldIdLst>
  <p:sldSz cx="9144000" cy="6858000" type="screen4x3"/>
  <p:notesSz cx="6856413" cy="9750425"/>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Stijl, gemiddeld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6D9F66E-5EB9-4882-86FB-DCBF35E3C3E4}" styleName="Stijl, gemiddeld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113A9D2-9D6B-4929-AA2D-F23B5EE8CBE7}" styleName="Stijl, thema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1538" autoAdjust="0"/>
    <p:restoredTop sz="78485" autoAdjust="0"/>
  </p:normalViewPr>
  <p:slideViewPr>
    <p:cSldViewPr>
      <p:cViewPr>
        <p:scale>
          <a:sx n="66" d="100"/>
          <a:sy n="66" d="100"/>
        </p:scale>
        <p:origin x="-102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112" cy="487521"/>
          </a:xfrm>
          <a:prstGeom prst="rect">
            <a:avLst/>
          </a:prstGeom>
        </p:spPr>
        <p:txBody>
          <a:bodyPr vert="horz" lIns="91440" tIns="45720" rIns="91440" bIns="45720" rtlCol="0"/>
          <a:lstStyle>
            <a:lvl1pPr algn="l">
              <a:defRPr sz="1200"/>
            </a:lvl1pPr>
          </a:lstStyle>
          <a:p>
            <a:r>
              <a:rPr lang="nl-BE" smtClean="0"/>
              <a:t>De impact van productieonderbreking op kitting</a:t>
            </a:r>
            <a:endParaRPr lang="nl-BE"/>
          </a:p>
        </p:txBody>
      </p:sp>
      <p:sp>
        <p:nvSpPr>
          <p:cNvPr id="3" name="Date Placeholder 2"/>
          <p:cNvSpPr>
            <a:spLocks noGrp="1"/>
          </p:cNvSpPr>
          <p:nvPr>
            <p:ph type="dt" sz="quarter" idx="1"/>
          </p:nvPr>
        </p:nvSpPr>
        <p:spPr>
          <a:xfrm>
            <a:off x="3883714" y="0"/>
            <a:ext cx="2971112" cy="487521"/>
          </a:xfrm>
          <a:prstGeom prst="rect">
            <a:avLst/>
          </a:prstGeom>
        </p:spPr>
        <p:txBody>
          <a:bodyPr vert="horz" lIns="91440" tIns="45720" rIns="91440" bIns="45720" rtlCol="0"/>
          <a:lstStyle>
            <a:lvl1pPr algn="r">
              <a:defRPr sz="1200"/>
            </a:lvl1pPr>
          </a:lstStyle>
          <a:p>
            <a:fld id="{4D8AA465-BE25-4AA4-9F19-6E48C50017A2}" type="datetimeFigureOut">
              <a:rPr lang="nl-BE" smtClean="0"/>
              <a:pPr/>
              <a:t>22/06/2010</a:t>
            </a:fld>
            <a:endParaRPr lang="nl-BE"/>
          </a:p>
        </p:txBody>
      </p:sp>
      <p:sp>
        <p:nvSpPr>
          <p:cNvPr id="4" name="Footer Placeholder 3"/>
          <p:cNvSpPr>
            <a:spLocks noGrp="1"/>
          </p:cNvSpPr>
          <p:nvPr>
            <p:ph type="ftr" sz="quarter" idx="2"/>
          </p:nvPr>
        </p:nvSpPr>
        <p:spPr>
          <a:xfrm>
            <a:off x="0" y="9261212"/>
            <a:ext cx="2971112" cy="487521"/>
          </a:xfrm>
          <a:prstGeom prst="rect">
            <a:avLst/>
          </a:prstGeom>
        </p:spPr>
        <p:txBody>
          <a:bodyPr vert="horz" lIns="91440" tIns="45720" rIns="91440" bIns="45720" rtlCol="0" anchor="b"/>
          <a:lstStyle>
            <a:lvl1pPr algn="l">
              <a:defRPr sz="1200"/>
            </a:lvl1pPr>
          </a:lstStyle>
          <a:p>
            <a:endParaRPr lang="nl-BE"/>
          </a:p>
        </p:txBody>
      </p:sp>
      <p:sp>
        <p:nvSpPr>
          <p:cNvPr id="5" name="Slide Number Placeholder 4"/>
          <p:cNvSpPr>
            <a:spLocks noGrp="1"/>
          </p:cNvSpPr>
          <p:nvPr>
            <p:ph type="sldNum" sz="quarter" idx="3"/>
          </p:nvPr>
        </p:nvSpPr>
        <p:spPr>
          <a:xfrm>
            <a:off x="3883714" y="9261212"/>
            <a:ext cx="2971112" cy="487521"/>
          </a:xfrm>
          <a:prstGeom prst="rect">
            <a:avLst/>
          </a:prstGeom>
        </p:spPr>
        <p:txBody>
          <a:bodyPr vert="horz" lIns="91440" tIns="45720" rIns="91440" bIns="45720" rtlCol="0" anchor="b"/>
          <a:lstStyle>
            <a:lvl1pPr algn="r">
              <a:defRPr sz="1200"/>
            </a:lvl1pPr>
          </a:lstStyle>
          <a:p>
            <a:fld id="{9359D9AD-B377-4975-BEFC-71C09D03334C}" type="slidenum">
              <a:rPr lang="nl-BE" smtClean="0"/>
              <a:pPr/>
              <a:t>‹nr.›</a:t>
            </a:fld>
            <a:endParaRPr lang="nl-BE"/>
          </a:p>
        </p:txBody>
      </p:sp>
    </p:spTree>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112" cy="487521"/>
          </a:xfrm>
          <a:prstGeom prst="rect">
            <a:avLst/>
          </a:prstGeom>
        </p:spPr>
        <p:txBody>
          <a:bodyPr vert="horz" lIns="91440" tIns="45720" rIns="91440" bIns="45720" rtlCol="0"/>
          <a:lstStyle>
            <a:lvl1pPr algn="l">
              <a:defRPr sz="1200"/>
            </a:lvl1pPr>
          </a:lstStyle>
          <a:p>
            <a:r>
              <a:rPr lang="nl-BE" smtClean="0"/>
              <a:t>De impact van productieonderbreking op kitting</a:t>
            </a:r>
            <a:endParaRPr lang="nl-BE"/>
          </a:p>
        </p:txBody>
      </p:sp>
      <p:sp>
        <p:nvSpPr>
          <p:cNvPr id="3" name="Date Placeholder 2"/>
          <p:cNvSpPr>
            <a:spLocks noGrp="1"/>
          </p:cNvSpPr>
          <p:nvPr>
            <p:ph type="dt" idx="1"/>
          </p:nvPr>
        </p:nvSpPr>
        <p:spPr>
          <a:xfrm>
            <a:off x="3883714" y="0"/>
            <a:ext cx="2971112" cy="487521"/>
          </a:xfrm>
          <a:prstGeom prst="rect">
            <a:avLst/>
          </a:prstGeom>
        </p:spPr>
        <p:txBody>
          <a:bodyPr vert="horz" lIns="91440" tIns="45720" rIns="91440" bIns="45720" rtlCol="0"/>
          <a:lstStyle>
            <a:lvl1pPr algn="r">
              <a:defRPr sz="1200"/>
            </a:lvl1pPr>
          </a:lstStyle>
          <a:p>
            <a:fld id="{CC9F7D48-4843-477C-BE6E-B9D805231F06}" type="datetimeFigureOut">
              <a:rPr lang="nl-BE" smtClean="0"/>
              <a:pPr/>
              <a:t>22/06/2010</a:t>
            </a:fld>
            <a:endParaRPr lang="nl-BE"/>
          </a:p>
        </p:txBody>
      </p:sp>
      <p:sp>
        <p:nvSpPr>
          <p:cNvPr id="4" name="Slide Image Placeholder 3"/>
          <p:cNvSpPr>
            <a:spLocks noGrp="1" noRot="1" noChangeAspect="1"/>
          </p:cNvSpPr>
          <p:nvPr>
            <p:ph type="sldImg" idx="2"/>
          </p:nvPr>
        </p:nvSpPr>
        <p:spPr>
          <a:xfrm>
            <a:off x="992188" y="731838"/>
            <a:ext cx="4872037" cy="3656012"/>
          </a:xfrm>
          <a:prstGeom prst="rect">
            <a:avLst/>
          </a:prstGeom>
          <a:noFill/>
          <a:ln w="12700">
            <a:solidFill>
              <a:prstClr val="black"/>
            </a:solidFill>
          </a:ln>
        </p:spPr>
        <p:txBody>
          <a:bodyPr vert="horz" lIns="91440" tIns="45720" rIns="91440" bIns="45720" rtlCol="0" anchor="ctr"/>
          <a:lstStyle/>
          <a:p>
            <a:endParaRPr lang="nl-BE"/>
          </a:p>
        </p:txBody>
      </p:sp>
      <p:sp>
        <p:nvSpPr>
          <p:cNvPr id="5" name="Notes Placeholder 4"/>
          <p:cNvSpPr>
            <a:spLocks noGrp="1"/>
          </p:cNvSpPr>
          <p:nvPr>
            <p:ph type="body" sz="quarter" idx="3"/>
          </p:nvPr>
        </p:nvSpPr>
        <p:spPr>
          <a:xfrm>
            <a:off x="685642" y="4631452"/>
            <a:ext cx="5485130" cy="43876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6" name="Footer Placeholder 5"/>
          <p:cNvSpPr>
            <a:spLocks noGrp="1"/>
          </p:cNvSpPr>
          <p:nvPr>
            <p:ph type="ftr" sz="quarter" idx="4"/>
          </p:nvPr>
        </p:nvSpPr>
        <p:spPr>
          <a:xfrm>
            <a:off x="0" y="9261212"/>
            <a:ext cx="2971112" cy="487521"/>
          </a:xfrm>
          <a:prstGeom prst="rect">
            <a:avLst/>
          </a:prstGeom>
        </p:spPr>
        <p:txBody>
          <a:bodyPr vert="horz" lIns="91440" tIns="45720" rIns="91440" bIns="45720" rtlCol="0" anchor="b"/>
          <a:lstStyle>
            <a:lvl1pPr algn="l">
              <a:defRPr sz="1200"/>
            </a:lvl1pPr>
          </a:lstStyle>
          <a:p>
            <a:endParaRPr lang="nl-BE"/>
          </a:p>
        </p:txBody>
      </p:sp>
      <p:sp>
        <p:nvSpPr>
          <p:cNvPr id="7" name="Slide Number Placeholder 6"/>
          <p:cNvSpPr>
            <a:spLocks noGrp="1"/>
          </p:cNvSpPr>
          <p:nvPr>
            <p:ph type="sldNum" sz="quarter" idx="5"/>
          </p:nvPr>
        </p:nvSpPr>
        <p:spPr>
          <a:xfrm>
            <a:off x="3883714" y="9261212"/>
            <a:ext cx="2971112" cy="487521"/>
          </a:xfrm>
          <a:prstGeom prst="rect">
            <a:avLst/>
          </a:prstGeom>
        </p:spPr>
        <p:txBody>
          <a:bodyPr vert="horz" lIns="91440" tIns="45720" rIns="91440" bIns="45720" rtlCol="0" anchor="b"/>
          <a:lstStyle>
            <a:lvl1pPr algn="r">
              <a:defRPr sz="1200"/>
            </a:lvl1pPr>
          </a:lstStyle>
          <a:p>
            <a:fld id="{DE6A6A3A-E322-4EC5-BEA4-5E95C83AF4FF}" type="slidenum">
              <a:rPr lang="nl-BE" smtClean="0"/>
              <a:pPr/>
              <a:t>‹nr.›</a:t>
            </a:fld>
            <a:endParaRPr lang="nl-BE"/>
          </a:p>
        </p:txBody>
      </p:sp>
    </p:spTree>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BE" sz="1600" b="0" dirty="0" err="1" smtClean="0"/>
              <a:t>Goeiemorgen</a:t>
            </a:r>
            <a:r>
              <a:rPr lang="nl-BE" sz="1600" b="0" dirty="0" smtClean="0"/>
              <a:t>, mijn naam is Eline</a:t>
            </a:r>
            <a:r>
              <a:rPr lang="nl-BE" sz="1600" b="0" baseline="0" dirty="0" smtClean="0"/>
              <a:t> De </a:t>
            </a:r>
            <a:r>
              <a:rPr lang="nl-BE" sz="1600" b="0" baseline="0" dirty="0" err="1" smtClean="0"/>
              <a:t>Cuypere</a:t>
            </a:r>
            <a:r>
              <a:rPr lang="nl-BE" sz="1600" b="0" baseline="0" dirty="0" smtClean="0"/>
              <a:t> en eerst wil ik jullie allemaal bedanken voor uw aanwezigheid en met een speciale bedanking aan mijn promotor en thesisbegeleiders voor hun begeleiding en advies. </a:t>
            </a:r>
          </a:p>
          <a:p>
            <a:r>
              <a:rPr lang="nl-BE" sz="1600" b="0" baseline="0" dirty="0" smtClean="0"/>
              <a:t>Nu de presentatie van mijn eindwerk, namelijk “de impact van productieonderbrekingen op </a:t>
            </a:r>
            <a:r>
              <a:rPr lang="nl-BE" sz="1600" b="0" baseline="0" dirty="0" err="1" smtClean="0"/>
              <a:t>kitting</a:t>
            </a:r>
            <a:r>
              <a:rPr lang="nl-BE" sz="1600" b="0" baseline="0" dirty="0" smtClean="0"/>
              <a:t> een analytische studie”.</a:t>
            </a:r>
            <a:endParaRPr lang="nl-BE" sz="1600" b="0" dirty="0" smtClean="0"/>
          </a:p>
        </p:txBody>
      </p:sp>
      <p:sp>
        <p:nvSpPr>
          <p:cNvPr id="4" name="Slide Number Placeholder 3"/>
          <p:cNvSpPr>
            <a:spLocks noGrp="1"/>
          </p:cNvSpPr>
          <p:nvPr>
            <p:ph type="sldNum" sz="quarter" idx="10"/>
          </p:nvPr>
        </p:nvSpPr>
        <p:spPr/>
        <p:txBody>
          <a:bodyPr/>
          <a:lstStyle/>
          <a:p>
            <a:fld id="{DE6A6A3A-E322-4EC5-BEA4-5E95C83AF4FF}" type="slidenum">
              <a:rPr lang="nl-BE" smtClean="0"/>
              <a:pPr/>
              <a:t>1</a:t>
            </a:fld>
            <a:endParaRPr lang="nl-BE" dirty="0"/>
          </a:p>
        </p:txBody>
      </p:sp>
      <p:sp>
        <p:nvSpPr>
          <p:cNvPr id="5" name="Date Placeholder 4"/>
          <p:cNvSpPr>
            <a:spLocks noGrp="1"/>
          </p:cNvSpPr>
          <p:nvPr>
            <p:ph type="dt" idx="11"/>
          </p:nvPr>
        </p:nvSpPr>
        <p:spPr/>
        <p:txBody>
          <a:bodyPr/>
          <a:lstStyle/>
          <a:p>
            <a:fld id="{CC9F7D48-4843-477C-BE6E-B9D805231F06}" type="datetimeFigureOut">
              <a:rPr lang="nl-BE" smtClean="0"/>
              <a:pPr/>
              <a:t>22/06/2010</a:t>
            </a:fld>
            <a:endParaRPr lang="nl-BE" dirty="0"/>
          </a:p>
        </p:txBody>
      </p:sp>
      <p:sp>
        <p:nvSpPr>
          <p:cNvPr id="7" name="Footer Placeholder 6"/>
          <p:cNvSpPr>
            <a:spLocks noGrp="1"/>
          </p:cNvSpPr>
          <p:nvPr>
            <p:ph type="ftr" sz="quarter" idx="13"/>
          </p:nvPr>
        </p:nvSpPr>
        <p:spPr/>
        <p:txBody>
          <a:bodyPr/>
          <a:lstStyle/>
          <a:p>
            <a:endParaRPr lang="nl-B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a:buFontTx/>
              <a:buNone/>
            </a:pPr>
            <a:r>
              <a:rPr lang="fr-BE" b="0" dirty="0" smtClean="0"/>
              <a:t>En dan indien </a:t>
            </a:r>
            <a:r>
              <a:rPr lang="fr-BE" b="0" dirty="0" err="1" smtClean="0"/>
              <a:t>we</a:t>
            </a:r>
            <a:r>
              <a:rPr lang="fr-BE" b="0" dirty="0" smtClean="0"/>
              <a:t> </a:t>
            </a:r>
            <a:r>
              <a:rPr lang="fr-BE" b="0" dirty="0" err="1" smtClean="0"/>
              <a:t>een</a:t>
            </a:r>
            <a:r>
              <a:rPr lang="fr-BE" b="0" dirty="0" smtClean="0"/>
              <a:t> </a:t>
            </a:r>
            <a:r>
              <a:rPr lang="fr-BE" b="0" dirty="0" err="1" smtClean="0"/>
              <a:t>vergelijking</a:t>
            </a:r>
            <a:r>
              <a:rPr lang="fr-BE" b="0" dirty="0" smtClean="0"/>
              <a:t> </a:t>
            </a:r>
            <a:r>
              <a:rPr lang="fr-BE" b="0" dirty="0" err="1" smtClean="0"/>
              <a:t>maken</a:t>
            </a:r>
            <a:r>
              <a:rPr lang="fr-BE" b="0" dirty="0" smtClean="0"/>
              <a:t> </a:t>
            </a:r>
            <a:r>
              <a:rPr lang="fr-BE" b="0" dirty="0" err="1" smtClean="0"/>
              <a:t>tussen</a:t>
            </a:r>
            <a:r>
              <a:rPr lang="fr-BE" b="0" dirty="0" smtClean="0"/>
              <a:t> de kans </a:t>
            </a:r>
            <a:r>
              <a:rPr lang="fr-BE" b="0" dirty="0" err="1" smtClean="0"/>
              <a:t>dat</a:t>
            </a:r>
            <a:r>
              <a:rPr lang="fr-BE" b="0" dirty="0" smtClean="0"/>
              <a:t> buffer 1 en 2 vol </a:t>
            </a:r>
            <a:r>
              <a:rPr lang="fr-BE" b="0" dirty="0" err="1" smtClean="0"/>
              <a:t>is</a:t>
            </a:r>
            <a:r>
              <a:rPr lang="fr-BE" b="0" dirty="0" smtClean="0"/>
              <a:t> dan</a:t>
            </a:r>
            <a:r>
              <a:rPr lang="fr-BE" b="0" baseline="0" dirty="0" smtClean="0"/>
              <a:t> </a:t>
            </a:r>
            <a:r>
              <a:rPr lang="fr-BE" b="0" baseline="0" dirty="0" err="1" smtClean="0"/>
              <a:t>merken</a:t>
            </a:r>
            <a:r>
              <a:rPr lang="fr-BE" b="0" baseline="0" dirty="0" smtClean="0"/>
              <a:t> </a:t>
            </a:r>
            <a:r>
              <a:rPr lang="fr-BE" b="0" baseline="0" dirty="0" err="1" smtClean="0"/>
              <a:t>we</a:t>
            </a:r>
            <a:r>
              <a:rPr lang="fr-BE" b="0" baseline="0" dirty="0" smtClean="0"/>
              <a:t> </a:t>
            </a:r>
            <a:r>
              <a:rPr lang="fr-BE" b="0" baseline="0" dirty="0" err="1" smtClean="0"/>
              <a:t>dat</a:t>
            </a:r>
            <a:r>
              <a:rPr lang="fr-BE" b="0" baseline="0" dirty="0" smtClean="0"/>
              <a:t> buffer 2 </a:t>
            </a:r>
            <a:r>
              <a:rPr lang="fr-BE" b="0" baseline="0" dirty="0" err="1" smtClean="0"/>
              <a:t>hogere</a:t>
            </a:r>
            <a:r>
              <a:rPr lang="fr-BE" b="0" baseline="0" dirty="0" smtClean="0"/>
              <a:t> </a:t>
            </a:r>
            <a:r>
              <a:rPr lang="fr-BE" b="0" baseline="0" dirty="0" err="1" smtClean="0"/>
              <a:t>kansen</a:t>
            </a:r>
            <a:r>
              <a:rPr lang="fr-BE" b="0" baseline="0" dirty="0" smtClean="0"/>
              <a:t> </a:t>
            </a:r>
            <a:r>
              <a:rPr lang="fr-BE" b="0" baseline="0" dirty="0" err="1" smtClean="0"/>
              <a:t>heeft</a:t>
            </a:r>
            <a:r>
              <a:rPr lang="fr-BE" b="0" baseline="0" dirty="0" smtClean="0"/>
              <a:t>. </a:t>
            </a:r>
            <a:r>
              <a:rPr lang="fr-BE" b="0" baseline="0" dirty="0" err="1" smtClean="0"/>
              <a:t>Aldus</a:t>
            </a:r>
            <a:r>
              <a:rPr lang="fr-BE" b="0" baseline="0" dirty="0" smtClean="0"/>
              <a:t> </a:t>
            </a:r>
            <a:r>
              <a:rPr lang="fr-BE" b="0" baseline="0" dirty="0" err="1" smtClean="0"/>
              <a:t>hoewel</a:t>
            </a:r>
            <a:r>
              <a:rPr lang="fr-BE" b="0" baseline="0" dirty="0" smtClean="0"/>
              <a:t> component 1 </a:t>
            </a:r>
            <a:r>
              <a:rPr lang="fr-BE" b="0" baseline="0" dirty="0" err="1" smtClean="0"/>
              <a:t>aan</a:t>
            </a:r>
            <a:r>
              <a:rPr lang="fr-BE" b="0" baseline="0" dirty="0" smtClean="0"/>
              <a:t> </a:t>
            </a:r>
            <a:r>
              <a:rPr lang="fr-BE" b="0" baseline="0" dirty="0" err="1" smtClean="0"/>
              <a:t>productieonderbreking</a:t>
            </a:r>
            <a:r>
              <a:rPr lang="fr-BE" b="0" baseline="0" dirty="0" smtClean="0"/>
              <a:t> </a:t>
            </a:r>
            <a:r>
              <a:rPr lang="fr-BE" b="0" baseline="0" dirty="0" err="1" smtClean="0"/>
              <a:t>onderlijdt</a:t>
            </a:r>
            <a:r>
              <a:rPr lang="fr-BE" b="0" baseline="0" dirty="0" smtClean="0"/>
              <a:t> </a:t>
            </a:r>
            <a:r>
              <a:rPr lang="fr-BE" b="0" baseline="0" dirty="0" err="1" smtClean="0"/>
              <a:t>is</a:t>
            </a:r>
            <a:r>
              <a:rPr lang="fr-BE" b="0" baseline="0" dirty="0" smtClean="0"/>
              <a:t> de impact </a:t>
            </a:r>
            <a:r>
              <a:rPr lang="fr-BE" b="0" baseline="0" dirty="0" err="1" smtClean="0"/>
              <a:t>vooral</a:t>
            </a:r>
            <a:r>
              <a:rPr lang="fr-BE" b="0" baseline="0" dirty="0" smtClean="0"/>
              <a:t> te </a:t>
            </a:r>
            <a:r>
              <a:rPr lang="fr-BE" b="0" baseline="0" dirty="0" err="1" smtClean="0"/>
              <a:t>merken</a:t>
            </a:r>
            <a:r>
              <a:rPr lang="fr-BE" b="0" baseline="0" dirty="0" smtClean="0"/>
              <a:t> op </a:t>
            </a:r>
            <a:r>
              <a:rPr lang="fr-BE" b="0" baseline="0" dirty="0" err="1" smtClean="0"/>
              <a:t>het</a:t>
            </a:r>
            <a:r>
              <a:rPr lang="fr-BE" b="0" baseline="0" dirty="0" smtClean="0"/>
              <a:t> </a:t>
            </a:r>
            <a:r>
              <a:rPr lang="fr-BE" b="0" baseline="0" dirty="0" err="1" smtClean="0"/>
              <a:t>gedrag</a:t>
            </a:r>
            <a:r>
              <a:rPr lang="fr-BE" b="0" baseline="0" dirty="0" smtClean="0"/>
              <a:t> van buffer van component 2.  </a:t>
            </a:r>
            <a:r>
              <a:rPr lang="fr-BE" b="0" dirty="0" smtClean="0"/>
              <a:t>In</a:t>
            </a:r>
            <a:r>
              <a:rPr lang="fr-BE" b="0" baseline="0" dirty="0" smtClean="0"/>
              <a:t> </a:t>
            </a:r>
            <a:r>
              <a:rPr lang="fr-BE" b="0" baseline="0" dirty="0" err="1" smtClean="0"/>
              <a:t>het</a:t>
            </a:r>
            <a:r>
              <a:rPr lang="fr-BE" b="0" baseline="0" dirty="0" smtClean="0"/>
              <a:t> </a:t>
            </a:r>
            <a:r>
              <a:rPr lang="fr-BE" b="0" dirty="0" err="1" smtClean="0"/>
              <a:t>basismodel</a:t>
            </a:r>
            <a:r>
              <a:rPr lang="fr-BE" b="0" dirty="0" smtClean="0"/>
              <a:t> </a:t>
            </a:r>
            <a:r>
              <a:rPr lang="fr-BE" b="0" dirty="0" err="1" smtClean="0"/>
              <a:t>is</a:t>
            </a:r>
            <a:r>
              <a:rPr lang="fr-BE" b="0" baseline="0" dirty="0" smtClean="0"/>
              <a:t> dit niet </a:t>
            </a:r>
            <a:r>
              <a:rPr lang="fr-BE" b="0" baseline="0" dirty="0" err="1" smtClean="0"/>
              <a:t>het</a:t>
            </a:r>
            <a:r>
              <a:rPr lang="fr-BE" b="0" baseline="0" dirty="0" smtClean="0"/>
              <a:t> </a:t>
            </a:r>
            <a:r>
              <a:rPr lang="fr-BE" b="0" baseline="0" dirty="0" err="1" smtClean="0"/>
              <a:t>geval</a:t>
            </a:r>
            <a:r>
              <a:rPr lang="fr-BE" b="0" baseline="0" dirty="0" smtClean="0"/>
              <a:t>, de </a:t>
            </a:r>
            <a:r>
              <a:rPr lang="fr-BE" b="0" baseline="0" dirty="0" err="1" smtClean="0"/>
              <a:t>twee</a:t>
            </a:r>
            <a:r>
              <a:rPr lang="fr-BE" b="0" baseline="0" dirty="0" smtClean="0"/>
              <a:t> </a:t>
            </a:r>
            <a:r>
              <a:rPr lang="fr-BE" b="0" baseline="0" dirty="0" err="1" smtClean="0"/>
              <a:t>kansen</a:t>
            </a:r>
            <a:r>
              <a:rPr lang="fr-BE" b="0" baseline="0" dirty="0" smtClean="0"/>
              <a:t> </a:t>
            </a:r>
            <a:r>
              <a:rPr lang="fr-BE" b="0" baseline="0" dirty="0" err="1" smtClean="0"/>
              <a:t>zijn</a:t>
            </a:r>
            <a:r>
              <a:rPr lang="fr-BE" b="0" baseline="0" dirty="0" smtClean="0"/>
              <a:t> </a:t>
            </a:r>
            <a:r>
              <a:rPr lang="fr-BE" b="0" baseline="0" dirty="0" err="1" smtClean="0"/>
              <a:t>gelijk</a:t>
            </a:r>
            <a:r>
              <a:rPr lang="fr-BE" b="0" baseline="0" dirty="0" smtClean="0"/>
              <a:t> </a:t>
            </a:r>
            <a:r>
              <a:rPr lang="fr-BE" b="0" baseline="0" dirty="0" err="1" smtClean="0"/>
              <a:t>aan</a:t>
            </a:r>
            <a:r>
              <a:rPr lang="fr-BE" b="0" baseline="0" dirty="0" smtClean="0"/>
              <a:t> </a:t>
            </a:r>
            <a:r>
              <a:rPr lang="fr-BE" b="0" baseline="0" dirty="0" err="1" smtClean="0"/>
              <a:t>elkaar</a:t>
            </a:r>
            <a:r>
              <a:rPr lang="fr-BE" b="0" baseline="0" dirty="0" smtClean="0"/>
              <a:t>.</a:t>
            </a:r>
          </a:p>
          <a:p>
            <a:pPr>
              <a:buFontTx/>
              <a:buNone/>
            </a:pPr>
            <a:r>
              <a:rPr lang="fr-BE" b="0" baseline="0" dirty="0" err="1" smtClean="0"/>
              <a:t>We</a:t>
            </a:r>
            <a:r>
              <a:rPr lang="fr-BE" b="0" baseline="0" dirty="0" smtClean="0"/>
              <a:t> </a:t>
            </a:r>
            <a:r>
              <a:rPr lang="fr-BE" b="0" baseline="0" dirty="0" err="1" smtClean="0"/>
              <a:t>kunnen</a:t>
            </a:r>
            <a:r>
              <a:rPr lang="fr-BE" b="0" baseline="0" dirty="0" smtClean="0"/>
              <a:t> hier dus </a:t>
            </a:r>
            <a:r>
              <a:rPr lang="fr-BE" b="0" baseline="0" dirty="0" err="1" smtClean="0"/>
              <a:t>vaststellen</a:t>
            </a:r>
            <a:r>
              <a:rPr lang="fr-BE" b="0" baseline="0" dirty="0" smtClean="0"/>
              <a:t> </a:t>
            </a:r>
            <a:r>
              <a:rPr lang="fr-BE" b="0" baseline="0" dirty="0" err="1" smtClean="0"/>
              <a:t>dat</a:t>
            </a:r>
            <a:r>
              <a:rPr lang="fr-BE" b="0" baseline="0" dirty="0" smtClean="0"/>
              <a:t> de impact van </a:t>
            </a:r>
            <a:r>
              <a:rPr lang="fr-BE" b="0" baseline="0" dirty="0" err="1" smtClean="0"/>
              <a:t>productieonderbreking</a:t>
            </a:r>
            <a:r>
              <a:rPr lang="fr-BE" b="0" baseline="0" dirty="0" smtClean="0"/>
              <a:t> van de </a:t>
            </a:r>
            <a:r>
              <a:rPr lang="fr-BE" b="0" baseline="0" dirty="0" err="1" smtClean="0"/>
              <a:t>ene</a:t>
            </a:r>
            <a:r>
              <a:rPr lang="fr-BE" b="0" baseline="0" dirty="0" smtClean="0"/>
              <a:t> component </a:t>
            </a:r>
            <a:r>
              <a:rPr lang="fr-BE" b="0" baseline="0" dirty="0" err="1" smtClean="0"/>
              <a:t>vooral</a:t>
            </a:r>
            <a:r>
              <a:rPr lang="fr-BE" b="0" baseline="0" dirty="0" smtClean="0"/>
              <a:t> </a:t>
            </a:r>
            <a:r>
              <a:rPr lang="fr-BE" b="0" baseline="0" dirty="0" err="1" smtClean="0"/>
              <a:t>invloed</a:t>
            </a:r>
            <a:r>
              <a:rPr lang="fr-BE" b="0" baseline="0" dirty="0" smtClean="0"/>
              <a:t> </a:t>
            </a:r>
            <a:r>
              <a:rPr lang="fr-BE" b="0" baseline="0" dirty="0" err="1" smtClean="0"/>
              <a:t>heeft</a:t>
            </a:r>
            <a:r>
              <a:rPr lang="fr-BE" b="0" baseline="0" dirty="0" smtClean="0"/>
              <a:t> op </a:t>
            </a:r>
            <a:r>
              <a:rPr lang="fr-BE" b="0" baseline="0" dirty="0" err="1" smtClean="0"/>
              <a:t>het</a:t>
            </a:r>
            <a:r>
              <a:rPr lang="fr-BE" b="0" baseline="0" dirty="0" smtClean="0"/>
              <a:t> </a:t>
            </a:r>
            <a:r>
              <a:rPr lang="fr-BE" b="0" baseline="0" dirty="0" err="1" smtClean="0"/>
              <a:t>gedrag</a:t>
            </a:r>
            <a:r>
              <a:rPr lang="fr-BE" b="0" baseline="0" dirty="0" smtClean="0"/>
              <a:t> van de </a:t>
            </a:r>
            <a:r>
              <a:rPr lang="fr-BE" b="0" baseline="0" dirty="0" err="1" smtClean="0"/>
              <a:t>andere</a:t>
            </a:r>
            <a:r>
              <a:rPr lang="fr-BE" b="0" baseline="0" dirty="0" smtClean="0"/>
              <a:t> buffer. </a:t>
            </a:r>
          </a:p>
          <a:p>
            <a:pPr>
              <a:buFontTx/>
              <a:buNone/>
            </a:pPr>
            <a:endParaRPr lang="fr-BE" b="0" baseline="0" dirty="0" smtClean="0"/>
          </a:p>
        </p:txBody>
      </p:sp>
      <p:sp>
        <p:nvSpPr>
          <p:cNvPr id="4" name="Tijdelijke aanduiding voor datum 3"/>
          <p:cNvSpPr>
            <a:spLocks noGrp="1"/>
          </p:cNvSpPr>
          <p:nvPr>
            <p:ph type="dt" idx="10"/>
          </p:nvPr>
        </p:nvSpPr>
        <p:spPr/>
        <p:txBody>
          <a:bodyPr/>
          <a:lstStyle/>
          <a:p>
            <a:fld id="{A9CFBA5C-20E9-4628-9EE9-1B657C9CE0F2}" type="datetime1">
              <a:rPr lang="nl-BE" smtClean="0"/>
              <a:pPr/>
              <a:t>22/06/2010</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DE6A6A3A-E322-4EC5-BEA4-5E95C83AF4FF}" type="slidenum">
              <a:rPr lang="nl-BE" smtClean="0"/>
              <a:pPr/>
              <a:t>10</a:t>
            </a:fld>
            <a:endParaRPr lang="nl-B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a:buFontTx/>
              <a:buNone/>
            </a:pPr>
            <a:r>
              <a:rPr lang="fr-BE" b="0" baseline="0" dirty="0" smtClean="0"/>
              <a:t>De </a:t>
            </a:r>
            <a:r>
              <a:rPr lang="fr-BE" b="0" baseline="0" dirty="0" err="1" smtClean="0"/>
              <a:t>observatie</a:t>
            </a:r>
            <a:r>
              <a:rPr lang="fr-BE" b="0" baseline="0" dirty="0" smtClean="0"/>
              <a:t> van </a:t>
            </a:r>
            <a:r>
              <a:rPr lang="fr-BE" b="0" baseline="0" dirty="0" err="1" smtClean="0"/>
              <a:t>het</a:t>
            </a:r>
            <a:r>
              <a:rPr lang="fr-BE" b="0" baseline="0" dirty="0" smtClean="0"/>
              <a:t> </a:t>
            </a:r>
            <a:r>
              <a:rPr lang="fr-BE" b="0" baseline="0" dirty="0" err="1" smtClean="0"/>
              <a:t>vorige</a:t>
            </a:r>
            <a:r>
              <a:rPr lang="fr-BE" b="0" baseline="0" dirty="0" smtClean="0"/>
              <a:t> </a:t>
            </a:r>
            <a:r>
              <a:rPr lang="fr-BE" b="0" baseline="0" dirty="0" err="1" smtClean="0"/>
              <a:t>slide</a:t>
            </a:r>
            <a:r>
              <a:rPr lang="fr-BE" b="0" baseline="0" dirty="0" smtClean="0"/>
              <a:t> </a:t>
            </a:r>
            <a:r>
              <a:rPr lang="fr-BE" b="0" baseline="0" dirty="0" err="1" smtClean="0"/>
              <a:t>wordt</a:t>
            </a:r>
            <a:r>
              <a:rPr lang="fr-BE" b="0" baseline="0" dirty="0" smtClean="0"/>
              <a:t> hier </a:t>
            </a:r>
            <a:r>
              <a:rPr lang="fr-BE" b="0" baseline="0" dirty="0" err="1" smtClean="0"/>
              <a:t>door</a:t>
            </a:r>
            <a:r>
              <a:rPr lang="fr-BE" b="0" baseline="0" dirty="0" smtClean="0"/>
              <a:t> </a:t>
            </a:r>
            <a:r>
              <a:rPr lang="fr-BE" b="0" baseline="0" dirty="0" err="1" smtClean="0"/>
              <a:t>deze</a:t>
            </a:r>
            <a:r>
              <a:rPr lang="fr-BE" b="0" baseline="0" dirty="0" smtClean="0"/>
              <a:t> </a:t>
            </a:r>
            <a:r>
              <a:rPr lang="fr-BE" b="0" baseline="0" dirty="0" err="1" smtClean="0"/>
              <a:t>twee</a:t>
            </a:r>
            <a:r>
              <a:rPr lang="fr-BE" b="0" baseline="0" dirty="0" smtClean="0"/>
              <a:t> </a:t>
            </a:r>
            <a:r>
              <a:rPr lang="fr-BE" b="0" baseline="0" dirty="0" err="1" smtClean="0"/>
              <a:t>grafieken</a:t>
            </a:r>
            <a:r>
              <a:rPr lang="fr-BE" b="0" baseline="0" dirty="0" smtClean="0"/>
              <a:t> </a:t>
            </a:r>
            <a:r>
              <a:rPr lang="fr-BE" b="0" baseline="0" dirty="0" err="1" smtClean="0"/>
              <a:t>bevestigt</a:t>
            </a:r>
            <a:r>
              <a:rPr lang="fr-BE" b="0" baseline="0" dirty="0" smtClean="0"/>
              <a:t>. Hier </a:t>
            </a:r>
            <a:r>
              <a:rPr lang="fr-BE" b="0" baseline="0" dirty="0" err="1" smtClean="0"/>
              <a:t>laten</a:t>
            </a:r>
            <a:r>
              <a:rPr lang="fr-BE" b="0" baseline="0" dirty="0" smtClean="0"/>
              <a:t> </a:t>
            </a:r>
            <a:r>
              <a:rPr lang="fr-BE" b="0" baseline="0" dirty="0" err="1" smtClean="0"/>
              <a:t>we</a:t>
            </a:r>
            <a:r>
              <a:rPr lang="fr-BE" b="0" baseline="0" dirty="0" smtClean="0"/>
              <a:t> C1 en C2 </a:t>
            </a:r>
            <a:r>
              <a:rPr lang="fr-BE" b="0" baseline="0" dirty="0" err="1" smtClean="0"/>
              <a:t>samen</a:t>
            </a:r>
            <a:r>
              <a:rPr lang="fr-BE" b="0" baseline="0" dirty="0" smtClean="0"/>
              <a:t> </a:t>
            </a:r>
            <a:r>
              <a:rPr lang="fr-BE" b="0" baseline="0" dirty="0" err="1" smtClean="0"/>
              <a:t>variëren</a:t>
            </a:r>
            <a:r>
              <a:rPr lang="fr-BE" b="0" baseline="0" dirty="0" smtClean="0"/>
              <a:t> en </a:t>
            </a:r>
            <a:r>
              <a:rPr lang="fr-BE" b="0" baseline="0" dirty="0" err="1" smtClean="0"/>
              <a:t>vertegenwoordigt</a:t>
            </a:r>
            <a:r>
              <a:rPr lang="fr-BE" b="0" baseline="0" dirty="0" smtClean="0"/>
              <a:t> </a:t>
            </a:r>
            <a:r>
              <a:rPr lang="fr-BE" b="0" baseline="0" dirty="0" err="1" smtClean="0"/>
              <a:t>iedere</a:t>
            </a:r>
            <a:r>
              <a:rPr lang="fr-BE" b="0" baseline="0" dirty="0" smtClean="0"/>
              <a:t> </a:t>
            </a:r>
            <a:r>
              <a:rPr lang="fr-BE" b="0" baseline="0" dirty="0" err="1" smtClean="0"/>
              <a:t>lijn</a:t>
            </a:r>
            <a:r>
              <a:rPr lang="fr-BE" b="0" baseline="0" dirty="0" smtClean="0"/>
              <a:t> </a:t>
            </a:r>
            <a:r>
              <a:rPr lang="fr-BE" b="0" baseline="0" dirty="0" err="1" smtClean="0"/>
              <a:t>een</a:t>
            </a:r>
            <a:r>
              <a:rPr lang="fr-BE" b="0" baseline="0" dirty="0" smtClean="0"/>
              <a:t> model.</a:t>
            </a:r>
          </a:p>
          <a:p>
            <a:pPr>
              <a:buFontTx/>
              <a:buNone/>
            </a:pPr>
            <a:endParaRPr lang="fr-BE" b="0" baseline="0" dirty="0" smtClean="0"/>
          </a:p>
          <a:p>
            <a:pPr>
              <a:buFontTx/>
              <a:buNone/>
            </a:pPr>
            <a:r>
              <a:rPr lang="fr-BE" b="0" baseline="0" dirty="0" err="1" smtClean="0"/>
              <a:t>Een</a:t>
            </a:r>
            <a:r>
              <a:rPr lang="fr-BE" b="0" baseline="0" dirty="0" smtClean="0"/>
              <a:t> </a:t>
            </a:r>
            <a:r>
              <a:rPr lang="fr-BE" b="0" baseline="0" dirty="0" err="1" smtClean="0"/>
              <a:t>eerste</a:t>
            </a:r>
            <a:r>
              <a:rPr lang="fr-BE" b="0" baseline="0" dirty="0" smtClean="0"/>
              <a:t> </a:t>
            </a:r>
            <a:r>
              <a:rPr lang="fr-BE" b="0" baseline="0" dirty="0" err="1" smtClean="0"/>
              <a:t>vaststelling</a:t>
            </a:r>
            <a:r>
              <a:rPr lang="fr-BE" b="0" baseline="0" dirty="0" smtClean="0"/>
              <a:t> in op de </a:t>
            </a:r>
            <a:r>
              <a:rPr lang="fr-BE" b="0" baseline="0" dirty="0" err="1" smtClean="0"/>
              <a:t>figuur</a:t>
            </a:r>
            <a:r>
              <a:rPr lang="fr-BE" b="0" baseline="0" dirty="0" smtClean="0"/>
              <a:t> </a:t>
            </a:r>
            <a:r>
              <a:rPr lang="fr-BE" b="0" baseline="0" dirty="0" err="1" smtClean="0"/>
              <a:t>rechts</a:t>
            </a:r>
            <a:r>
              <a:rPr lang="fr-BE" b="0" baseline="0" dirty="0" smtClean="0"/>
              <a:t> </a:t>
            </a:r>
            <a:r>
              <a:rPr lang="fr-BE" b="0" baseline="0" dirty="0" err="1" smtClean="0"/>
              <a:t>is</a:t>
            </a:r>
            <a:r>
              <a:rPr lang="fr-BE" b="0" baseline="0" dirty="0" smtClean="0"/>
              <a:t> </a:t>
            </a:r>
            <a:r>
              <a:rPr lang="fr-BE" b="0" baseline="0" dirty="0" err="1" smtClean="0"/>
              <a:t>dat</a:t>
            </a:r>
            <a:r>
              <a:rPr lang="fr-BE" b="0" baseline="0" dirty="0" smtClean="0"/>
              <a:t> </a:t>
            </a:r>
            <a:r>
              <a:rPr lang="fr-BE" b="0" baseline="0" dirty="0" err="1" smtClean="0"/>
              <a:t>een</a:t>
            </a:r>
            <a:r>
              <a:rPr lang="fr-BE" b="0" baseline="0" dirty="0" smtClean="0"/>
              <a:t> </a:t>
            </a:r>
            <a:r>
              <a:rPr lang="fr-BE" b="0" baseline="0" dirty="0" err="1" smtClean="0"/>
              <a:t>onderbreking</a:t>
            </a:r>
            <a:r>
              <a:rPr lang="fr-BE" b="0" baseline="0" dirty="0" smtClean="0"/>
              <a:t> in de </a:t>
            </a:r>
            <a:r>
              <a:rPr lang="fr-BE" b="0" baseline="0" dirty="0" err="1" smtClean="0"/>
              <a:t>productie</a:t>
            </a:r>
            <a:r>
              <a:rPr lang="fr-BE" b="0" baseline="0" dirty="0" smtClean="0"/>
              <a:t> van component 1 </a:t>
            </a:r>
            <a:r>
              <a:rPr lang="fr-BE" b="0" baseline="0" dirty="0" err="1" smtClean="0"/>
              <a:t>een</a:t>
            </a:r>
            <a:r>
              <a:rPr lang="fr-BE" b="0" baseline="0" dirty="0" smtClean="0"/>
              <a:t> </a:t>
            </a:r>
            <a:r>
              <a:rPr lang="fr-BE" b="0" baseline="0" dirty="0" err="1" smtClean="0"/>
              <a:t>duidelijke</a:t>
            </a:r>
            <a:r>
              <a:rPr lang="fr-BE" b="0" baseline="0" dirty="0" smtClean="0"/>
              <a:t> </a:t>
            </a:r>
            <a:r>
              <a:rPr lang="fr-BE" b="0" baseline="0" dirty="0" err="1" smtClean="0"/>
              <a:t>negatieve</a:t>
            </a:r>
            <a:r>
              <a:rPr lang="fr-BE" b="0" baseline="0" dirty="0" smtClean="0"/>
              <a:t> impact </a:t>
            </a:r>
            <a:r>
              <a:rPr lang="fr-BE" b="0" baseline="0" dirty="0" err="1" smtClean="0"/>
              <a:t>heeft</a:t>
            </a:r>
            <a:r>
              <a:rPr lang="fr-BE" b="0" baseline="0" dirty="0" smtClean="0"/>
              <a:t> op de kans </a:t>
            </a:r>
            <a:r>
              <a:rPr lang="fr-BE" b="0" baseline="0" dirty="0" err="1" smtClean="0"/>
              <a:t>dat</a:t>
            </a:r>
            <a:r>
              <a:rPr lang="fr-BE" b="0" baseline="0" dirty="0" smtClean="0"/>
              <a:t> buffer 2 vol </a:t>
            </a:r>
            <a:r>
              <a:rPr lang="fr-BE" b="0" baseline="0" dirty="0" err="1" smtClean="0"/>
              <a:t>is</a:t>
            </a:r>
            <a:r>
              <a:rPr lang="fr-BE" b="0" baseline="0" dirty="0" smtClean="0"/>
              <a:t> en </a:t>
            </a:r>
            <a:r>
              <a:rPr lang="fr-BE" b="0" baseline="0" dirty="0" err="1" smtClean="0"/>
              <a:t>dat</a:t>
            </a:r>
            <a:r>
              <a:rPr lang="fr-BE" b="0" baseline="0" dirty="0" smtClean="0"/>
              <a:t> </a:t>
            </a:r>
            <a:r>
              <a:rPr lang="fr-BE" b="0" baseline="0" dirty="0" err="1" smtClean="0"/>
              <a:t>deze</a:t>
            </a:r>
            <a:r>
              <a:rPr lang="fr-BE" b="0" baseline="0" dirty="0" smtClean="0"/>
              <a:t> impact </a:t>
            </a:r>
            <a:r>
              <a:rPr lang="fr-BE" b="0" baseline="0" dirty="0" err="1" smtClean="0"/>
              <a:t>groter</a:t>
            </a:r>
            <a:r>
              <a:rPr lang="fr-BE" b="0" baseline="0" dirty="0" smtClean="0"/>
              <a:t> </a:t>
            </a:r>
            <a:r>
              <a:rPr lang="fr-BE" b="0" baseline="0" dirty="0" err="1" smtClean="0"/>
              <a:t>is</a:t>
            </a:r>
            <a:r>
              <a:rPr lang="fr-BE" b="0" baseline="0" dirty="0" smtClean="0"/>
              <a:t> dan op </a:t>
            </a:r>
            <a:r>
              <a:rPr lang="fr-BE" b="0" baseline="0" dirty="0" err="1" smtClean="0"/>
              <a:t>zijn</a:t>
            </a:r>
            <a:r>
              <a:rPr lang="fr-BE" b="0" baseline="0" dirty="0" smtClean="0"/>
              <a:t> </a:t>
            </a:r>
            <a:r>
              <a:rPr lang="fr-BE" b="0" baseline="0" dirty="0" err="1" smtClean="0"/>
              <a:t>eigen</a:t>
            </a:r>
            <a:r>
              <a:rPr lang="fr-BE" b="0" baseline="0" dirty="0" smtClean="0"/>
              <a:t> buffer. </a:t>
            </a:r>
          </a:p>
          <a:p>
            <a:pPr>
              <a:buFontTx/>
              <a:buNone/>
            </a:pPr>
            <a:r>
              <a:rPr lang="fr-BE" b="0" baseline="0" dirty="0" err="1" smtClean="0"/>
              <a:t>Daarnaast</a:t>
            </a:r>
            <a:r>
              <a:rPr lang="fr-BE" b="0" baseline="0" dirty="0" smtClean="0"/>
              <a:t> </a:t>
            </a:r>
            <a:r>
              <a:rPr lang="fr-BE" b="0" baseline="0" dirty="0" err="1" smtClean="0"/>
              <a:t>blijkt</a:t>
            </a:r>
            <a:r>
              <a:rPr lang="fr-BE" b="0" baseline="0" dirty="0" smtClean="0"/>
              <a:t> </a:t>
            </a:r>
            <a:r>
              <a:rPr lang="fr-BE" b="0" baseline="0" dirty="0" err="1" smtClean="0"/>
              <a:t>het</a:t>
            </a:r>
            <a:r>
              <a:rPr lang="fr-BE" b="0" baseline="0" dirty="0" smtClean="0"/>
              <a:t> </a:t>
            </a:r>
            <a:r>
              <a:rPr lang="fr-BE" b="0" baseline="0" dirty="0" err="1" smtClean="0"/>
              <a:t>toevoegen</a:t>
            </a:r>
            <a:r>
              <a:rPr lang="fr-BE" b="0" baseline="0" dirty="0" smtClean="0"/>
              <a:t> van </a:t>
            </a:r>
            <a:r>
              <a:rPr lang="fr-BE" b="0" baseline="0" dirty="0" err="1" smtClean="0"/>
              <a:t>interrupties</a:t>
            </a:r>
            <a:r>
              <a:rPr lang="fr-BE" b="0" baseline="0" dirty="0" smtClean="0"/>
              <a:t> in component 2 de kans niet </a:t>
            </a:r>
            <a:r>
              <a:rPr lang="fr-BE" b="0" baseline="0" dirty="0" err="1" smtClean="0"/>
              <a:t>significant</a:t>
            </a:r>
            <a:r>
              <a:rPr lang="fr-BE" b="0" baseline="0" dirty="0" smtClean="0"/>
              <a:t> </a:t>
            </a:r>
            <a:r>
              <a:rPr lang="fr-BE" b="0" baseline="0" dirty="0" err="1" smtClean="0"/>
              <a:t>groter</a:t>
            </a:r>
            <a:r>
              <a:rPr lang="fr-BE" b="0" baseline="0" dirty="0" smtClean="0"/>
              <a:t> te </a:t>
            </a:r>
            <a:r>
              <a:rPr lang="fr-BE" b="0" baseline="0" dirty="0" err="1" smtClean="0"/>
              <a:t>maken</a:t>
            </a:r>
            <a:r>
              <a:rPr lang="fr-BE" b="0" baseline="0" dirty="0" smtClean="0"/>
              <a:t>. De </a:t>
            </a:r>
            <a:r>
              <a:rPr lang="fr-BE" b="0" baseline="0" dirty="0" err="1" smtClean="0"/>
              <a:t>twee</a:t>
            </a:r>
            <a:r>
              <a:rPr lang="fr-BE" b="0" baseline="0" dirty="0" smtClean="0"/>
              <a:t> IPP-</a:t>
            </a:r>
            <a:r>
              <a:rPr lang="fr-BE" b="0" baseline="0" dirty="0" err="1" smtClean="0"/>
              <a:t>lijnen</a:t>
            </a:r>
            <a:r>
              <a:rPr lang="fr-BE" b="0" baseline="0" dirty="0" smtClean="0"/>
              <a:t> </a:t>
            </a:r>
            <a:r>
              <a:rPr lang="fr-BE" b="0" baseline="0" dirty="0" err="1" smtClean="0"/>
              <a:t>zijn</a:t>
            </a:r>
            <a:r>
              <a:rPr lang="fr-BE" b="0" baseline="0" dirty="0" smtClean="0"/>
              <a:t> </a:t>
            </a:r>
            <a:r>
              <a:rPr lang="fr-BE" b="0" baseline="0" dirty="0" err="1" smtClean="0"/>
              <a:t>bijna</a:t>
            </a:r>
            <a:r>
              <a:rPr lang="fr-BE" b="0" baseline="0" dirty="0" smtClean="0"/>
              <a:t> </a:t>
            </a:r>
            <a:r>
              <a:rPr lang="fr-BE" b="0" baseline="0" dirty="0" err="1" smtClean="0"/>
              <a:t>identiek</a:t>
            </a:r>
            <a:r>
              <a:rPr lang="fr-BE" b="0" baseline="0" dirty="0" smtClean="0"/>
              <a:t>, </a:t>
            </a:r>
            <a:r>
              <a:rPr lang="fr-BE" b="0" baseline="0" dirty="0" err="1" smtClean="0"/>
              <a:t>wat</a:t>
            </a:r>
            <a:r>
              <a:rPr lang="fr-BE" b="0" baseline="0" dirty="0" smtClean="0"/>
              <a:t> niet </a:t>
            </a:r>
            <a:r>
              <a:rPr lang="fr-BE" b="0" baseline="0" dirty="0" err="1" smtClean="0"/>
              <a:t>het</a:t>
            </a:r>
            <a:r>
              <a:rPr lang="fr-BE" b="0" baseline="0" dirty="0" smtClean="0"/>
              <a:t> </a:t>
            </a:r>
            <a:r>
              <a:rPr lang="fr-BE" b="0" baseline="0" dirty="0" err="1" smtClean="0"/>
              <a:t>geval</a:t>
            </a:r>
            <a:r>
              <a:rPr lang="fr-BE" b="0" baseline="0" dirty="0" smtClean="0"/>
              <a:t> </a:t>
            </a:r>
            <a:r>
              <a:rPr lang="fr-BE" b="0" baseline="0" dirty="0" err="1" smtClean="0"/>
              <a:t>is</a:t>
            </a:r>
            <a:r>
              <a:rPr lang="fr-BE" b="0" baseline="0" dirty="0" smtClean="0"/>
              <a:t> </a:t>
            </a:r>
            <a:r>
              <a:rPr lang="fr-BE" b="0" baseline="0" dirty="0" err="1" smtClean="0"/>
              <a:t>bij</a:t>
            </a:r>
            <a:r>
              <a:rPr lang="fr-BE" b="0" baseline="0" dirty="0" smtClean="0"/>
              <a:t> de kans </a:t>
            </a:r>
            <a:r>
              <a:rPr lang="fr-BE" b="0" baseline="0" dirty="0" err="1" smtClean="0"/>
              <a:t>dat</a:t>
            </a:r>
            <a:r>
              <a:rPr lang="fr-BE" b="0" baseline="0" dirty="0" smtClean="0"/>
              <a:t> buffer 1 vol </a:t>
            </a:r>
            <a:r>
              <a:rPr lang="fr-BE" b="0" baseline="0" dirty="0" err="1" smtClean="0"/>
              <a:t>is</a:t>
            </a:r>
            <a:r>
              <a:rPr lang="fr-BE" b="0" baseline="0" dirty="0" smtClean="0"/>
              <a:t>.</a:t>
            </a:r>
          </a:p>
          <a:p>
            <a:pPr>
              <a:buFontTx/>
              <a:buNone/>
            </a:pPr>
            <a:endParaRPr lang="fr-BE" b="0" baseline="0" dirty="0" smtClean="0"/>
          </a:p>
        </p:txBody>
      </p:sp>
      <p:sp>
        <p:nvSpPr>
          <p:cNvPr id="4" name="Tijdelijke aanduiding voor datum 3"/>
          <p:cNvSpPr>
            <a:spLocks noGrp="1"/>
          </p:cNvSpPr>
          <p:nvPr>
            <p:ph type="dt" idx="10"/>
          </p:nvPr>
        </p:nvSpPr>
        <p:spPr/>
        <p:txBody>
          <a:bodyPr/>
          <a:lstStyle/>
          <a:p>
            <a:fld id="{A9CFBA5C-20E9-4628-9EE9-1B657C9CE0F2}" type="datetime1">
              <a:rPr lang="nl-BE" smtClean="0"/>
              <a:pPr/>
              <a:t>22/06/2010</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DE6A6A3A-E322-4EC5-BEA4-5E95C83AF4FF}" type="slidenum">
              <a:rPr lang="nl-BE" smtClean="0"/>
              <a:pPr/>
              <a:t>11</a:t>
            </a:fld>
            <a:endParaRPr lang="nl-B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fr-BE" dirty="0" smtClean="0"/>
              <a:t>Nu </a:t>
            </a:r>
            <a:r>
              <a:rPr lang="fr-BE" dirty="0" err="1" smtClean="0"/>
              <a:t>had</a:t>
            </a:r>
            <a:r>
              <a:rPr lang="fr-BE" dirty="0" smtClean="0"/>
              <a:t> </a:t>
            </a:r>
            <a:r>
              <a:rPr lang="fr-BE" dirty="0" err="1" smtClean="0"/>
              <a:t>ik</a:t>
            </a:r>
            <a:r>
              <a:rPr lang="fr-BE" dirty="0" smtClean="0"/>
              <a:t> </a:t>
            </a:r>
            <a:r>
              <a:rPr lang="fr-BE" dirty="0" err="1" smtClean="0"/>
              <a:t>graag</a:t>
            </a:r>
            <a:r>
              <a:rPr lang="fr-BE" dirty="0" smtClean="0"/>
              <a:t> </a:t>
            </a:r>
            <a:r>
              <a:rPr lang="fr-BE" dirty="0" err="1" smtClean="0"/>
              <a:t>aan</a:t>
            </a:r>
            <a:r>
              <a:rPr lang="fr-BE" dirty="0" smtClean="0"/>
              <a:t> </a:t>
            </a:r>
            <a:r>
              <a:rPr lang="fr-BE" dirty="0" err="1" smtClean="0"/>
              <a:t>een</a:t>
            </a:r>
            <a:r>
              <a:rPr lang="fr-BE" baseline="0" dirty="0" smtClean="0"/>
              <a:t> </a:t>
            </a:r>
            <a:r>
              <a:rPr lang="fr-BE" baseline="0" dirty="0" err="1" smtClean="0"/>
              <a:t>opsomming</a:t>
            </a:r>
            <a:r>
              <a:rPr lang="fr-BE" baseline="0" dirty="0" smtClean="0"/>
              <a:t> </a:t>
            </a:r>
            <a:r>
              <a:rPr lang="fr-BE" baseline="0" dirty="0" err="1" smtClean="0"/>
              <a:t>weergeven</a:t>
            </a:r>
            <a:r>
              <a:rPr lang="fr-BE" baseline="0" dirty="0" smtClean="0"/>
              <a:t> van de </a:t>
            </a:r>
            <a:r>
              <a:rPr lang="fr-BE" baseline="0" dirty="0" err="1" smtClean="0"/>
              <a:t>belangrijkste</a:t>
            </a:r>
            <a:r>
              <a:rPr lang="fr-BE" baseline="0" dirty="0" smtClean="0"/>
              <a:t> </a:t>
            </a:r>
            <a:r>
              <a:rPr lang="fr-BE" baseline="0" dirty="0" err="1" smtClean="0"/>
              <a:t>uitkomsten</a:t>
            </a:r>
            <a:r>
              <a:rPr lang="fr-BE" baseline="0" dirty="0" smtClean="0"/>
              <a:t> </a:t>
            </a:r>
            <a:r>
              <a:rPr lang="fr-BE" baseline="0" dirty="0" err="1" smtClean="0"/>
              <a:t>uit</a:t>
            </a:r>
            <a:r>
              <a:rPr lang="fr-BE" baseline="0" dirty="0" smtClean="0"/>
              <a:t> </a:t>
            </a:r>
            <a:r>
              <a:rPr lang="fr-BE" baseline="0" dirty="0" err="1" smtClean="0"/>
              <a:t>het</a:t>
            </a:r>
            <a:r>
              <a:rPr lang="fr-BE" baseline="0" dirty="0" smtClean="0"/>
              <a:t> </a:t>
            </a:r>
            <a:r>
              <a:rPr lang="fr-BE" baseline="0" dirty="0" err="1" smtClean="0"/>
              <a:t>onderzoek</a:t>
            </a:r>
            <a:r>
              <a:rPr lang="fr-BE" baseline="0" dirty="0" smtClean="0"/>
              <a:t>.</a:t>
            </a:r>
            <a:endParaRPr lang="fr-BE" dirty="0" smtClean="0"/>
          </a:p>
          <a:p>
            <a:r>
              <a:rPr lang="fr-BE" dirty="0" smtClean="0"/>
              <a:t>* Dus</a:t>
            </a:r>
            <a:r>
              <a:rPr lang="fr-BE" baseline="0" dirty="0" smtClean="0"/>
              <a:t> </a:t>
            </a:r>
            <a:r>
              <a:rPr lang="fr-BE" baseline="0" dirty="0" err="1" smtClean="0"/>
              <a:t>eerst</a:t>
            </a:r>
            <a:r>
              <a:rPr lang="fr-BE" baseline="0" dirty="0" smtClean="0"/>
              <a:t> kan er </a:t>
            </a:r>
            <a:r>
              <a:rPr lang="fr-BE" baseline="0" dirty="0" err="1" smtClean="0"/>
              <a:t>geconcludeerd</a:t>
            </a:r>
            <a:r>
              <a:rPr lang="fr-BE" baseline="0" dirty="0" smtClean="0"/>
              <a:t> </a:t>
            </a:r>
            <a:r>
              <a:rPr lang="fr-BE" baseline="0" dirty="0" err="1" smtClean="0"/>
              <a:t>worden</a:t>
            </a:r>
            <a:r>
              <a:rPr lang="fr-BE" baseline="0" dirty="0" smtClean="0"/>
              <a:t> </a:t>
            </a:r>
            <a:r>
              <a:rPr lang="fr-BE" baseline="0" dirty="0" err="1" smtClean="0"/>
              <a:t>dat</a:t>
            </a:r>
            <a:r>
              <a:rPr lang="fr-BE" baseline="0" dirty="0" smtClean="0"/>
              <a:t> </a:t>
            </a:r>
            <a:r>
              <a:rPr lang="fr-BE" baseline="0" dirty="0" err="1" smtClean="0"/>
              <a:t>het</a:t>
            </a:r>
            <a:r>
              <a:rPr lang="fr-BE" baseline="0" dirty="0" smtClean="0"/>
              <a:t> </a:t>
            </a:r>
            <a:r>
              <a:rPr lang="fr-BE" baseline="0" dirty="0" err="1" smtClean="0"/>
              <a:t>basismodel</a:t>
            </a:r>
            <a:r>
              <a:rPr lang="fr-BE" baseline="0" dirty="0" smtClean="0"/>
              <a:t> </a:t>
            </a:r>
            <a:r>
              <a:rPr lang="fr-BE" baseline="0" dirty="0" err="1" smtClean="0"/>
              <a:t>het</a:t>
            </a:r>
            <a:r>
              <a:rPr lang="fr-BE" baseline="0" dirty="0" smtClean="0"/>
              <a:t> best </a:t>
            </a:r>
            <a:r>
              <a:rPr lang="fr-BE" baseline="0" dirty="0" err="1" smtClean="0"/>
              <a:t>presteert</a:t>
            </a:r>
            <a:r>
              <a:rPr lang="fr-BE" baseline="0" dirty="0" smtClean="0"/>
              <a:t>. </a:t>
            </a:r>
          </a:p>
          <a:p>
            <a:endParaRPr lang="fr-BE" baseline="0" dirty="0" smtClean="0"/>
          </a:p>
          <a:p>
            <a:r>
              <a:rPr lang="fr-BE" baseline="0" dirty="0" err="1" smtClean="0"/>
              <a:t>Bij</a:t>
            </a:r>
            <a:r>
              <a:rPr lang="fr-BE" baseline="0" dirty="0" smtClean="0"/>
              <a:t> </a:t>
            </a:r>
            <a:r>
              <a:rPr lang="fr-BE" baseline="0" dirty="0" err="1" smtClean="0"/>
              <a:t>variërende</a:t>
            </a:r>
            <a:r>
              <a:rPr lang="fr-BE" baseline="0" dirty="0" smtClean="0"/>
              <a:t> </a:t>
            </a:r>
            <a:r>
              <a:rPr lang="fr-BE" baseline="0" dirty="0" err="1" smtClean="0"/>
              <a:t>capaciteit</a:t>
            </a:r>
            <a:r>
              <a:rPr lang="fr-BE" baseline="0" dirty="0" smtClean="0"/>
              <a:t>.</a:t>
            </a:r>
          </a:p>
          <a:p>
            <a:pPr>
              <a:buFont typeface="Arial" charset="0"/>
              <a:buChar char="•"/>
            </a:pPr>
            <a:r>
              <a:rPr lang="fr-BE" baseline="0" dirty="0" err="1" smtClean="0"/>
              <a:t>Het</a:t>
            </a:r>
            <a:r>
              <a:rPr lang="fr-BE" baseline="0" dirty="0" smtClean="0"/>
              <a:t> </a:t>
            </a:r>
            <a:r>
              <a:rPr lang="fr-BE" baseline="0" dirty="0" err="1" smtClean="0"/>
              <a:t>verschil</a:t>
            </a:r>
            <a:r>
              <a:rPr lang="fr-BE" baseline="0" dirty="0" smtClean="0"/>
              <a:t> </a:t>
            </a:r>
            <a:r>
              <a:rPr lang="fr-BE" baseline="0" dirty="0" err="1" smtClean="0"/>
              <a:t>tussen</a:t>
            </a:r>
            <a:r>
              <a:rPr lang="fr-BE" baseline="0" dirty="0" smtClean="0"/>
              <a:t> de </a:t>
            </a:r>
            <a:r>
              <a:rPr lang="fr-BE" baseline="0" dirty="0" err="1" smtClean="0"/>
              <a:t>modellen</a:t>
            </a:r>
            <a:r>
              <a:rPr lang="fr-BE" baseline="0" dirty="0" smtClean="0"/>
              <a:t> en de impact van </a:t>
            </a:r>
            <a:r>
              <a:rPr lang="fr-BE" baseline="0" dirty="0" err="1" smtClean="0"/>
              <a:t>productieonderbreking</a:t>
            </a:r>
            <a:r>
              <a:rPr lang="fr-BE" baseline="0" dirty="0" smtClean="0"/>
              <a:t> </a:t>
            </a:r>
            <a:r>
              <a:rPr lang="fr-BE" baseline="0" dirty="0" err="1" smtClean="0"/>
              <a:t>is</a:t>
            </a:r>
            <a:r>
              <a:rPr lang="fr-BE" baseline="0" dirty="0" smtClean="0"/>
              <a:t> </a:t>
            </a:r>
            <a:r>
              <a:rPr lang="fr-BE" baseline="0" dirty="0" err="1" smtClean="0"/>
              <a:t>groter</a:t>
            </a:r>
            <a:r>
              <a:rPr lang="fr-BE" baseline="0" dirty="0" smtClean="0"/>
              <a:t> </a:t>
            </a:r>
            <a:r>
              <a:rPr lang="fr-BE" baseline="0" dirty="0" err="1" smtClean="0"/>
              <a:t>naarmate</a:t>
            </a:r>
            <a:r>
              <a:rPr lang="fr-BE" baseline="0" dirty="0" smtClean="0"/>
              <a:t> de </a:t>
            </a:r>
            <a:r>
              <a:rPr lang="fr-BE" baseline="0" dirty="0" err="1" smtClean="0"/>
              <a:t>actieve</a:t>
            </a:r>
            <a:r>
              <a:rPr lang="fr-BE" baseline="0" dirty="0" smtClean="0"/>
              <a:t> </a:t>
            </a:r>
            <a:r>
              <a:rPr lang="fr-BE" baseline="0" dirty="0" err="1" smtClean="0"/>
              <a:t>periode</a:t>
            </a:r>
            <a:r>
              <a:rPr lang="fr-BE" baseline="0" dirty="0" smtClean="0"/>
              <a:t> </a:t>
            </a:r>
            <a:r>
              <a:rPr lang="fr-BE" baseline="0" dirty="0" err="1" smtClean="0"/>
              <a:t>kleiner</a:t>
            </a:r>
            <a:r>
              <a:rPr lang="fr-BE" baseline="0" dirty="0" smtClean="0"/>
              <a:t> </a:t>
            </a:r>
            <a:r>
              <a:rPr lang="fr-BE" baseline="0" dirty="0" err="1" smtClean="0"/>
              <a:t>is</a:t>
            </a:r>
            <a:r>
              <a:rPr lang="fr-BE" baseline="0" dirty="0" smtClean="0"/>
              <a:t>. </a:t>
            </a:r>
          </a:p>
          <a:p>
            <a:pPr>
              <a:buFont typeface="Arial" charset="0"/>
              <a:buChar char="•"/>
            </a:pPr>
            <a:r>
              <a:rPr lang="fr-BE" baseline="0" dirty="0" smtClean="0"/>
              <a:t> Dit </a:t>
            </a:r>
            <a:r>
              <a:rPr lang="fr-BE" baseline="0" dirty="0" err="1" smtClean="0"/>
              <a:t>verschil</a:t>
            </a:r>
            <a:r>
              <a:rPr lang="fr-BE" baseline="0" dirty="0" smtClean="0"/>
              <a:t> </a:t>
            </a:r>
            <a:r>
              <a:rPr lang="fr-BE" baseline="0" dirty="0" err="1" smtClean="0"/>
              <a:t>vermindert</a:t>
            </a:r>
            <a:r>
              <a:rPr lang="fr-BE" baseline="0" dirty="0" smtClean="0"/>
              <a:t> </a:t>
            </a:r>
            <a:r>
              <a:rPr lang="fr-BE" baseline="0" dirty="0" err="1" smtClean="0"/>
              <a:t>naarmate</a:t>
            </a:r>
            <a:r>
              <a:rPr lang="fr-BE" baseline="0" dirty="0" smtClean="0"/>
              <a:t> de </a:t>
            </a:r>
            <a:r>
              <a:rPr lang="fr-BE" baseline="0" dirty="0" err="1" smtClean="0"/>
              <a:t>capaciteit</a:t>
            </a:r>
            <a:r>
              <a:rPr lang="fr-BE" baseline="0" dirty="0" smtClean="0"/>
              <a:t> </a:t>
            </a:r>
            <a:r>
              <a:rPr lang="fr-BE" baseline="0" dirty="0" err="1" smtClean="0"/>
              <a:t>stijgt</a:t>
            </a:r>
            <a:endParaRPr lang="fr-BE" baseline="0" dirty="0" smtClean="0"/>
          </a:p>
          <a:p>
            <a:pPr>
              <a:buFont typeface="Arial" charset="0"/>
              <a:buNone/>
            </a:pPr>
            <a:r>
              <a:rPr lang="fr-BE" baseline="0" dirty="0" smtClean="0"/>
              <a:t>En </a:t>
            </a:r>
            <a:r>
              <a:rPr lang="fr-BE" baseline="0" dirty="0" err="1" smtClean="0"/>
              <a:t>een</a:t>
            </a:r>
            <a:r>
              <a:rPr lang="fr-BE" baseline="0" dirty="0" smtClean="0"/>
              <a:t> </a:t>
            </a:r>
            <a:r>
              <a:rPr lang="fr-BE" baseline="0" dirty="0" err="1" smtClean="0"/>
              <a:t>tweede</a:t>
            </a:r>
            <a:r>
              <a:rPr lang="fr-BE" baseline="0" dirty="0" smtClean="0"/>
              <a:t> </a:t>
            </a:r>
            <a:r>
              <a:rPr lang="fr-BE" baseline="0" dirty="0" err="1" smtClean="0"/>
              <a:t>belangrijke</a:t>
            </a:r>
            <a:r>
              <a:rPr lang="fr-BE" baseline="0" dirty="0" smtClean="0"/>
              <a:t> </a:t>
            </a:r>
            <a:r>
              <a:rPr lang="fr-BE" baseline="0" dirty="0" err="1" smtClean="0"/>
              <a:t>conclusie</a:t>
            </a:r>
            <a:r>
              <a:rPr lang="fr-BE" baseline="0" dirty="0" smtClean="0"/>
              <a:t> </a:t>
            </a:r>
            <a:r>
              <a:rPr lang="fr-BE" baseline="0" dirty="0" err="1" smtClean="0"/>
              <a:t>is</a:t>
            </a:r>
            <a:r>
              <a:rPr lang="fr-BE" baseline="0" dirty="0" smtClean="0"/>
              <a:t> </a:t>
            </a:r>
            <a:r>
              <a:rPr lang="fr-BE" baseline="0" dirty="0" err="1" smtClean="0"/>
              <a:t>dat</a:t>
            </a:r>
            <a:r>
              <a:rPr lang="fr-BE" baseline="0" dirty="0" smtClean="0"/>
              <a:t> de impact van produc…De buffer van de </a:t>
            </a:r>
            <a:r>
              <a:rPr lang="fr-BE" baseline="0" dirty="0" err="1" smtClean="0"/>
              <a:t>andere</a:t>
            </a:r>
            <a:r>
              <a:rPr lang="fr-BE" baseline="0" dirty="0" smtClean="0"/>
              <a:t> </a:t>
            </a:r>
            <a:r>
              <a:rPr lang="fr-BE" baseline="0" dirty="0" err="1" smtClean="0"/>
              <a:t>componet</a:t>
            </a:r>
            <a:r>
              <a:rPr lang="fr-BE" baseline="0" dirty="0" smtClean="0"/>
              <a:t> </a:t>
            </a:r>
            <a:r>
              <a:rPr lang="fr-BE" baseline="0" dirty="0" err="1" smtClean="0"/>
              <a:t>zal</a:t>
            </a:r>
            <a:r>
              <a:rPr lang="fr-BE" baseline="0" dirty="0" smtClean="0"/>
              <a:t> </a:t>
            </a:r>
            <a:r>
              <a:rPr lang="fr-BE" baseline="0" dirty="0" err="1" smtClean="0"/>
              <a:t>frequenter</a:t>
            </a:r>
            <a:r>
              <a:rPr lang="fr-BE" baseline="0" dirty="0" smtClean="0"/>
              <a:t> vol </a:t>
            </a:r>
            <a:r>
              <a:rPr lang="fr-BE" baseline="0" dirty="0" err="1" smtClean="0"/>
              <a:t>zijn</a:t>
            </a:r>
            <a:r>
              <a:rPr lang="fr-BE" baseline="0" dirty="0" smtClean="0"/>
              <a:t> in de </a:t>
            </a:r>
            <a:r>
              <a:rPr lang="fr-BE" baseline="0" dirty="0" err="1" smtClean="0"/>
              <a:t>inactieve</a:t>
            </a:r>
            <a:r>
              <a:rPr lang="fr-BE" baseline="0" dirty="0" smtClean="0"/>
              <a:t> en </a:t>
            </a:r>
            <a:r>
              <a:rPr lang="fr-BE" baseline="0" dirty="0" err="1" smtClean="0"/>
              <a:t>leeg</a:t>
            </a:r>
            <a:r>
              <a:rPr lang="fr-BE" baseline="0" dirty="0" smtClean="0"/>
              <a:t> in de </a:t>
            </a:r>
            <a:r>
              <a:rPr lang="fr-BE" baseline="0" dirty="0" err="1" smtClean="0"/>
              <a:t>actieve</a:t>
            </a:r>
            <a:r>
              <a:rPr lang="fr-BE" baseline="0" dirty="0" smtClean="0"/>
              <a:t> </a:t>
            </a:r>
            <a:r>
              <a:rPr lang="fr-BE" baseline="0" dirty="0" err="1" smtClean="0"/>
              <a:t>periode</a:t>
            </a:r>
            <a:r>
              <a:rPr lang="fr-BE" baseline="0" dirty="0" smtClean="0"/>
              <a:t> </a:t>
            </a:r>
            <a:r>
              <a:rPr lang="fr-BE" baseline="0" dirty="0" err="1" smtClean="0"/>
              <a:t>zal</a:t>
            </a:r>
            <a:r>
              <a:rPr lang="fr-BE" baseline="0" dirty="0" smtClean="0"/>
              <a:t> </a:t>
            </a:r>
            <a:r>
              <a:rPr lang="fr-BE" baseline="0" dirty="0" err="1" smtClean="0"/>
              <a:t>zijn</a:t>
            </a:r>
            <a:r>
              <a:rPr lang="fr-BE" baseline="0" dirty="0" smtClean="0"/>
              <a:t>.</a:t>
            </a:r>
          </a:p>
          <a:p>
            <a:endParaRPr lang="fr-BE" baseline="0" dirty="0" smtClean="0"/>
          </a:p>
          <a:p>
            <a:r>
              <a:rPr lang="fr-BE" baseline="0" dirty="0" err="1" smtClean="0"/>
              <a:t>Naast</a:t>
            </a:r>
            <a:r>
              <a:rPr lang="fr-BE" baseline="0" dirty="0" smtClean="0"/>
              <a:t> de </a:t>
            </a:r>
            <a:r>
              <a:rPr lang="fr-BE" baseline="0" dirty="0" err="1" smtClean="0"/>
              <a:t>capaciteit</a:t>
            </a:r>
            <a:r>
              <a:rPr lang="fr-BE" baseline="0" dirty="0" smtClean="0"/>
              <a:t> </a:t>
            </a:r>
            <a:r>
              <a:rPr lang="fr-BE" baseline="0" dirty="0" err="1" smtClean="0"/>
              <a:t>heb</a:t>
            </a:r>
            <a:r>
              <a:rPr lang="fr-BE" baseline="0" dirty="0" smtClean="0"/>
              <a:t> </a:t>
            </a:r>
            <a:r>
              <a:rPr lang="fr-BE" baseline="0" dirty="0" err="1" smtClean="0"/>
              <a:t>ik</a:t>
            </a:r>
            <a:r>
              <a:rPr lang="fr-BE" baseline="0" dirty="0" smtClean="0"/>
              <a:t> </a:t>
            </a:r>
            <a:r>
              <a:rPr lang="fr-BE" baseline="0" dirty="0" err="1" smtClean="0"/>
              <a:t>ook</a:t>
            </a:r>
            <a:r>
              <a:rPr lang="fr-BE" baseline="0" dirty="0" smtClean="0"/>
              <a:t> de </a:t>
            </a:r>
            <a:r>
              <a:rPr lang="fr-BE" baseline="0" dirty="0" err="1" smtClean="0"/>
              <a:t>werklast</a:t>
            </a:r>
            <a:r>
              <a:rPr lang="fr-BE" baseline="0" dirty="0" smtClean="0"/>
              <a:t> </a:t>
            </a:r>
            <a:r>
              <a:rPr lang="fr-BE" baseline="0" dirty="0" err="1" smtClean="0"/>
              <a:t>laten</a:t>
            </a:r>
            <a:r>
              <a:rPr lang="fr-BE" baseline="0" dirty="0" smtClean="0"/>
              <a:t> </a:t>
            </a:r>
            <a:r>
              <a:rPr lang="fr-BE" baseline="0" dirty="0" err="1" smtClean="0"/>
              <a:t>variëren</a:t>
            </a:r>
            <a:r>
              <a:rPr lang="fr-BE" baseline="0" dirty="0" smtClean="0"/>
              <a:t> </a:t>
            </a:r>
            <a:r>
              <a:rPr lang="fr-BE" baseline="0" dirty="0" err="1" smtClean="0"/>
              <a:t>voor</a:t>
            </a:r>
            <a:r>
              <a:rPr lang="fr-BE" baseline="0" dirty="0" smtClean="0"/>
              <a:t> d</a:t>
            </a:r>
            <a:r>
              <a:rPr lang="fr-BE" sz="1200" baseline="0" dirty="0" smtClean="0"/>
              <a:t>e </a:t>
            </a:r>
            <a:r>
              <a:rPr lang="fr-BE" sz="1200" baseline="0" dirty="0" err="1" smtClean="0"/>
              <a:t>prestatiematen</a:t>
            </a:r>
            <a:r>
              <a:rPr lang="fr-BE" sz="1200" baseline="0" dirty="0" smtClean="0"/>
              <a:t> </a:t>
            </a:r>
            <a:r>
              <a:rPr lang="fr-BE" sz="1200" baseline="0" dirty="0" err="1" smtClean="0"/>
              <a:t>gemiddelde</a:t>
            </a:r>
            <a:r>
              <a:rPr lang="fr-BE" sz="1200" baseline="0" dirty="0" smtClean="0"/>
              <a:t> en </a:t>
            </a:r>
            <a:r>
              <a:rPr lang="fr-BE" sz="1200" baseline="0" dirty="0" err="1" smtClean="0"/>
              <a:t>verlieskans</a:t>
            </a:r>
            <a:r>
              <a:rPr lang="fr-BE" sz="1200" baseline="0" dirty="0" smtClean="0"/>
              <a:t>. </a:t>
            </a:r>
            <a:r>
              <a:rPr lang="fr-BE" sz="1200" baseline="0" dirty="0" err="1" smtClean="0"/>
              <a:t>Toen</a:t>
            </a:r>
            <a:r>
              <a:rPr lang="fr-BE" sz="1200" baseline="0" dirty="0" smtClean="0"/>
              <a:t> </a:t>
            </a:r>
            <a:r>
              <a:rPr lang="fr-BE" sz="1200" baseline="0" dirty="0" err="1" smtClean="0"/>
              <a:t>bleek</a:t>
            </a:r>
            <a:r>
              <a:rPr lang="fr-BE" sz="1200" baseline="0" dirty="0" smtClean="0"/>
              <a:t> </a:t>
            </a:r>
            <a:r>
              <a:rPr lang="fr-BE" sz="1200" baseline="0" dirty="0" err="1" smtClean="0"/>
              <a:t>dat</a:t>
            </a:r>
            <a:r>
              <a:rPr lang="fr-BE" sz="1200" baseline="0" dirty="0" smtClean="0"/>
              <a:t> de impact van </a:t>
            </a:r>
            <a:r>
              <a:rPr lang="fr-BE" sz="1200" baseline="0" dirty="0" err="1" smtClean="0"/>
              <a:t>productieonderbreking</a:t>
            </a:r>
            <a:r>
              <a:rPr lang="fr-BE" sz="1200" baseline="0" dirty="0" smtClean="0"/>
              <a:t> op de </a:t>
            </a:r>
            <a:r>
              <a:rPr lang="fr-BE" sz="1200" baseline="0" dirty="0" err="1" smtClean="0"/>
              <a:t>productieonderbrekende</a:t>
            </a:r>
            <a:r>
              <a:rPr lang="fr-BE" sz="1200" baseline="0" dirty="0" smtClean="0"/>
              <a:t> buffer te </a:t>
            </a:r>
            <a:r>
              <a:rPr lang="fr-BE" sz="1200" baseline="0" dirty="0" err="1" smtClean="0"/>
              <a:t>merken</a:t>
            </a:r>
            <a:r>
              <a:rPr lang="fr-BE" sz="1200" baseline="0" dirty="0" smtClean="0"/>
              <a:t> </a:t>
            </a:r>
            <a:r>
              <a:rPr lang="fr-BE" sz="1200" baseline="0" dirty="0" err="1" smtClean="0"/>
              <a:t>was</a:t>
            </a:r>
            <a:r>
              <a:rPr lang="fr-BE" sz="1200" baseline="0" dirty="0" smtClean="0"/>
              <a:t>. </a:t>
            </a:r>
            <a:r>
              <a:rPr lang="fr-BE" sz="1200" baseline="0" dirty="0" err="1" smtClean="0"/>
              <a:t>Het</a:t>
            </a:r>
            <a:r>
              <a:rPr lang="fr-BE" sz="1200" baseline="0" dirty="0" smtClean="0"/>
              <a:t> </a:t>
            </a:r>
            <a:r>
              <a:rPr lang="fr-BE" sz="1200" baseline="0" dirty="0" err="1" smtClean="0"/>
              <a:t>gemiddelde</a:t>
            </a:r>
            <a:r>
              <a:rPr lang="fr-BE" sz="1200" baseline="0" dirty="0" smtClean="0"/>
              <a:t> </a:t>
            </a:r>
            <a:r>
              <a:rPr lang="fr-BE" sz="1200" baseline="0" dirty="0" err="1" smtClean="0"/>
              <a:t>bufferbezetting</a:t>
            </a:r>
            <a:r>
              <a:rPr lang="fr-BE" sz="1200" baseline="0" dirty="0" smtClean="0"/>
              <a:t> </a:t>
            </a:r>
            <a:r>
              <a:rPr lang="fr-BE" sz="1200" baseline="0" dirty="0" err="1" smtClean="0"/>
              <a:t>bereikt</a:t>
            </a:r>
            <a:r>
              <a:rPr lang="fr-BE" sz="1200" baseline="0" dirty="0" smtClean="0"/>
              <a:t> </a:t>
            </a:r>
            <a:r>
              <a:rPr lang="fr-BE" sz="1200" baseline="0" dirty="0" err="1" smtClean="0"/>
              <a:t>veel</a:t>
            </a:r>
            <a:r>
              <a:rPr lang="fr-BE" sz="1200" baseline="0" dirty="0" smtClean="0"/>
              <a:t> </a:t>
            </a:r>
            <a:r>
              <a:rPr lang="fr-BE" sz="1200" baseline="0" dirty="0" err="1" smtClean="0"/>
              <a:t>minder</a:t>
            </a:r>
            <a:r>
              <a:rPr lang="fr-BE" sz="1200" baseline="0" dirty="0" smtClean="0"/>
              <a:t> </a:t>
            </a:r>
            <a:r>
              <a:rPr lang="fr-BE" sz="1200" baseline="0" dirty="0" err="1" smtClean="0"/>
              <a:t>snel</a:t>
            </a:r>
            <a:r>
              <a:rPr lang="fr-BE" sz="1200" baseline="0" dirty="0" smtClean="0"/>
              <a:t> </a:t>
            </a:r>
            <a:r>
              <a:rPr lang="fr-BE" sz="1200" baseline="0" dirty="0" err="1" smtClean="0"/>
              <a:t>zijn</a:t>
            </a:r>
            <a:r>
              <a:rPr lang="fr-BE" sz="1200" baseline="0" dirty="0" smtClean="0"/>
              <a:t> </a:t>
            </a:r>
            <a:r>
              <a:rPr lang="fr-BE" sz="1200" baseline="0" dirty="0" err="1" smtClean="0"/>
              <a:t>capaciteit</a:t>
            </a:r>
            <a:r>
              <a:rPr lang="fr-BE" sz="1200" baseline="0" dirty="0" smtClean="0"/>
              <a:t> in </a:t>
            </a:r>
            <a:r>
              <a:rPr lang="fr-BE" sz="1200" baseline="0" dirty="0" err="1" smtClean="0"/>
              <a:t>het</a:t>
            </a:r>
            <a:r>
              <a:rPr lang="fr-BE" sz="1200" baseline="0" dirty="0" smtClean="0"/>
              <a:t> 1IPP- dan in </a:t>
            </a:r>
            <a:r>
              <a:rPr lang="fr-BE" sz="1200" baseline="0" dirty="0" err="1" smtClean="0"/>
              <a:t>het</a:t>
            </a:r>
            <a:r>
              <a:rPr lang="fr-BE" sz="1200" baseline="0" dirty="0" smtClean="0"/>
              <a:t> </a:t>
            </a:r>
            <a:r>
              <a:rPr lang="fr-BE" sz="1200" baseline="0" dirty="0" err="1" smtClean="0"/>
              <a:t>basismodel</a:t>
            </a:r>
            <a:r>
              <a:rPr lang="fr-BE" sz="1200" baseline="0" dirty="0" smtClean="0"/>
              <a:t>. </a:t>
            </a:r>
            <a:r>
              <a:rPr lang="fr-BE" sz="1200" baseline="0" dirty="0" err="1" smtClean="0"/>
              <a:t>Verder</a:t>
            </a:r>
            <a:r>
              <a:rPr lang="fr-BE" sz="1200" baseline="0" dirty="0" smtClean="0"/>
              <a:t> </a:t>
            </a:r>
            <a:r>
              <a:rPr lang="fr-BE" sz="1200" baseline="0" dirty="0" err="1" smtClean="0"/>
              <a:t>onderzoek</a:t>
            </a:r>
            <a:r>
              <a:rPr lang="fr-BE" sz="1200" baseline="0" dirty="0" smtClean="0"/>
              <a:t> zou </a:t>
            </a:r>
            <a:r>
              <a:rPr lang="fr-BE" sz="1200" baseline="0" dirty="0" err="1" smtClean="0"/>
              <a:t>tot</a:t>
            </a:r>
            <a:r>
              <a:rPr lang="fr-BE" sz="1200" baseline="0" dirty="0" smtClean="0"/>
              <a:t> </a:t>
            </a:r>
            <a:r>
              <a:rPr lang="fr-BE" sz="1200" baseline="0" dirty="0" err="1" smtClean="0"/>
              <a:t>misschien</a:t>
            </a:r>
            <a:r>
              <a:rPr lang="fr-BE" sz="1200" baseline="0" dirty="0" smtClean="0"/>
              <a:t> </a:t>
            </a:r>
            <a:r>
              <a:rPr lang="fr-BE" sz="1200" baseline="0" dirty="0" err="1" smtClean="0"/>
              <a:t>andere</a:t>
            </a:r>
            <a:r>
              <a:rPr lang="fr-BE" sz="1200" baseline="0" dirty="0" smtClean="0"/>
              <a:t> </a:t>
            </a:r>
            <a:r>
              <a:rPr lang="fr-BE" sz="1200" baseline="0" dirty="0" err="1" smtClean="0"/>
              <a:t>belangrijke</a:t>
            </a:r>
            <a:r>
              <a:rPr lang="fr-BE" sz="1200" baseline="0" dirty="0" smtClean="0"/>
              <a:t> </a:t>
            </a:r>
            <a:r>
              <a:rPr lang="fr-BE" sz="1200" baseline="0" dirty="0" err="1" smtClean="0"/>
              <a:t>conclusies</a:t>
            </a:r>
            <a:r>
              <a:rPr lang="fr-BE" sz="1200" baseline="0" dirty="0" smtClean="0"/>
              <a:t> </a:t>
            </a:r>
            <a:r>
              <a:rPr lang="fr-BE" sz="1200" baseline="0" dirty="0" err="1" smtClean="0"/>
              <a:t>nog</a:t>
            </a:r>
            <a:r>
              <a:rPr lang="fr-BE" sz="1200" baseline="0" dirty="0" smtClean="0"/>
              <a:t> </a:t>
            </a:r>
            <a:r>
              <a:rPr lang="fr-BE" sz="1200" baseline="0" dirty="0" err="1" smtClean="0"/>
              <a:t>kunnen</a:t>
            </a:r>
            <a:r>
              <a:rPr lang="fr-BE" sz="1200" baseline="0" dirty="0" smtClean="0"/>
              <a:t> </a:t>
            </a:r>
            <a:r>
              <a:rPr lang="fr-BE" sz="1200" baseline="0" dirty="0" err="1" smtClean="0"/>
              <a:t>leiden</a:t>
            </a:r>
            <a:r>
              <a:rPr lang="fr-BE" sz="1200" baseline="0" dirty="0" smtClean="0"/>
              <a:t>.</a:t>
            </a:r>
            <a:endParaRPr lang="fr-BE" sz="1200" dirty="0" smtClean="0"/>
          </a:p>
          <a:p>
            <a:endParaRPr lang="fr-BE" sz="1200" dirty="0" smtClean="0"/>
          </a:p>
          <a:p>
            <a:endParaRPr lang="fr-BE" baseline="0" dirty="0" smtClean="0"/>
          </a:p>
          <a:p>
            <a:endParaRPr lang="nl-NL" dirty="0"/>
          </a:p>
        </p:txBody>
      </p:sp>
      <p:sp>
        <p:nvSpPr>
          <p:cNvPr id="4" name="Tijdelijke aanduiding voor datum 3"/>
          <p:cNvSpPr>
            <a:spLocks noGrp="1"/>
          </p:cNvSpPr>
          <p:nvPr>
            <p:ph type="dt" idx="10"/>
          </p:nvPr>
        </p:nvSpPr>
        <p:spPr/>
        <p:txBody>
          <a:bodyPr/>
          <a:lstStyle/>
          <a:p>
            <a:fld id="{4B12D1EE-35A4-400C-8642-F8FE39A387DA}" type="datetime1">
              <a:rPr lang="nl-BE" smtClean="0"/>
              <a:pPr/>
              <a:t>22/06/2010</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DE6A6A3A-E322-4EC5-BEA4-5E95C83AF4FF}" type="slidenum">
              <a:rPr lang="nl-BE" smtClean="0"/>
              <a:pPr/>
              <a:t>12</a:t>
            </a:fld>
            <a:endParaRPr lang="nl-B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fr-BE" dirty="0" err="1" smtClean="0"/>
              <a:t>We</a:t>
            </a:r>
            <a:r>
              <a:rPr lang="fr-BE" dirty="0" smtClean="0"/>
              <a:t> </a:t>
            </a:r>
            <a:r>
              <a:rPr lang="fr-BE" dirty="0" err="1" smtClean="0"/>
              <a:t>beperkten</a:t>
            </a:r>
            <a:r>
              <a:rPr lang="fr-BE" dirty="0" smtClean="0"/>
              <a:t> </a:t>
            </a:r>
            <a:r>
              <a:rPr lang="fr-BE" dirty="0" err="1" smtClean="0"/>
              <a:t>ons</a:t>
            </a:r>
            <a:r>
              <a:rPr lang="fr-BE" dirty="0" smtClean="0"/>
              <a:t> </a:t>
            </a:r>
            <a:r>
              <a:rPr lang="fr-BE" dirty="0" err="1" smtClean="0"/>
              <a:t>tot</a:t>
            </a:r>
            <a:r>
              <a:rPr lang="fr-BE" dirty="0" smtClean="0"/>
              <a:t> </a:t>
            </a:r>
            <a:r>
              <a:rPr lang="fr-BE" dirty="0" err="1" smtClean="0"/>
              <a:t>twee</a:t>
            </a:r>
            <a:r>
              <a:rPr lang="fr-BE" dirty="0" smtClean="0"/>
              <a:t> </a:t>
            </a:r>
            <a:r>
              <a:rPr lang="fr-BE" dirty="0" err="1" smtClean="0"/>
              <a:t>onderdelen</a:t>
            </a:r>
            <a:r>
              <a:rPr lang="fr-BE" dirty="0" smtClean="0"/>
              <a:t>, </a:t>
            </a:r>
            <a:r>
              <a:rPr lang="fr-BE" dirty="0" err="1" smtClean="0"/>
              <a:t>terwijl</a:t>
            </a:r>
            <a:r>
              <a:rPr lang="fr-BE" dirty="0" smtClean="0"/>
              <a:t> </a:t>
            </a:r>
            <a:r>
              <a:rPr lang="fr-BE" dirty="0" err="1" smtClean="0"/>
              <a:t>het</a:t>
            </a:r>
            <a:r>
              <a:rPr lang="fr-BE" dirty="0" smtClean="0"/>
              <a:t> </a:t>
            </a:r>
            <a:r>
              <a:rPr lang="fr-BE" dirty="0" err="1" smtClean="0"/>
              <a:t>proces</a:t>
            </a:r>
            <a:r>
              <a:rPr lang="fr-BE" dirty="0" smtClean="0"/>
              <a:t> </a:t>
            </a:r>
            <a:r>
              <a:rPr lang="fr-BE" dirty="0" err="1" smtClean="0"/>
              <a:t>zich</a:t>
            </a:r>
            <a:r>
              <a:rPr lang="fr-BE" dirty="0" smtClean="0"/>
              <a:t> </a:t>
            </a:r>
            <a:r>
              <a:rPr lang="fr-BE" dirty="0" err="1" smtClean="0"/>
              <a:t>gemakkelijk</a:t>
            </a:r>
            <a:r>
              <a:rPr lang="fr-BE" dirty="0" smtClean="0"/>
              <a:t> </a:t>
            </a:r>
            <a:r>
              <a:rPr lang="fr-BE" dirty="0" err="1" smtClean="0"/>
              <a:t>zich</a:t>
            </a:r>
            <a:r>
              <a:rPr lang="fr-BE" baseline="0" dirty="0" smtClean="0"/>
              <a:t> </a:t>
            </a:r>
            <a:r>
              <a:rPr lang="fr-BE" baseline="0" dirty="0" err="1" smtClean="0"/>
              <a:t>tot</a:t>
            </a:r>
            <a:r>
              <a:rPr lang="fr-BE" baseline="0" dirty="0" smtClean="0"/>
              <a:t> </a:t>
            </a:r>
            <a:r>
              <a:rPr lang="fr-BE" baseline="0" dirty="0" err="1" smtClean="0"/>
              <a:t>meer</a:t>
            </a:r>
            <a:r>
              <a:rPr lang="fr-BE" baseline="0" dirty="0" smtClean="0"/>
              <a:t> </a:t>
            </a:r>
            <a:r>
              <a:rPr lang="fr-BE" baseline="0" dirty="0" err="1" smtClean="0"/>
              <a:t>onderdelen</a:t>
            </a:r>
            <a:r>
              <a:rPr lang="fr-BE" baseline="0" dirty="0" smtClean="0"/>
              <a:t> zou </a:t>
            </a:r>
            <a:r>
              <a:rPr lang="fr-BE" baseline="0" dirty="0" err="1" smtClean="0"/>
              <a:t>kunnen</a:t>
            </a:r>
            <a:r>
              <a:rPr lang="fr-BE" baseline="0" dirty="0" smtClean="0"/>
              <a:t> </a:t>
            </a:r>
            <a:r>
              <a:rPr lang="fr-BE" baseline="0" dirty="0" err="1" smtClean="0"/>
              <a:t>uitbreiden</a:t>
            </a:r>
            <a:r>
              <a:rPr lang="fr-BE" baseline="0" dirty="0" smtClean="0"/>
              <a:t>. </a:t>
            </a:r>
            <a:r>
              <a:rPr lang="fr-BE" baseline="0" dirty="0" err="1" smtClean="0"/>
              <a:t>Daarnaast</a:t>
            </a:r>
            <a:r>
              <a:rPr lang="fr-BE" baseline="0" dirty="0" smtClean="0"/>
              <a:t> </a:t>
            </a:r>
            <a:r>
              <a:rPr lang="fr-BE" baseline="0" dirty="0" err="1" smtClean="0"/>
              <a:t>gingen</a:t>
            </a:r>
            <a:r>
              <a:rPr lang="fr-BE" baseline="0" dirty="0" smtClean="0"/>
              <a:t> </a:t>
            </a:r>
            <a:r>
              <a:rPr lang="fr-BE" baseline="0" dirty="0" err="1" smtClean="0"/>
              <a:t>we</a:t>
            </a:r>
            <a:r>
              <a:rPr lang="fr-BE" baseline="0" dirty="0" smtClean="0"/>
              <a:t> </a:t>
            </a:r>
            <a:r>
              <a:rPr lang="fr-BE" baseline="0" dirty="0" err="1" smtClean="0"/>
              <a:t>ervan</a:t>
            </a:r>
            <a:r>
              <a:rPr lang="fr-BE" baseline="0" dirty="0" smtClean="0"/>
              <a:t> </a:t>
            </a:r>
            <a:r>
              <a:rPr lang="fr-BE" baseline="0" dirty="0" err="1" smtClean="0"/>
              <a:t>uit</a:t>
            </a:r>
            <a:r>
              <a:rPr lang="fr-BE" baseline="0" dirty="0" smtClean="0"/>
              <a:t> </a:t>
            </a:r>
            <a:r>
              <a:rPr lang="fr-BE" baseline="0" dirty="0" err="1" smtClean="0"/>
              <a:t>dat</a:t>
            </a:r>
            <a:r>
              <a:rPr lang="fr-BE" baseline="0" dirty="0" smtClean="0"/>
              <a:t> de buffers </a:t>
            </a:r>
            <a:r>
              <a:rPr lang="fr-BE" baseline="0" dirty="0" err="1" smtClean="0"/>
              <a:t>onderdeel</a:t>
            </a:r>
            <a:r>
              <a:rPr lang="fr-BE" baseline="0" dirty="0" smtClean="0"/>
              <a:t> per </a:t>
            </a:r>
            <a:r>
              <a:rPr lang="fr-BE" baseline="0" dirty="0" err="1" smtClean="0"/>
              <a:t>onderdeel</a:t>
            </a:r>
            <a:r>
              <a:rPr lang="fr-BE" baseline="0" dirty="0" smtClean="0"/>
              <a:t> </a:t>
            </a:r>
            <a:r>
              <a:rPr lang="fr-BE" baseline="0" dirty="0" err="1" smtClean="0"/>
              <a:t>aangevuld</a:t>
            </a:r>
            <a:r>
              <a:rPr lang="fr-BE" baseline="0" dirty="0" smtClean="0"/>
              <a:t> </a:t>
            </a:r>
            <a:r>
              <a:rPr lang="fr-BE" baseline="0" dirty="0" err="1" smtClean="0"/>
              <a:t>wordt</a:t>
            </a:r>
            <a:r>
              <a:rPr lang="fr-BE" baseline="0" dirty="0" smtClean="0"/>
              <a:t> en de kits </a:t>
            </a:r>
            <a:r>
              <a:rPr lang="fr-BE" baseline="0" dirty="0" err="1" smtClean="0"/>
              <a:t>één</a:t>
            </a:r>
            <a:r>
              <a:rPr lang="fr-BE" baseline="0" dirty="0" smtClean="0"/>
              <a:t> na </a:t>
            </a:r>
            <a:r>
              <a:rPr lang="fr-BE" baseline="0" dirty="0" err="1" smtClean="0"/>
              <a:t>één</a:t>
            </a:r>
            <a:r>
              <a:rPr lang="fr-BE" baseline="0" dirty="0" smtClean="0"/>
              <a:t> </a:t>
            </a:r>
            <a:r>
              <a:rPr lang="fr-BE" baseline="0" dirty="0" err="1" smtClean="0"/>
              <a:t>vertrekken</a:t>
            </a:r>
            <a:r>
              <a:rPr lang="fr-BE" baseline="0" dirty="0" smtClean="0"/>
              <a:t>. In </a:t>
            </a:r>
            <a:r>
              <a:rPr lang="fr-BE" baseline="0" dirty="0" err="1" smtClean="0"/>
              <a:t>werkelijkheid</a:t>
            </a:r>
            <a:r>
              <a:rPr lang="fr-BE" baseline="0" dirty="0" smtClean="0"/>
              <a:t> </a:t>
            </a:r>
            <a:r>
              <a:rPr lang="fr-BE" baseline="0" dirty="0" err="1" smtClean="0"/>
              <a:t>kunnen</a:t>
            </a:r>
            <a:r>
              <a:rPr lang="fr-BE" baseline="0" dirty="0" smtClean="0"/>
              <a:t> </a:t>
            </a:r>
            <a:r>
              <a:rPr lang="fr-BE" baseline="0" dirty="0" err="1" smtClean="0"/>
              <a:t>meerdere</a:t>
            </a:r>
            <a:r>
              <a:rPr lang="fr-BE" baseline="0" dirty="0" smtClean="0"/>
              <a:t> </a:t>
            </a:r>
            <a:r>
              <a:rPr lang="fr-BE" baseline="0" dirty="0" err="1" smtClean="0"/>
              <a:t>onderdelen</a:t>
            </a:r>
            <a:r>
              <a:rPr lang="fr-BE" baseline="0" dirty="0" smtClean="0"/>
              <a:t> </a:t>
            </a:r>
            <a:r>
              <a:rPr lang="fr-BE" baseline="0" dirty="0" err="1" smtClean="0"/>
              <a:t>tegelijkertijd</a:t>
            </a:r>
            <a:r>
              <a:rPr lang="fr-BE" baseline="0" dirty="0" smtClean="0"/>
              <a:t> </a:t>
            </a:r>
            <a:r>
              <a:rPr lang="fr-BE" baseline="0" dirty="0" err="1" smtClean="0"/>
              <a:t>toekomen</a:t>
            </a:r>
            <a:r>
              <a:rPr lang="fr-BE" baseline="0" dirty="0" smtClean="0"/>
              <a:t> en </a:t>
            </a:r>
            <a:r>
              <a:rPr lang="fr-BE" baseline="0" dirty="0" err="1" smtClean="0"/>
              <a:t>samengesteld</a:t>
            </a:r>
            <a:r>
              <a:rPr lang="fr-BE" baseline="0" dirty="0" smtClean="0"/>
              <a:t> </a:t>
            </a:r>
            <a:r>
              <a:rPr lang="fr-BE" baseline="0" dirty="0" err="1" smtClean="0"/>
              <a:t>worden</a:t>
            </a:r>
            <a:r>
              <a:rPr lang="fr-BE" baseline="0" dirty="0" smtClean="0"/>
              <a:t>.</a:t>
            </a:r>
          </a:p>
          <a:p>
            <a:r>
              <a:rPr lang="fr-BE" baseline="0" dirty="0" err="1" smtClean="0"/>
              <a:t>Andere</a:t>
            </a:r>
            <a:r>
              <a:rPr lang="fr-BE" baseline="0" dirty="0" smtClean="0"/>
              <a:t> </a:t>
            </a:r>
            <a:r>
              <a:rPr lang="fr-BE" baseline="0" dirty="0" err="1" smtClean="0"/>
              <a:t>presetatiematen</a:t>
            </a:r>
            <a:r>
              <a:rPr lang="fr-BE" baseline="0" dirty="0" smtClean="0"/>
              <a:t> </a:t>
            </a:r>
            <a:r>
              <a:rPr lang="fr-BE" baseline="0" dirty="0" err="1" smtClean="0"/>
              <a:t>berekenen</a:t>
            </a:r>
            <a:r>
              <a:rPr lang="fr-BE" baseline="0" dirty="0" smtClean="0"/>
              <a:t> die </a:t>
            </a:r>
            <a:r>
              <a:rPr lang="fr-BE" baseline="0" dirty="0" err="1" smtClean="0"/>
              <a:t>zich</a:t>
            </a:r>
            <a:r>
              <a:rPr lang="fr-BE" baseline="0" dirty="0" smtClean="0"/>
              <a:t> </a:t>
            </a:r>
            <a:r>
              <a:rPr lang="fr-BE" baseline="0" dirty="0" err="1" smtClean="0"/>
              <a:t>meer</a:t>
            </a:r>
            <a:r>
              <a:rPr lang="fr-BE" baseline="0" dirty="0" smtClean="0"/>
              <a:t> </a:t>
            </a:r>
            <a:r>
              <a:rPr lang="fr-BE" baseline="0" dirty="0" err="1" smtClean="0"/>
              <a:t>richten</a:t>
            </a:r>
            <a:r>
              <a:rPr lang="fr-BE" baseline="0" dirty="0" smtClean="0"/>
              <a:t> op de </a:t>
            </a:r>
            <a:r>
              <a:rPr lang="fr-BE" baseline="0" dirty="0" err="1" smtClean="0"/>
              <a:t>kitbuffer</a:t>
            </a:r>
            <a:r>
              <a:rPr lang="fr-BE" baseline="0" dirty="0" smtClean="0"/>
              <a:t> zou </a:t>
            </a:r>
            <a:r>
              <a:rPr lang="fr-BE" baseline="0" dirty="0" err="1" smtClean="0"/>
              <a:t>ook</a:t>
            </a:r>
            <a:r>
              <a:rPr lang="fr-BE" baseline="0" dirty="0" smtClean="0"/>
              <a:t> </a:t>
            </a:r>
            <a:r>
              <a:rPr lang="fr-BE" baseline="0" dirty="0" err="1" smtClean="0"/>
              <a:t>interessant</a:t>
            </a:r>
            <a:r>
              <a:rPr lang="fr-BE" baseline="0" dirty="0" smtClean="0"/>
              <a:t> </a:t>
            </a:r>
            <a:r>
              <a:rPr lang="fr-BE" baseline="0" dirty="0" err="1" smtClean="0"/>
              <a:t>kunnen</a:t>
            </a:r>
            <a:r>
              <a:rPr lang="fr-BE" baseline="0" dirty="0" smtClean="0"/>
              <a:t> </a:t>
            </a:r>
            <a:r>
              <a:rPr lang="fr-BE" baseline="0" dirty="0" err="1" smtClean="0"/>
              <a:t>zijn</a:t>
            </a:r>
            <a:r>
              <a:rPr lang="fr-BE" baseline="0" dirty="0" smtClean="0"/>
              <a:t>.</a:t>
            </a:r>
          </a:p>
          <a:p>
            <a:r>
              <a:rPr lang="fr-BE" baseline="0" dirty="0" err="1" smtClean="0"/>
              <a:t>Ten</a:t>
            </a:r>
            <a:r>
              <a:rPr lang="fr-BE" baseline="0" dirty="0" smtClean="0"/>
              <a:t> </a:t>
            </a:r>
            <a:r>
              <a:rPr lang="fr-BE" baseline="0" dirty="0" err="1" smtClean="0"/>
              <a:t>derde</a:t>
            </a:r>
            <a:r>
              <a:rPr lang="fr-BE" baseline="0" dirty="0" smtClean="0"/>
              <a:t> </a:t>
            </a:r>
            <a:r>
              <a:rPr lang="fr-BE" baseline="0" dirty="0" err="1" smtClean="0"/>
              <a:t>het</a:t>
            </a:r>
            <a:r>
              <a:rPr lang="fr-BE" baseline="0" dirty="0" smtClean="0"/>
              <a:t> </a:t>
            </a:r>
            <a:r>
              <a:rPr lang="fr-BE" baseline="0" dirty="0" err="1" smtClean="0"/>
              <a:t>proces</a:t>
            </a:r>
            <a:r>
              <a:rPr lang="fr-BE" baseline="0" dirty="0" smtClean="0"/>
              <a:t> </a:t>
            </a:r>
            <a:r>
              <a:rPr lang="fr-BE" baseline="0" dirty="0" err="1" smtClean="0"/>
              <a:t>integreren</a:t>
            </a:r>
            <a:r>
              <a:rPr lang="fr-BE" baseline="0" dirty="0" smtClean="0"/>
              <a:t> in </a:t>
            </a:r>
            <a:r>
              <a:rPr lang="fr-BE" baseline="0" dirty="0" err="1" smtClean="0"/>
              <a:t>een</a:t>
            </a:r>
            <a:r>
              <a:rPr lang="fr-BE" baseline="0" dirty="0" smtClean="0"/>
              <a:t> </a:t>
            </a:r>
            <a:r>
              <a:rPr lang="fr-BE" baseline="0" dirty="0" err="1" smtClean="0"/>
              <a:t>productieproces</a:t>
            </a:r>
            <a:r>
              <a:rPr lang="fr-BE" baseline="0" dirty="0" smtClean="0"/>
              <a:t> en de </a:t>
            </a:r>
            <a:r>
              <a:rPr lang="fr-BE" baseline="0" dirty="0" err="1" smtClean="0"/>
              <a:t>kost</a:t>
            </a:r>
            <a:r>
              <a:rPr lang="fr-BE" baseline="0" dirty="0" smtClean="0"/>
              <a:t> te </a:t>
            </a:r>
            <a:r>
              <a:rPr lang="fr-BE" baseline="0" dirty="0" err="1" smtClean="0"/>
              <a:t>kunnen</a:t>
            </a:r>
            <a:r>
              <a:rPr lang="fr-BE" baseline="0" dirty="0" smtClean="0"/>
              <a:t> </a:t>
            </a:r>
            <a:r>
              <a:rPr lang="fr-BE" baseline="0" dirty="0" err="1" smtClean="0"/>
              <a:t>berekenen</a:t>
            </a:r>
            <a:r>
              <a:rPr lang="fr-BE" baseline="0" dirty="0" smtClean="0"/>
              <a:t> van dit </a:t>
            </a:r>
            <a:r>
              <a:rPr lang="fr-BE" baseline="0" dirty="0" err="1" smtClean="0"/>
              <a:t>proces</a:t>
            </a:r>
            <a:r>
              <a:rPr lang="fr-BE" baseline="0" dirty="0" smtClean="0"/>
              <a:t> </a:t>
            </a:r>
            <a:r>
              <a:rPr lang="fr-BE" baseline="0" dirty="0" err="1" smtClean="0"/>
              <a:t>door</a:t>
            </a:r>
            <a:r>
              <a:rPr lang="fr-BE" baseline="0" dirty="0" smtClean="0"/>
              <a:t> </a:t>
            </a:r>
            <a:r>
              <a:rPr lang="fr-BE" baseline="0" dirty="0" err="1" smtClean="0"/>
              <a:t>rekening</a:t>
            </a:r>
            <a:r>
              <a:rPr lang="fr-BE" baseline="0" dirty="0" smtClean="0"/>
              <a:t> te </a:t>
            </a:r>
            <a:r>
              <a:rPr lang="fr-BE" baseline="0" dirty="0" err="1" smtClean="0"/>
              <a:t>houden</a:t>
            </a:r>
            <a:r>
              <a:rPr lang="fr-BE" baseline="0" dirty="0" smtClean="0"/>
              <a:t> met </a:t>
            </a:r>
            <a:r>
              <a:rPr lang="fr-BE" baseline="0" dirty="0" err="1" smtClean="0"/>
              <a:t>bijkomende</a:t>
            </a:r>
            <a:r>
              <a:rPr lang="fr-BE" baseline="0" dirty="0" smtClean="0"/>
              <a:t> </a:t>
            </a:r>
            <a:r>
              <a:rPr lang="fr-BE" baseline="0" dirty="0" err="1" smtClean="0"/>
              <a:t>factoren</a:t>
            </a:r>
            <a:r>
              <a:rPr lang="fr-BE" baseline="0" dirty="0" smtClean="0"/>
              <a:t> zou </a:t>
            </a:r>
            <a:r>
              <a:rPr lang="fr-BE" baseline="0" dirty="0" err="1" smtClean="0"/>
              <a:t>ook</a:t>
            </a:r>
            <a:r>
              <a:rPr lang="fr-BE" baseline="0" dirty="0" smtClean="0"/>
              <a:t> </a:t>
            </a:r>
            <a:r>
              <a:rPr lang="fr-BE" baseline="0" dirty="0" err="1" smtClean="0"/>
              <a:t>zeer</a:t>
            </a:r>
            <a:r>
              <a:rPr lang="fr-BE" baseline="0" dirty="0" smtClean="0"/>
              <a:t> </a:t>
            </a:r>
            <a:r>
              <a:rPr lang="fr-BE" baseline="0" dirty="0" err="1" smtClean="0"/>
              <a:t>interessant</a:t>
            </a:r>
            <a:r>
              <a:rPr lang="fr-BE" baseline="0" dirty="0" smtClean="0"/>
              <a:t> </a:t>
            </a:r>
            <a:r>
              <a:rPr lang="fr-BE" baseline="0" dirty="0" err="1" smtClean="0"/>
              <a:t>kunnen</a:t>
            </a:r>
            <a:r>
              <a:rPr lang="fr-BE" baseline="0" dirty="0" smtClean="0"/>
              <a:t> </a:t>
            </a:r>
            <a:r>
              <a:rPr lang="fr-BE" baseline="0" dirty="0" err="1" smtClean="0"/>
              <a:t>zijn</a:t>
            </a:r>
            <a:r>
              <a:rPr lang="fr-BE" baseline="0" dirty="0" smtClean="0"/>
              <a:t>.</a:t>
            </a:r>
          </a:p>
          <a:p>
            <a:r>
              <a:rPr lang="fr-BE" baseline="0" dirty="0" err="1" smtClean="0"/>
              <a:t>Hoewel</a:t>
            </a:r>
            <a:r>
              <a:rPr lang="fr-BE" baseline="0" dirty="0" smtClean="0"/>
              <a:t> de </a:t>
            </a:r>
            <a:r>
              <a:rPr lang="fr-BE" baseline="0" dirty="0" err="1" smtClean="0"/>
              <a:t>wachtlijnmodellen</a:t>
            </a:r>
            <a:r>
              <a:rPr lang="fr-BE" baseline="0" dirty="0" smtClean="0"/>
              <a:t> nu </a:t>
            </a:r>
            <a:r>
              <a:rPr lang="fr-BE" baseline="0" dirty="0" err="1" smtClean="0"/>
              <a:t>specifiek</a:t>
            </a:r>
            <a:r>
              <a:rPr lang="fr-BE" baseline="0" dirty="0" smtClean="0"/>
              <a:t> </a:t>
            </a:r>
            <a:r>
              <a:rPr lang="fr-BE" baseline="0" dirty="0" err="1" smtClean="0"/>
              <a:t>opgebouwd</a:t>
            </a:r>
            <a:r>
              <a:rPr lang="fr-BE" baseline="0" dirty="0" smtClean="0"/>
              <a:t> </a:t>
            </a:r>
            <a:r>
              <a:rPr lang="fr-BE" baseline="0" dirty="0" err="1" smtClean="0"/>
              <a:t>zijn</a:t>
            </a:r>
            <a:r>
              <a:rPr lang="fr-BE" baseline="0" dirty="0" smtClean="0"/>
              <a:t> </a:t>
            </a:r>
            <a:r>
              <a:rPr lang="fr-BE" baseline="0" dirty="0" err="1" smtClean="0"/>
              <a:t>voor</a:t>
            </a:r>
            <a:r>
              <a:rPr lang="fr-BE" baseline="0" dirty="0" smtClean="0"/>
              <a:t> </a:t>
            </a:r>
            <a:r>
              <a:rPr lang="fr-BE" baseline="0" dirty="0" err="1" smtClean="0"/>
              <a:t>het</a:t>
            </a:r>
            <a:r>
              <a:rPr lang="fr-BE" baseline="0" dirty="0" smtClean="0"/>
              <a:t> </a:t>
            </a:r>
            <a:r>
              <a:rPr lang="fr-BE" baseline="0" dirty="0" err="1" smtClean="0"/>
              <a:t>kittingprocesse</a:t>
            </a:r>
            <a:r>
              <a:rPr lang="fr-BE" baseline="0" dirty="0" smtClean="0"/>
              <a:t>, zou </a:t>
            </a:r>
            <a:r>
              <a:rPr lang="fr-BE" baseline="0" dirty="0" err="1" smtClean="0"/>
              <a:t>deze</a:t>
            </a:r>
            <a:r>
              <a:rPr lang="fr-BE" baseline="0" dirty="0" smtClean="0"/>
              <a:t> </a:t>
            </a:r>
            <a:r>
              <a:rPr lang="fr-BE" baseline="0" dirty="0" err="1" smtClean="0"/>
              <a:t>analysetechniek</a:t>
            </a:r>
            <a:r>
              <a:rPr lang="fr-BE" baseline="0" dirty="0" smtClean="0"/>
              <a:t> </a:t>
            </a:r>
            <a:r>
              <a:rPr lang="fr-BE" baseline="0" dirty="0" err="1" smtClean="0"/>
              <a:t>tenslotte</a:t>
            </a:r>
            <a:r>
              <a:rPr lang="fr-BE" baseline="0" dirty="0" smtClean="0"/>
              <a:t> </a:t>
            </a:r>
            <a:r>
              <a:rPr lang="fr-BE" baseline="0" dirty="0" err="1" smtClean="0"/>
              <a:t>ook</a:t>
            </a:r>
            <a:r>
              <a:rPr lang="fr-BE" baseline="0" dirty="0" smtClean="0"/>
              <a:t> in </a:t>
            </a:r>
            <a:r>
              <a:rPr lang="fr-BE" baseline="0" dirty="0" err="1" smtClean="0"/>
              <a:t>andere</a:t>
            </a:r>
            <a:r>
              <a:rPr lang="fr-BE" baseline="0" dirty="0" smtClean="0"/>
              <a:t> </a:t>
            </a:r>
            <a:r>
              <a:rPr lang="fr-BE" baseline="0" dirty="0" err="1" smtClean="0"/>
              <a:t>domeinen</a:t>
            </a:r>
            <a:r>
              <a:rPr lang="fr-BE" baseline="0" dirty="0" smtClean="0"/>
              <a:t> </a:t>
            </a:r>
            <a:r>
              <a:rPr lang="fr-BE" baseline="0" dirty="0" err="1" smtClean="0"/>
              <a:t>toegepast</a:t>
            </a:r>
            <a:r>
              <a:rPr lang="fr-BE" baseline="0" dirty="0" smtClean="0"/>
              <a:t> </a:t>
            </a:r>
            <a:r>
              <a:rPr lang="fr-BE" baseline="0" dirty="0" err="1" smtClean="0"/>
              <a:t>kunnen</a:t>
            </a:r>
            <a:r>
              <a:rPr lang="fr-BE" baseline="0" dirty="0" smtClean="0"/>
              <a:t> </a:t>
            </a:r>
            <a:r>
              <a:rPr lang="fr-BE" baseline="0" dirty="0" err="1" smtClean="0"/>
              <a:t>worden</a:t>
            </a:r>
            <a:r>
              <a:rPr lang="fr-BE" baseline="0" dirty="0" smtClean="0"/>
              <a:t>, </a:t>
            </a:r>
            <a:r>
              <a:rPr lang="fr-BE" baseline="0" dirty="0" err="1" smtClean="0"/>
              <a:t>bijvoorbeeld</a:t>
            </a:r>
            <a:r>
              <a:rPr lang="fr-BE" baseline="0" dirty="0" smtClean="0"/>
              <a:t> </a:t>
            </a:r>
            <a:r>
              <a:rPr lang="fr-BE" baseline="0" dirty="0" err="1" smtClean="0"/>
              <a:t>voor</a:t>
            </a:r>
            <a:r>
              <a:rPr lang="fr-BE" baseline="0" dirty="0" smtClean="0"/>
              <a:t> buffers in </a:t>
            </a:r>
            <a:r>
              <a:rPr lang="fr-BE" baseline="0" dirty="0" err="1" smtClean="0"/>
              <a:t>telecommunicatiesystemen</a:t>
            </a:r>
            <a:r>
              <a:rPr lang="fr-BE" baseline="0" dirty="0" smtClean="0"/>
              <a:t>.</a:t>
            </a:r>
            <a:endParaRPr lang="nl-NL" dirty="0"/>
          </a:p>
        </p:txBody>
      </p:sp>
      <p:sp>
        <p:nvSpPr>
          <p:cNvPr id="4" name="Tijdelijke aanduiding voor datum 3"/>
          <p:cNvSpPr>
            <a:spLocks noGrp="1"/>
          </p:cNvSpPr>
          <p:nvPr>
            <p:ph type="dt" idx="10"/>
          </p:nvPr>
        </p:nvSpPr>
        <p:spPr/>
        <p:txBody>
          <a:bodyPr/>
          <a:lstStyle/>
          <a:p>
            <a:fld id="{2D844466-5E81-48B4-9B2C-7DFFD49A5361}" type="datetime1">
              <a:rPr lang="nl-BE" smtClean="0"/>
              <a:pPr/>
              <a:t>22/06/2010</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DE6A6A3A-E322-4EC5-BEA4-5E95C83AF4FF}" type="slidenum">
              <a:rPr lang="nl-BE" smtClean="0"/>
              <a:pPr/>
              <a:t>13</a:t>
            </a:fld>
            <a:endParaRPr lang="nl-B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fr-BE" dirty="0" err="1" smtClean="0"/>
              <a:t>Bedankt</a:t>
            </a:r>
            <a:r>
              <a:rPr lang="fr-BE" baseline="0" dirty="0" smtClean="0"/>
              <a:t> </a:t>
            </a:r>
            <a:r>
              <a:rPr lang="fr-BE" baseline="0" dirty="0" err="1" smtClean="0"/>
              <a:t>voor</a:t>
            </a:r>
            <a:r>
              <a:rPr lang="fr-BE" baseline="0" dirty="0" smtClean="0"/>
              <a:t> </a:t>
            </a:r>
            <a:r>
              <a:rPr lang="fr-BE" baseline="0" dirty="0" err="1" smtClean="0"/>
              <a:t>uw</a:t>
            </a:r>
            <a:r>
              <a:rPr lang="fr-BE" baseline="0" dirty="0" smtClean="0"/>
              <a:t> </a:t>
            </a:r>
            <a:r>
              <a:rPr lang="fr-BE" baseline="0" dirty="0" err="1" smtClean="0"/>
              <a:t>aandacht</a:t>
            </a:r>
            <a:r>
              <a:rPr lang="fr-BE" baseline="0" dirty="0" smtClean="0"/>
              <a:t>. </a:t>
            </a:r>
            <a:r>
              <a:rPr lang="fr-BE" baseline="0" dirty="0" err="1" smtClean="0"/>
              <a:t>Graag</a:t>
            </a:r>
            <a:r>
              <a:rPr lang="fr-BE" baseline="0" dirty="0" smtClean="0"/>
              <a:t> </a:t>
            </a:r>
            <a:r>
              <a:rPr lang="fr-BE" baseline="0" dirty="0" err="1" smtClean="0"/>
              <a:t>uw</a:t>
            </a:r>
            <a:r>
              <a:rPr lang="fr-BE" baseline="0" dirty="0" smtClean="0"/>
              <a:t> </a:t>
            </a:r>
            <a:r>
              <a:rPr lang="fr-BE" baseline="0" dirty="0" err="1" smtClean="0"/>
              <a:t>vragen</a:t>
            </a:r>
            <a:r>
              <a:rPr lang="fr-BE" baseline="0" dirty="0" smtClean="0"/>
              <a:t> en </a:t>
            </a:r>
            <a:r>
              <a:rPr lang="fr-BE" baseline="0" dirty="0" err="1" smtClean="0"/>
              <a:t>opmerkingen</a:t>
            </a:r>
            <a:r>
              <a:rPr lang="fr-BE" baseline="0" dirty="0" smtClean="0"/>
              <a:t>.</a:t>
            </a:r>
            <a:endParaRPr lang="nl-NL" dirty="0"/>
          </a:p>
        </p:txBody>
      </p:sp>
      <p:sp>
        <p:nvSpPr>
          <p:cNvPr id="4" name="Tijdelijke aanduiding voor datum 3"/>
          <p:cNvSpPr>
            <a:spLocks noGrp="1"/>
          </p:cNvSpPr>
          <p:nvPr>
            <p:ph type="dt" idx="10"/>
          </p:nvPr>
        </p:nvSpPr>
        <p:spPr/>
        <p:txBody>
          <a:bodyPr/>
          <a:lstStyle/>
          <a:p>
            <a:fld id="{B0C0385A-797C-4A33-8736-E5B1D9D66E51}" type="datetime1">
              <a:rPr lang="nl-BE" smtClean="0"/>
              <a:pPr/>
              <a:t>22/06/2010</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DE6A6A3A-E322-4EC5-BEA4-5E95C83AF4FF}" type="slidenum">
              <a:rPr lang="nl-BE" smtClean="0"/>
              <a:pPr/>
              <a:t>14</a:t>
            </a:fld>
            <a:endParaRPr lang="nl-B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BE" baseline="0" dirty="0" smtClean="0"/>
              <a:t>In het eerste deel van de presentatie zal ik het </a:t>
            </a:r>
            <a:r>
              <a:rPr lang="nl-BE" baseline="0" dirty="0" err="1" smtClean="0"/>
              <a:t>kittingproces</a:t>
            </a:r>
            <a:r>
              <a:rPr lang="nl-BE" baseline="0" dirty="0" smtClean="0"/>
              <a:t> </a:t>
            </a:r>
            <a:r>
              <a:rPr lang="nl-BE" baseline="0" dirty="0" err="1" smtClean="0"/>
              <a:t>definieren</a:t>
            </a:r>
            <a:r>
              <a:rPr lang="nl-BE" baseline="0" dirty="0" smtClean="0"/>
              <a:t> en de belangrijkste veronderstellingen opgesomd die gemaakt werden bij de studie van de impact van productieonderbrekingen. </a:t>
            </a:r>
          </a:p>
          <a:p>
            <a:r>
              <a:rPr lang="nl-BE" baseline="0" dirty="0" smtClean="0"/>
              <a:t>Daarna leg ik kort de belangrijkste methodologie uit en ten laatste geef ik de belangrijkste uitkomsten uit aan de hand van grafieken om zo tot een conclusie en mogelijkheden tot verder onderzoek te komen.</a:t>
            </a:r>
            <a:endParaRPr lang="nl-BE" dirty="0" smtClean="0"/>
          </a:p>
        </p:txBody>
      </p:sp>
      <p:sp>
        <p:nvSpPr>
          <p:cNvPr id="4" name="Date Placeholder 3"/>
          <p:cNvSpPr>
            <a:spLocks noGrp="1"/>
          </p:cNvSpPr>
          <p:nvPr>
            <p:ph type="dt" idx="10"/>
          </p:nvPr>
        </p:nvSpPr>
        <p:spPr/>
        <p:txBody>
          <a:bodyPr/>
          <a:lstStyle/>
          <a:p>
            <a:fld id="{CC9F7D48-4843-477C-BE6E-B9D805231F06}" type="datetimeFigureOut">
              <a:rPr lang="nl-BE" smtClean="0"/>
              <a:pPr/>
              <a:t>22/06/2010</a:t>
            </a:fld>
            <a:endParaRPr lang="nl-BE" dirty="0"/>
          </a:p>
        </p:txBody>
      </p:sp>
      <p:sp>
        <p:nvSpPr>
          <p:cNvPr id="5" name="Footer Placeholder 4"/>
          <p:cNvSpPr>
            <a:spLocks noGrp="1"/>
          </p:cNvSpPr>
          <p:nvPr>
            <p:ph type="ftr" sz="quarter" idx="11"/>
          </p:nvPr>
        </p:nvSpPr>
        <p:spPr/>
        <p:txBody>
          <a:bodyPr/>
          <a:lstStyle/>
          <a:p>
            <a:endParaRPr lang="nl-BE" dirty="0"/>
          </a:p>
        </p:txBody>
      </p:sp>
      <p:sp>
        <p:nvSpPr>
          <p:cNvPr id="6" name="Slide Number Placeholder 5"/>
          <p:cNvSpPr>
            <a:spLocks noGrp="1"/>
          </p:cNvSpPr>
          <p:nvPr>
            <p:ph type="sldNum" sz="quarter" idx="12"/>
          </p:nvPr>
        </p:nvSpPr>
        <p:spPr/>
        <p:txBody>
          <a:bodyPr/>
          <a:lstStyle/>
          <a:p>
            <a:fld id="{DE6A6A3A-E322-4EC5-BEA4-5E95C83AF4FF}" type="slidenum">
              <a:rPr lang="nl-BE" smtClean="0"/>
              <a:pPr/>
              <a:t>2</a:t>
            </a:fld>
            <a:endParaRPr lang="nl-B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nl-BE" dirty="0" smtClean="0"/>
              <a:t>Eerst Wat is een </a:t>
            </a:r>
            <a:r>
              <a:rPr lang="nl-BE" dirty="0" err="1" smtClean="0"/>
              <a:t>kitting</a:t>
            </a:r>
            <a:r>
              <a:rPr lang="nl-BE" dirty="0" smtClean="0"/>
              <a:t> proces? Een </a:t>
            </a:r>
            <a:r>
              <a:rPr lang="nl-BE" dirty="0" err="1" smtClean="0"/>
              <a:t>kittingproces</a:t>
            </a:r>
            <a:r>
              <a:rPr lang="nl-BE" dirty="0" smtClean="0"/>
              <a:t> is een leveringssysteem waarbij componenten die nodig zijn voor een assemblagestuk</a:t>
            </a:r>
            <a:r>
              <a:rPr lang="nl-BE" baseline="0" dirty="0" smtClean="0"/>
              <a:t> gegroepeerd worden als een kit om achteraf samen naar de assemblagelijn gestuurd te worden.</a:t>
            </a:r>
          </a:p>
          <a:p>
            <a:pPr marL="0" marR="0" lvl="1" indent="0" algn="l" defTabSz="914400" rtl="0" eaLnBrk="1" fontAlgn="auto" latinLnBrk="0" hangingPunct="1">
              <a:lnSpc>
                <a:spcPct val="100000"/>
              </a:lnSpc>
              <a:spcBef>
                <a:spcPts val="0"/>
              </a:spcBef>
              <a:spcAft>
                <a:spcPts val="0"/>
              </a:spcAft>
              <a:buClrTx/>
              <a:buSzTx/>
              <a:buFontTx/>
              <a:buNone/>
              <a:tabLst/>
              <a:defRPr/>
            </a:pPr>
            <a:r>
              <a:rPr lang="nl-BE" baseline="0" dirty="0" smtClean="0"/>
              <a:t>Vooral toegepast in automobile en elektronische industrieën, deze leveringsmethode wordt aanzien als een toepassing van </a:t>
            </a:r>
            <a:r>
              <a:rPr lang="nl-BE" baseline="0" dirty="0" err="1" smtClean="0"/>
              <a:t>lean</a:t>
            </a:r>
            <a:r>
              <a:rPr lang="nl-BE" baseline="0" dirty="0" smtClean="0"/>
              <a:t> </a:t>
            </a:r>
            <a:r>
              <a:rPr lang="nl-BE" baseline="0" dirty="0" err="1" smtClean="0"/>
              <a:t>manufacturing</a:t>
            </a:r>
            <a:r>
              <a:rPr lang="nl-BE" baseline="0" dirty="0" smtClean="0"/>
              <a:t> omdat het de volledige materiële behandelingstijd sterk doet vermindert. Bepaalde activiteiten zoals het selecteren en grijpen van componenten worden efficiënter. </a:t>
            </a:r>
          </a:p>
          <a:p>
            <a:pPr marL="0" marR="0" lvl="1" indent="0" algn="l" defTabSz="914400" rtl="0" eaLnBrk="1" fontAlgn="auto" latinLnBrk="0" hangingPunct="1">
              <a:lnSpc>
                <a:spcPct val="100000"/>
              </a:lnSpc>
              <a:spcBef>
                <a:spcPts val="0"/>
              </a:spcBef>
              <a:spcAft>
                <a:spcPts val="0"/>
              </a:spcAft>
              <a:buClrTx/>
              <a:buSzTx/>
              <a:buFontTx/>
              <a:buNone/>
              <a:tabLst/>
              <a:defRPr/>
            </a:pPr>
            <a:r>
              <a:rPr lang="nl-BE" dirty="0" smtClean="0"/>
              <a:t>Het invoeren van een </a:t>
            </a:r>
            <a:r>
              <a:rPr lang="nl-BE" dirty="0" err="1" smtClean="0"/>
              <a:t>kittingproces</a:t>
            </a:r>
            <a:r>
              <a:rPr lang="nl-BE" dirty="0" smtClean="0"/>
              <a:t> in een assemblagelijn is echter duur en de verwachte resultaten zijn vaak onvoorspelbaar. </a:t>
            </a:r>
          </a:p>
          <a:p>
            <a:pPr marL="0" marR="0" lvl="1" indent="0" algn="l" defTabSz="914400" rtl="0" eaLnBrk="1" fontAlgn="auto" latinLnBrk="0" hangingPunct="1">
              <a:lnSpc>
                <a:spcPct val="100000"/>
              </a:lnSpc>
              <a:spcBef>
                <a:spcPts val="0"/>
              </a:spcBef>
              <a:spcAft>
                <a:spcPts val="0"/>
              </a:spcAft>
              <a:buClrTx/>
              <a:buSzTx/>
              <a:buFontTx/>
              <a:buNone/>
              <a:tabLst/>
              <a:defRPr/>
            </a:pPr>
            <a:r>
              <a:rPr lang="nl-BE" dirty="0" smtClean="0"/>
              <a:t>Het is daarom belangrijk om onder andere de impact van een productieonderbrekingen van de deelcomponenten te bepalen.</a:t>
            </a:r>
          </a:p>
          <a:p>
            <a:pPr marL="0" marR="0" lvl="1" indent="0" algn="l" defTabSz="914400" rtl="0" eaLnBrk="1" fontAlgn="auto" latinLnBrk="0" hangingPunct="1">
              <a:lnSpc>
                <a:spcPct val="100000"/>
              </a:lnSpc>
              <a:spcBef>
                <a:spcPts val="0"/>
              </a:spcBef>
              <a:spcAft>
                <a:spcPts val="0"/>
              </a:spcAft>
              <a:buClrTx/>
              <a:buSzTx/>
              <a:buFontTx/>
              <a:buNone/>
              <a:tabLst/>
              <a:defRPr/>
            </a:pPr>
            <a:endParaRPr lang="nl-BE"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nl-BE"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nl-BE" dirty="0" smtClean="0"/>
          </a:p>
          <a:p>
            <a:endParaRPr lang="nl-BE" dirty="0"/>
          </a:p>
        </p:txBody>
      </p:sp>
      <p:sp>
        <p:nvSpPr>
          <p:cNvPr id="4" name="Date Placeholder 3"/>
          <p:cNvSpPr>
            <a:spLocks noGrp="1"/>
          </p:cNvSpPr>
          <p:nvPr>
            <p:ph type="dt" idx="10"/>
          </p:nvPr>
        </p:nvSpPr>
        <p:spPr/>
        <p:txBody>
          <a:bodyPr/>
          <a:lstStyle/>
          <a:p>
            <a:fld id="{CC9F7D48-4843-477C-BE6E-B9D805231F06}" type="datetimeFigureOut">
              <a:rPr lang="nl-BE" smtClean="0"/>
              <a:pPr/>
              <a:t>22/06/2010</a:t>
            </a:fld>
            <a:endParaRPr lang="nl-BE" dirty="0"/>
          </a:p>
        </p:txBody>
      </p:sp>
      <p:sp>
        <p:nvSpPr>
          <p:cNvPr id="5" name="Footer Placeholder 4"/>
          <p:cNvSpPr>
            <a:spLocks noGrp="1"/>
          </p:cNvSpPr>
          <p:nvPr>
            <p:ph type="ftr" sz="quarter" idx="11"/>
          </p:nvPr>
        </p:nvSpPr>
        <p:spPr/>
        <p:txBody>
          <a:bodyPr/>
          <a:lstStyle/>
          <a:p>
            <a:endParaRPr lang="nl-BE" dirty="0"/>
          </a:p>
        </p:txBody>
      </p:sp>
      <p:sp>
        <p:nvSpPr>
          <p:cNvPr id="6" name="Slide Number Placeholder 5"/>
          <p:cNvSpPr>
            <a:spLocks noGrp="1"/>
          </p:cNvSpPr>
          <p:nvPr>
            <p:ph type="sldNum" sz="quarter" idx="12"/>
          </p:nvPr>
        </p:nvSpPr>
        <p:spPr/>
        <p:txBody>
          <a:bodyPr/>
          <a:lstStyle/>
          <a:p>
            <a:fld id="{DE6A6A3A-E322-4EC5-BEA4-5E95C83AF4FF}" type="slidenum">
              <a:rPr lang="nl-BE" smtClean="0"/>
              <a:pPr/>
              <a:t>3</a:t>
            </a:fld>
            <a:endParaRPr lang="nl-B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nl-BE" sz="1200" dirty="0" smtClean="0"/>
              <a:t>Aangezien de tijdstippen waarop </a:t>
            </a:r>
            <a:r>
              <a:rPr lang="nl-BE" sz="1200" baseline="0" dirty="0" smtClean="0"/>
              <a:t>de componenten</a:t>
            </a:r>
            <a:r>
              <a:rPr lang="nl-BE" sz="1200" dirty="0" smtClean="0"/>
              <a:t> aankomen en verwerkt</a:t>
            </a:r>
            <a:r>
              <a:rPr lang="nl-BE" sz="1200" baseline="0" dirty="0" smtClean="0"/>
              <a:t> worden als kit,</a:t>
            </a:r>
            <a:r>
              <a:rPr lang="nl-BE" sz="1200" dirty="0" smtClean="0"/>
              <a:t> kiezen we ervoor om het </a:t>
            </a:r>
            <a:r>
              <a:rPr lang="nl-BE" sz="1200" dirty="0" err="1" smtClean="0"/>
              <a:t>kittingproces</a:t>
            </a:r>
            <a:r>
              <a:rPr lang="nl-BE" sz="1200" dirty="0" smtClean="0"/>
              <a:t> als een wachtlijn met buffers te modelleren, en meer specifiek als een </a:t>
            </a:r>
            <a:r>
              <a:rPr lang="nl-BE" sz="1200" dirty="0" err="1" smtClean="0"/>
              <a:t>Markov-keten</a:t>
            </a:r>
            <a:r>
              <a:rPr lang="nl-BE" sz="1200" dirty="0" smtClean="0"/>
              <a:t> met continue tijdparameter.</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nl-BE" baseline="0" dirty="0" smtClean="0"/>
              <a:t>De analyse beperkt zich tot kits welke samengesteld zijn uit twee verschillende componenten. Componenten komen aan in het systeem en worden opgeslagen in hun respectievelijke buffers. Dan indien deze in de buffer aanwezig is wordt  één component van type en één component van type 2 samen &amp; tegelijkertijd naar de kitbuffer gestuurd en dit volgens een </a:t>
            </a:r>
            <a:r>
              <a:rPr lang="nl-BE" baseline="0" dirty="0" err="1" smtClean="0"/>
              <a:t>exponentiele</a:t>
            </a:r>
            <a:r>
              <a:rPr lang="nl-BE" baseline="0" dirty="0" smtClean="0"/>
              <a:t> verdeling met </a:t>
            </a:r>
            <a:r>
              <a:rPr lang="nl-BE" baseline="0" dirty="0" err="1" smtClean="0"/>
              <a:t>mu</a:t>
            </a:r>
            <a:r>
              <a:rPr lang="nl-BE" baseline="0" dirty="0" smtClean="0"/>
              <a:t> gelijk aan 1.</a:t>
            </a:r>
          </a:p>
          <a:p>
            <a:r>
              <a:rPr lang="nl-BE" baseline="0" dirty="0" smtClean="0"/>
              <a:t>De capaciteit van de buffers is beperkt tot C1 en C2.</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nl-BE" baseline="0" dirty="0" smtClean="0"/>
              <a:t>EN TENSLOTTE om de impact te bepalen, stellen we drie modellen op namelijk het basis waarbij er geen rekening wordt gehouden </a:t>
            </a:r>
            <a:r>
              <a:rPr lang="nl-BE" sz="1600" dirty="0" smtClean="0"/>
              <a:t>productieonderbrekingen, de componenten komen aan volgens</a:t>
            </a:r>
            <a:r>
              <a:rPr lang="nl-BE" sz="1600" baseline="0" dirty="0" smtClean="0"/>
              <a:t> het </a:t>
            </a:r>
            <a:r>
              <a:rPr lang="nl-BE" sz="1600" baseline="0" dirty="0" err="1" smtClean="0"/>
              <a:t>poisson</a:t>
            </a:r>
            <a:r>
              <a:rPr lang="nl-BE" sz="1600" baseline="0" dirty="0" smtClean="0"/>
              <a:t> proces met parameter </a:t>
            </a:r>
            <a:r>
              <a:rPr lang="nl-BE" sz="1600" baseline="0" dirty="0" err="1" smtClean="0"/>
              <a:t>lambda</a:t>
            </a:r>
            <a:r>
              <a:rPr lang="nl-BE" sz="1600" baseline="0" smtClean="0"/>
              <a:t>.</a:t>
            </a:r>
            <a:endParaRPr lang="nl-BE" sz="1600" dirty="0" smtClean="0"/>
          </a:p>
          <a:p>
            <a:pPr lvl="0"/>
            <a:endParaRPr lang="nl-BE" sz="1600" dirty="0" smtClean="0"/>
          </a:p>
          <a:p>
            <a:pPr lvl="0"/>
            <a:endParaRPr lang="nl-BE" sz="1600"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nl-BE" baseline="0" dirty="0" smtClean="0"/>
          </a:p>
          <a:p>
            <a:endParaRPr lang="nl-BE" dirty="0"/>
          </a:p>
        </p:txBody>
      </p:sp>
      <p:sp>
        <p:nvSpPr>
          <p:cNvPr id="4" name="Date Placeholder 3"/>
          <p:cNvSpPr>
            <a:spLocks noGrp="1"/>
          </p:cNvSpPr>
          <p:nvPr>
            <p:ph type="dt" idx="10"/>
          </p:nvPr>
        </p:nvSpPr>
        <p:spPr/>
        <p:txBody>
          <a:bodyPr/>
          <a:lstStyle/>
          <a:p>
            <a:fld id="{CC9F7D48-4843-477C-BE6E-B9D805231F06}" type="datetimeFigureOut">
              <a:rPr lang="nl-BE" smtClean="0"/>
              <a:pPr/>
              <a:t>22/06/2010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DE6A6A3A-E322-4EC5-BEA4-5E95C83AF4FF}" type="slidenum">
              <a:rPr lang="nl-BE" smtClean="0"/>
              <a:pPr/>
              <a:t>4</a:t>
            </a:fld>
            <a:endParaRPr lang="nl-B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lvl="0"/>
            <a:r>
              <a:rPr lang="nl-BE" sz="1200" b="1" dirty="0" smtClean="0"/>
              <a:t>Het 1IPP-model</a:t>
            </a:r>
            <a:r>
              <a:rPr lang="nl-BE" sz="1200" dirty="0" smtClean="0"/>
              <a:t>: waarbij component 1 is aan productieonderbrekingen onderhevig. Daar is zijn aankomstproces gemodelleerd als een </a:t>
            </a:r>
            <a:r>
              <a:rPr lang="nl-BE" sz="1200" dirty="0" err="1" smtClean="0"/>
              <a:t>Interrupted</a:t>
            </a:r>
            <a:r>
              <a:rPr lang="nl-BE" sz="1200" dirty="0" smtClean="0"/>
              <a:t> </a:t>
            </a:r>
            <a:r>
              <a:rPr lang="nl-BE" sz="1200" dirty="0" err="1" smtClean="0"/>
              <a:t>Poisson</a:t>
            </a:r>
            <a:r>
              <a:rPr lang="nl-BE" sz="1200" baseline="0" dirty="0" smtClean="0"/>
              <a:t> proces. Dit betekent dat het model ofwel in een inactieve toestand zit waarbij component 1 niet aankomt ofwel in een actieve toestand waarbij de component wel in het proces aankomt. De intensiteit gaande van een actieve naar inactieve toestand is gelijk aan </a:t>
            </a:r>
            <a:r>
              <a:rPr lang="nl-BE" sz="1200" baseline="0" dirty="0" err="1" smtClean="0"/>
              <a:t>alpha</a:t>
            </a:r>
            <a:r>
              <a:rPr lang="nl-BE" sz="1200" baseline="0" dirty="0" smtClean="0"/>
              <a:t> en omgekeerde gelijk aan </a:t>
            </a:r>
            <a:r>
              <a:rPr lang="nl-BE" sz="1200" baseline="0" dirty="0" err="1" smtClean="0"/>
              <a:t>beta</a:t>
            </a:r>
            <a:r>
              <a:rPr lang="nl-BE" sz="1200" baseline="0" dirty="0" smtClean="0"/>
              <a:t>. </a:t>
            </a:r>
          </a:p>
          <a:p>
            <a:pPr lvl="0"/>
            <a:endParaRPr lang="nl-BE" sz="1200" dirty="0" smtClean="0"/>
          </a:p>
          <a:p>
            <a:pPr lvl="0"/>
            <a:r>
              <a:rPr lang="nl-BE" sz="1200" b="1" dirty="0" smtClean="0"/>
              <a:t>2IPP-model</a:t>
            </a:r>
            <a:r>
              <a:rPr lang="nl-BE" sz="1200" dirty="0" smtClean="0"/>
              <a:t>: beide componenten ervaren onderbrekingen in de productie</a:t>
            </a:r>
          </a:p>
          <a:p>
            <a:endParaRPr lang="nl-NL" dirty="0"/>
          </a:p>
        </p:txBody>
      </p:sp>
      <p:sp>
        <p:nvSpPr>
          <p:cNvPr id="4" name="Tijdelijke aanduiding voor datum 3"/>
          <p:cNvSpPr>
            <a:spLocks noGrp="1"/>
          </p:cNvSpPr>
          <p:nvPr>
            <p:ph type="dt" idx="10"/>
          </p:nvPr>
        </p:nvSpPr>
        <p:spPr/>
        <p:txBody>
          <a:bodyPr/>
          <a:lstStyle/>
          <a:p>
            <a:fld id="{19D00E37-D4CF-47AE-8A20-2BBD67F00828}" type="datetime1">
              <a:rPr lang="nl-BE" smtClean="0"/>
              <a:pPr/>
              <a:t>22/06/2010</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DE6A6A3A-E322-4EC5-BEA4-5E95C83AF4FF}" type="slidenum">
              <a:rPr lang="nl-BE" smtClean="0"/>
              <a:pPr/>
              <a:t>5</a:t>
            </a:fld>
            <a:endParaRPr lang="nl-B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nl-BE" dirty="0" smtClean="0"/>
              <a:t>Eerst omdat de aankomst en verwerkingstijden stochastisch zijn kiezen we ervoor om het</a:t>
            </a:r>
            <a:r>
              <a:rPr lang="nl-BE" baseline="0" dirty="0" smtClean="0"/>
              <a:t> kittingproces als een wachtlijn te modelleren, meer specifiek als een </a:t>
            </a:r>
            <a:r>
              <a:rPr lang="nl-BE" baseline="0" dirty="0" err="1" smtClean="0"/>
              <a:t>Markov-keten</a:t>
            </a:r>
            <a:r>
              <a:rPr lang="nl-BE" baseline="0" dirty="0" smtClean="0"/>
              <a:t> met continue tijdparameter.</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nl-BE" baseline="0" dirty="0" smtClean="0"/>
              <a:t>De analyse beperkt zich tot kits welke samengesteld zijn uit twee verschillende componenten. Componenten komen aan in het systeem en worden opgeslagen in hun respectievelijke buffers. Dan indien deze in de buffer aanwezig is wordt  één component van type en één component van type 2 samen &amp; tegelijkertijd exponentieel naar de kitbuffer gestuurd.</a:t>
            </a:r>
          </a:p>
          <a:p>
            <a:r>
              <a:rPr lang="nl-BE" baseline="0" dirty="0" smtClean="0"/>
              <a:t>De capaciteit van de buffers is beperkt tot C1 en C2.</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nl-BE" baseline="0" dirty="0" smtClean="0"/>
              <a:t>Ten laatste om de impact te bepalen, stellen we drie modellen op namelijk het basis waarbij er geen rekening wordt gehouden </a:t>
            </a:r>
            <a:r>
              <a:rPr lang="nl-BE" sz="1600" dirty="0" smtClean="0"/>
              <a:t>productieonderbrekingen, de componenten komen aan volgens</a:t>
            </a:r>
            <a:r>
              <a:rPr lang="nl-BE" sz="1600" baseline="0" dirty="0" smtClean="0"/>
              <a:t> het </a:t>
            </a:r>
            <a:r>
              <a:rPr lang="nl-BE" sz="1600" baseline="0" dirty="0" err="1" smtClean="0"/>
              <a:t>poisson</a:t>
            </a:r>
            <a:r>
              <a:rPr lang="nl-BE" sz="1600" baseline="0" dirty="0" smtClean="0"/>
              <a:t> proces.</a:t>
            </a:r>
            <a:endParaRPr lang="nl-BE" sz="1600" dirty="0" smtClean="0"/>
          </a:p>
          <a:p>
            <a:pPr lvl="0"/>
            <a:endParaRPr lang="nl-BE" sz="1600" dirty="0" smtClean="0"/>
          </a:p>
          <a:p>
            <a:pPr lvl="0"/>
            <a:endParaRPr lang="nl-BE" sz="1600"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nl-BE" baseline="0" dirty="0" smtClean="0"/>
          </a:p>
          <a:p>
            <a:endParaRPr lang="nl-BE" dirty="0"/>
          </a:p>
        </p:txBody>
      </p:sp>
      <p:sp>
        <p:nvSpPr>
          <p:cNvPr id="4" name="Date Placeholder 3"/>
          <p:cNvSpPr>
            <a:spLocks noGrp="1"/>
          </p:cNvSpPr>
          <p:nvPr>
            <p:ph type="dt" idx="10"/>
          </p:nvPr>
        </p:nvSpPr>
        <p:spPr/>
        <p:txBody>
          <a:bodyPr/>
          <a:lstStyle/>
          <a:p>
            <a:fld id="{CC9F7D48-4843-477C-BE6E-B9D805231F06}" type="datetimeFigureOut">
              <a:rPr lang="nl-BE" smtClean="0"/>
              <a:pPr/>
              <a:t>22/06/2010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DE6A6A3A-E322-4EC5-BEA4-5E95C83AF4FF}" type="slidenum">
              <a:rPr lang="nl-BE" smtClean="0"/>
              <a:pPr/>
              <a:t>6</a:t>
            </a:fld>
            <a:endParaRPr lang="nl-B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fr-BE" dirty="0" err="1" smtClean="0"/>
              <a:t>Voor</a:t>
            </a:r>
            <a:r>
              <a:rPr lang="fr-BE" dirty="0" smtClean="0"/>
              <a:t> </a:t>
            </a:r>
            <a:r>
              <a:rPr lang="fr-BE" dirty="0" err="1" smtClean="0"/>
              <a:t>iedere</a:t>
            </a:r>
            <a:r>
              <a:rPr lang="fr-BE" dirty="0" smtClean="0"/>
              <a:t> </a:t>
            </a:r>
            <a:r>
              <a:rPr lang="fr-BE" dirty="0" err="1" smtClean="0"/>
              <a:t>prestatiemaat</a:t>
            </a:r>
            <a:r>
              <a:rPr lang="fr-BE" baseline="0" dirty="0" smtClean="0"/>
              <a:t> en model </a:t>
            </a:r>
            <a:r>
              <a:rPr lang="fr-BE" baseline="0" dirty="0" err="1" smtClean="0"/>
              <a:t>hebben</a:t>
            </a:r>
            <a:r>
              <a:rPr lang="fr-BE" baseline="0" dirty="0" smtClean="0"/>
              <a:t> </a:t>
            </a:r>
            <a:r>
              <a:rPr lang="fr-BE" baseline="0" dirty="0" err="1" smtClean="0"/>
              <a:t>we</a:t>
            </a:r>
            <a:r>
              <a:rPr lang="fr-BE" baseline="0" dirty="0" smtClean="0"/>
              <a:t> dus </a:t>
            </a:r>
            <a:r>
              <a:rPr lang="fr-BE" baseline="0" dirty="0" err="1" smtClean="0"/>
              <a:t>numerieke</a:t>
            </a:r>
            <a:r>
              <a:rPr lang="fr-BE" baseline="0" dirty="0" smtClean="0"/>
              <a:t> </a:t>
            </a:r>
            <a:r>
              <a:rPr lang="fr-BE" baseline="0" dirty="0" err="1" smtClean="0"/>
              <a:t>voorbeelden</a:t>
            </a:r>
            <a:r>
              <a:rPr lang="fr-BE" baseline="0" dirty="0" smtClean="0"/>
              <a:t> in MATLAB </a:t>
            </a:r>
            <a:r>
              <a:rPr lang="fr-BE" baseline="0" dirty="0" err="1" smtClean="0"/>
              <a:t>gemaakt</a:t>
            </a:r>
            <a:r>
              <a:rPr lang="fr-BE" baseline="0" dirty="0" smtClean="0"/>
              <a:t>. </a:t>
            </a:r>
            <a:r>
              <a:rPr lang="fr-BE" baseline="0" dirty="0" err="1" smtClean="0"/>
              <a:t>We</a:t>
            </a:r>
            <a:r>
              <a:rPr lang="fr-BE" baseline="0" dirty="0" smtClean="0"/>
              <a:t> </a:t>
            </a:r>
            <a:r>
              <a:rPr lang="fr-BE" baseline="0" dirty="0" err="1" smtClean="0"/>
              <a:t>maken</a:t>
            </a:r>
            <a:r>
              <a:rPr lang="fr-BE" baseline="0" dirty="0" smtClean="0"/>
              <a:t> </a:t>
            </a:r>
            <a:r>
              <a:rPr lang="fr-BE" baseline="0" dirty="0" err="1" smtClean="0"/>
              <a:t>daarvoor</a:t>
            </a:r>
            <a:r>
              <a:rPr lang="fr-BE" baseline="0" dirty="0" smtClean="0"/>
              <a:t> </a:t>
            </a:r>
            <a:r>
              <a:rPr lang="fr-BE" baseline="0" dirty="0" err="1" smtClean="0"/>
              <a:t>gebruik</a:t>
            </a:r>
            <a:r>
              <a:rPr lang="fr-BE" baseline="0" dirty="0" smtClean="0"/>
              <a:t> van de </a:t>
            </a:r>
            <a:r>
              <a:rPr lang="fr-BE" baseline="0" dirty="0" err="1" smtClean="0"/>
              <a:t>sparse</a:t>
            </a:r>
            <a:r>
              <a:rPr lang="fr-BE" baseline="0" dirty="0" smtClean="0"/>
              <a:t> </a:t>
            </a:r>
            <a:r>
              <a:rPr lang="fr-BE" baseline="0" dirty="0" err="1" smtClean="0"/>
              <a:t>methode</a:t>
            </a:r>
            <a:r>
              <a:rPr lang="fr-BE" baseline="0" dirty="0" smtClean="0"/>
              <a:t>. Dit </a:t>
            </a:r>
            <a:r>
              <a:rPr lang="fr-BE" baseline="0" dirty="0" err="1" smtClean="0"/>
              <a:t>is</a:t>
            </a:r>
            <a:r>
              <a:rPr lang="fr-BE" baseline="0" dirty="0" smtClean="0"/>
              <a:t> </a:t>
            </a:r>
            <a:r>
              <a:rPr lang="fr-BE" baseline="0" dirty="0" err="1" smtClean="0"/>
              <a:t>een</a:t>
            </a:r>
            <a:r>
              <a:rPr lang="fr-BE" baseline="0" dirty="0" smtClean="0"/>
              <a:t> </a:t>
            </a:r>
            <a:r>
              <a:rPr lang="fr-BE" baseline="0" dirty="0" err="1" smtClean="0"/>
              <a:t>methode</a:t>
            </a:r>
            <a:r>
              <a:rPr lang="fr-BE" baseline="0" dirty="0" smtClean="0"/>
              <a:t> die </a:t>
            </a:r>
            <a:r>
              <a:rPr lang="fr-BE" baseline="0" dirty="0" err="1" smtClean="0"/>
              <a:t>een</a:t>
            </a:r>
            <a:r>
              <a:rPr lang="fr-BE" baseline="0" dirty="0" smtClean="0"/>
              <a:t> </a:t>
            </a:r>
            <a:r>
              <a:rPr lang="fr-BE" baseline="0" dirty="0" err="1" smtClean="0"/>
              <a:t>oplossing</a:t>
            </a:r>
            <a:r>
              <a:rPr lang="fr-BE" baseline="0" dirty="0" smtClean="0"/>
              <a:t>  </a:t>
            </a:r>
            <a:r>
              <a:rPr lang="fr-BE" baseline="0" dirty="0" err="1" smtClean="0"/>
              <a:t>biedt</a:t>
            </a:r>
            <a:r>
              <a:rPr lang="fr-BE" baseline="0" dirty="0" smtClean="0"/>
              <a:t> </a:t>
            </a:r>
            <a:r>
              <a:rPr lang="fr-BE" baseline="0" dirty="0" err="1" smtClean="0"/>
              <a:t>voor</a:t>
            </a:r>
            <a:r>
              <a:rPr lang="fr-BE" baseline="0" dirty="0" smtClean="0"/>
              <a:t> de </a:t>
            </a:r>
            <a:r>
              <a:rPr lang="fr-BE" baseline="0" dirty="0" err="1" smtClean="0"/>
              <a:t>zogenaamde</a:t>
            </a:r>
            <a:r>
              <a:rPr lang="fr-BE" baseline="0" dirty="0" smtClean="0"/>
              <a:t> state-</a:t>
            </a:r>
            <a:r>
              <a:rPr lang="fr-BE" baseline="0" dirty="0" err="1" smtClean="0"/>
              <a:t>space</a:t>
            </a:r>
            <a:r>
              <a:rPr lang="fr-BE" baseline="0" dirty="0" smtClean="0"/>
              <a:t> </a:t>
            </a:r>
            <a:r>
              <a:rPr lang="fr-BE" baseline="0" dirty="0" err="1" smtClean="0"/>
              <a:t>exploison</a:t>
            </a:r>
            <a:r>
              <a:rPr lang="fr-BE" baseline="0" dirty="0" smtClean="0"/>
              <a:t> </a:t>
            </a:r>
            <a:r>
              <a:rPr lang="fr-BE" baseline="0" dirty="0" err="1" smtClean="0"/>
              <a:t>veroorzaakt</a:t>
            </a:r>
            <a:r>
              <a:rPr lang="fr-BE" baseline="0" dirty="0" smtClean="0"/>
              <a:t> </a:t>
            </a:r>
            <a:r>
              <a:rPr lang="fr-BE" baseline="0" dirty="0" err="1" smtClean="0"/>
              <a:t>door</a:t>
            </a:r>
            <a:r>
              <a:rPr lang="fr-BE" baseline="0" dirty="0" smtClean="0"/>
              <a:t> </a:t>
            </a:r>
            <a:r>
              <a:rPr lang="fr-BE" baseline="0" dirty="0" err="1" smtClean="0"/>
              <a:t>multidimensionaliteit</a:t>
            </a:r>
            <a:r>
              <a:rPr lang="fr-BE" baseline="0" dirty="0" smtClean="0"/>
              <a:t> in de </a:t>
            </a:r>
            <a:r>
              <a:rPr lang="fr-BE" baseline="0" dirty="0" err="1" smtClean="0"/>
              <a:t>kittingmodellen</a:t>
            </a:r>
            <a:r>
              <a:rPr lang="fr-BE" baseline="0" dirty="0" smtClean="0"/>
              <a:t>. </a:t>
            </a:r>
            <a:r>
              <a:rPr lang="fr-BE" baseline="0" dirty="0" err="1" smtClean="0"/>
              <a:t>Voor</a:t>
            </a:r>
            <a:r>
              <a:rPr lang="fr-BE" baseline="0" dirty="0" smtClean="0"/>
              <a:t> </a:t>
            </a:r>
            <a:r>
              <a:rPr lang="fr-BE" baseline="0" dirty="0" err="1" smtClean="0"/>
              <a:t>bijvoorbeeld</a:t>
            </a:r>
            <a:r>
              <a:rPr lang="fr-BE" baseline="0" dirty="0" smtClean="0"/>
              <a:t> </a:t>
            </a:r>
            <a:r>
              <a:rPr lang="fr-BE" baseline="0" dirty="0" err="1" smtClean="0"/>
              <a:t>het</a:t>
            </a:r>
            <a:r>
              <a:rPr lang="fr-BE" baseline="0" dirty="0" smtClean="0"/>
              <a:t> 2IPP-model </a:t>
            </a:r>
            <a:r>
              <a:rPr lang="fr-BE" baseline="0" dirty="0" err="1" smtClean="0"/>
              <a:t>bij</a:t>
            </a:r>
            <a:r>
              <a:rPr lang="fr-BE" baseline="0" dirty="0" smtClean="0"/>
              <a:t> </a:t>
            </a:r>
            <a:r>
              <a:rPr lang="fr-BE" baseline="0" dirty="0" err="1" smtClean="0"/>
              <a:t>een</a:t>
            </a:r>
            <a:r>
              <a:rPr lang="fr-BE" baseline="0" dirty="0" smtClean="0"/>
              <a:t> </a:t>
            </a:r>
            <a:r>
              <a:rPr lang="fr-BE" baseline="0" dirty="0" err="1" smtClean="0"/>
              <a:t>capaciteit</a:t>
            </a:r>
            <a:r>
              <a:rPr lang="fr-BE" baseline="0" dirty="0" smtClean="0"/>
              <a:t> C1 &amp; C2 </a:t>
            </a:r>
            <a:r>
              <a:rPr lang="fr-BE" baseline="0" dirty="0" err="1" smtClean="0"/>
              <a:t>gelijk</a:t>
            </a:r>
            <a:r>
              <a:rPr lang="fr-BE" baseline="0" dirty="0" smtClean="0"/>
              <a:t> </a:t>
            </a:r>
            <a:r>
              <a:rPr lang="fr-BE" baseline="0" dirty="0" err="1" smtClean="0"/>
              <a:t>aan</a:t>
            </a:r>
            <a:r>
              <a:rPr lang="fr-BE" baseline="0" dirty="0" smtClean="0"/>
              <a:t> 100, </a:t>
            </a:r>
            <a:r>
              <a:rPr lang="fr-BE" baseline="0" dirty="0" err="1" smtClean="0"/>
              <a:t>moet</a:t>
            </a:r>
            <a:r>
              <a:rPr lang="fr-BE" baseline="0" dirty="0" smtClean="0"/>
              <a:t> er </a:t>
            </a:r>
            <a:r>
              <a:rPr lang="fr-BE" baseline="0" dirty="0" err="1" smtClean="0"/>
              <a:t>een</a:t>
            </a:r>
            <a:r>
              <a:rPr lang="fr-BE" baseline="0" dirty="0" smtClean="0"/>
              <a:t> </a:t>
            </a:r>
            <a:r>
              <a:rPr lang="fr-BE" baseline="0" dirty="0" err="1" smtClean="0"/>
              <a:t>matrix</a:t>
            </a:r>
            <a:r>
              <a:rPr lang="fr-BE" baseline="0" dirty="0" smtClean="0"/>
              <a:t> </a:t>
            </a:r>
            <a:r>
              <a:rPr lang="fr-BE" baseline="0" dirty="0" err="1" smtClean="0"/>
              <a:t>opgesteld</a:t>
            </a:r>
            <a:r>
              <a:rPr lang="fr-BE" baseline="0" dirty="0" smtClean="0"/>
              <a:t> </a:t>
            </a:r>
            <a:r>
              <a:rPr lang="fr-BE" baseline="0" dirty="0" err="1" smtClean="0"/>
              <a:t>worden</a:t>
            </a:r>
            <a:r>
              <a:rPr lang="fr-BE" baseline="0" dirty="0" smtClean="0"/>
              <a:t> die in </a:t>
            </a:r>
            <a:r>
              <a:rPr lang="fr-BE" baseline="0" dirty="0" err="1" smtClean="0"/>
              <a:t>totaal</a:t>
            </a:r>
            <a:r>
              <a:rPr lang="fr-BE" baseline="0" dirty="0" smtClean="0"/>
              <a:t> 40000 </a:t>
            </a:r>
            <a:r>
              <a:rPr lang="fr-BE" baseline="0" dirty="0" err="1" smtClean="0"/>
              <a:t>tot</a:t>
            </a:r>
            <a:r>
              <a:rPr lang="fr-BE" baseline="0" dirty="0" smtClean="0"/>
              <a:t> de </a:t>
            </a:r>
            <a:r>
              <a:rPr lang="fr-BE" baseline="0" dirty="0" err="1" smtClean="0"/>
              <a:t>macht</a:t>
            </a:r>
            <a:r>
              <a:rPr lang="fr-BE" baseline="0" dirty="0" smtClean="0"/>
              <a:t> 2 </a:t>
            </a:r>
            <a:r>
              <a:rPr lang="fr-BE" baseline="0" dirty="0" err="1" smtClean="0"/>
              <a:t>omvat</a:t>
            </a:r>
            <a:r>
              <a:rPr lang="fr-BE" baseline="0" dirty="0" smtClean="0"/>
              <a:t>. </a:t>
            </a:r>
            <a:r>
              <a:rPr lang="fr-BE" baseline="0" dirty="0" err="1" smtClean="0"/>
              <a:t>Door</a:t>
            </a:r>
            <a:r>
              <a:rPr lang="fr-BE" baseline="0" dirty="0" smtClean="0"/>
              <a:t> </a:t>
            </a:r>
            <a:r>
              <a:rPr lang="fr-BE" baseline="0" dirty="0" err="1" smtClean="0"/>
              <a:t>deze</a:t>
            </a:r>
            <a:r>
              <a:rPr lang="fr-BE" baseline="0" dirty="0" smtClean="0"/>
              <a:t> </a:t>
            </a:r>
            <a:r>
              <a:rPr lang="fr-BE" baseline="0" dirty="0" err="1" smtClean="0"/>
              <a:t>matrix</a:t>
            </a:r>
            <a:r>
              <a:rPr lang="fr-BE" baseline="0" dirty="0" smtClean="0"/>
              <a:t> </a:t>
            </a:r>
            <a:r>
              <a:rPr lang="fr-BE" baseline="0" dirty="0" err="1" smtClean="0"/>
              <a:t>als</a:t>
            </a:r>
            <a:r>
              <a:rPr lang="fr-BE" baseline="0" dirty="0" smtClean="0"/>
              <a:t> </a:t>
            </a:r>
            <a:r>
              <a:rPr lang="fr-BE" baseline="0" dirty="0" err="1" smtClean="0"/>
              <a:t>sparse</a:t>
            </a:r>
            <a:r>
              <a:rPr lang="fr-BE" baseline="0" dirty="0" smtClean="0"/>
              <a:t> te </a:t>
            </a:r>
            <a:r>
              <a:rPr lang="fr-BE" baseline="0" dirty="0" err="1" smtClean="0"/>
              <a:t>benaderen</a:t>
            </a:r>
            <a:r>
              <a:rPr lang="fr-BE" baseline="0" dirty="0" smtClean="0"/>
              <a:t> </a:t>
            </a:r>
            <a:r>
              <a:rPr lang="fr-BE" baseline="0" dirty="0" err="1" smtClean="0"/>
              <a:t>gaat</a:t>
            </a:r>
            <a:r>
              <a:rPr lang="fr-BE" baseline="0" dirty="0" smtClean="0"/>
              <a:t> </a:t>
            </a:r>
            <a:r>
              <a:rPr lang="fr-BE" baseline="0" dirty="0" err="1" smtClean="0"/>
              <a:t>het</a:t>
            </a:r>
            <a:r>
              <a:rPr lang="fr-BE" baseline="0" dirty="0" smtClean="0"/>
              <a:t> </a:t>
            </a:r>
            <a:r>
              <a:rPr lang="fr-BE" baseline="0" dirty="0" err="1" smtClean="0"/>
              <a:t>opstellen</a:t>
            </a:r>
            <a:r>
              <a:rPr lang="fr-BE" baseline="0" dirty="0" smtClean="0"/>
              <a:t> </a:t>
            </a:r>
            <a:r>
              <a:rPr lang="fr-BE" baseline="0" dirty="0" err="1" smtClean="0"/>
              <a:t>sneller</a:t>
            </a:r>
            <a:r>
              <a:rPr lang="fr-BE" baseline="0" dirty="0" smtClean="0"/>
              <a:t> en er </a:t>
            </a:r>
            <a:r>
              <a:rPr lang="fr-BE" baseline="0" dirty="0" err="1" smtClean="0"/>
              <a:t>is</a:t>
            </a:r>
            <a:r>
              <a:rPr lang="fr-BE" baseline="0" dirty="0" smtClean="0"/>
              <a:t> </a:t>
            </a:r>
            <a:r>
              <a:rPr lang="fr-BE" baseline="0" dirty="0" err="1" smtClean="0"/>
              <a:t>minder</a:t>
            </a:r>
            <a:r>
              <a:rPr lang="fr-BE" baseline="0" dirty="0" smtClean="0"/>
              <a:t> </a:t>
            </a:r>
            <a:r>
              <a:rPr lang="fr-BE" baseline="0" dirty="0" err="1" smtClean="0"/>
              <a:t>geheugen</a:t>
            </a:r>
            <a:r>
              <a:rPr lang="fr-BE" baseline="0" dirty="0" smtClean="0"/>
              <a:t> </a:t>
            </a:r>
            <a:r>
              <a:rPr lang="fr-BE" baseline="0" dirty="0" err="1" smtClean="0"/>
              <a:t>nodig</a:t>
            </a:r>
            <a:r>
              <a:rPr lang="fr-BE" baseline="0" dirty="0" smtClean="0"/>
              <a:t> </a:t>
            </a:r>
            <a:r>
              <a:rPr lang="fr-BE" baseline="0" dirty="0" err="1" smtClean="0"/>
              <a:t>omdat</a:t>
            </a:r>
            <a:r>
              <a:rPr lang="fr-BE" baseline="0" dirty="0" smtClean="0"/>
              <a:t> </a:t>
            </a:r>
            <a:r>
              <a:rPr lang="fr-BE" baseline="0" dirty="0" err="1" smtClean="0"/>
              <a:t>enkel</a:t>
            </a:r>
            <a:r>
              <a:rPr lang="fr-BE" baseline="0" dirty="0" smtClean="0"/>
              <a:t> de niet-</a:t>
            </a:r>
            <a:r>
              <a:rPr lang="fr-BE" baseline="0" dirty="0" err="1" smtClean="0"/>
              <a:t>nulelementen</a:t>
            </a:r>
            <a:r>
              <a:rPr lang="fr-BE" baseline="0" dirty="0" smtClean="0"/>
              <a:t> </a:t>
            </a:r>
            <a:r>
              <a:rPr lang="fr-BE" baseline="0" dirty="0" err="1" smtClean="0"/>
              <a:t>bewaard</a:t>
            </a:r>
            <a:r>
              <a:rPr lang="fr-BE" baseline="0" dirty="0" smtClean="0"/>
              <a:t> </a:t>
            </a:r>
            <a:r>
              <a:rPr lang="fr-BE" baseline="0" dirty="0" err="1" smtClean="0"/>
              <a:t>worden</a:t>
            </a:r>
            <a:r>
              <a:rPr lang="fr-BE" baseline="0" dirty="0" smtClean="0"/>
              <a:t>.</a:t>
            </a:r>
          </a:p>
          <a:p>
            <a:endParaRPr lang="fr-BE" baseline="0" dirty="0" smtClean="0"/>
          </a:p>
          <a:p>
            <a:r>
              <a:rPr lang="fr-BE" baseline="0" dirty="0" smtClean="0"/>
              <a:t>De </a:t>
            </a:r>
            <a:r>
              <a:rPr lang="fr-BE" baseline="0" dirty="0" err="1" smtClean="0"/>
              <a:t>methode</a:t>
            </a:r>
            <a:r>
              <a:rPr lang="fr-BE" baseline="0" dirty="0" smtClean="0"/>
              <a:t> </a:t>
            </a:r>
            <a:r>
              <a:rPr lang="fr-BE" baseline="0" dirty="0" err="1" smtClean="0"/>
              <a:t>gebruikt</a:t>
            </a:r>
            <a:r>
              <a:rPr lang="fr-BE" baseline="0" dirty="0" smtClean="0"/>
              <a:t> om </a:t>
            </a:r>
            <a:r>
              <a:rPr lang="fr-BE" baseline="0" dirty="0" err="1" smtClean="0"/>
              <a:t>vergelijkingen</a:t>
            </a:r>
            <a:r>
              <a:rPr lang="fr-BE" baseline="0" dirty="0" smtClean="0"/>
              <a:t> van </a:t>
            </a:r>
            <a:r>
              <a:rPr lang="fr-BE" baseline="0" dirty="0" err="1" smtClean="0"/>
              <a:t>sparse</a:t>
            </a:r>
            <a:r>
              <a:rPr lang="fr-BE" baseline="0" dirty="0" smtClean="0"/>
              <a:t> matrices op te </a:t>
            </a:r>
            <a:r>
              <a:rPr lang="fr-BE" baseline="0" dirty="0" err="1" smtClean="0"/>
              <a:t>lossen</a:t>
            </a:r>
            <a:r>
              <a:rPr lang="fr-BE" baseline="0" dirty="0" smtClean="0"/>
              <a:t> </a:t>
            </a:r>
            <a:r>
              <a:rPr lang="fr-BE" baseline="0" dirty="0" err="1" smtClean="0"/>
              <a:t>is</a:t>
            </a:r>
            <a:r>
              <a:rPr lang="fr-BE" baseline="0" dirty="0" smtClean="0"/>
              <a:t> de </a:t>
            </a:r>
            <a:r>
              <a:rPr lang="fr-BE" baseline="0" dirty="0" err="1" smtClean="0"/>
              <a:t>gmres</a:t>
            </a:r>
            <a:r>
              <a:rPr lang="fr-BE" baseline="0" dirty="0" smtClean="0"/>
              <a:t> (</a:t>
            </a:r>
            <a:r>
              <a:rPr lang="fr-BE" baseline="0" dirty="0" err="1" smtClean="0"/>
              <a:t>Generalized</a:t>
            </a:r>
            <a:r>
              <a:rPr lang="fr-BE" baseline="0" dirty="0" smtClean="0"/>
              <a:t> Minimum </a:t>
            </a:r>
            <a:r>
              <a:rPr lang="fr-BE" baseline="0" dirty="0" err="1" smtClean="0"/>
              <a:t>Residual</a:t>
            </a:r>
            <a:r>
              <a:rPr lang="fr-BE" baseline="0" dirty="0" smtClean="0"/>
              <a:t>)-</a:t>
            </a:r>
            <a:r>
              <a:rPr lang="fr-BE" baseline="0" dirty="0" err="1" smtClean="0"/>
              <a:t>methode</a:t>
            </a:r>
            <a:r>
              <a:rPr lang="fr-BE" baseline="0" dirty="0" smtClean="0"/>
              <a:t>. </a:t>
            </a:r>
            <a:r>
              <a:rPr lang="fr-BE" baseline="0" dirty="0" err="1" smtClean="0"/>
              <a:t>Deze</a:t>
            </a:r>
            <a:r>
              <a:rPr lang="fr-BE" baseline="0" dirty="0" smtClean="0"/>
              <a:t> </a:t>
            </a:r>
            <a:r>
              <a:rPr lang="fr-BE" baseline="0" dirty="0" err="1" smtClean="0"/>
              <a:t>methode</a:t>
            </a:r>
            <a:r>
              <a:rPr lang="fr-BE" baseline="0" dirty="0" smtClean="0"/>
              <a:t> </a:t>
            </a:r>
            <a:r>
              <a:rPr lang="fr-BE" baseline="0" dirty="0" err="1" smtClean="0"/>
              <a:t>is</a:t>
            </a:r>
            <a:r>
              <a:rPr lang="fr-BE" baseline="0" dirty="0" smtClean="0"/>
              <a:t> niet exact maar </a:t>
            </a:r>
            <a:r>
              <a:rPr lang="fr-BE" baseline="0" dirty="0" err="1" smtClean="0"/>
              <a:t>wel</a:t>
            </a:r>
            <a:r>
              <a:rPr lang="fr-BE" baseline="0" dirty="0" smtClean="0"/>
              <a:t> </a:t>
            </a:r>
            <a:r>
              <a:rPr lang="fr-BE" baseline="0" dirty="0" err="1" smtClean="0"/>
              <a:t>snel</a:t>
            </a:r>
            <a:r>
              <a:rPr lang="fr-BE" baseline="0" dirty="0" smtClean="0"/>
              <a:t> en </a:t>
            </a:r>
            <a:r>
              <a:rPr lang="fr-BE" baseline="0" dirty="0" err="1" smtClean="0"/>
              <a:t>voldoende</a:t>
            </a:r>
            <a:r>
              <a:rPr lang="fr-BE" baseline="0" dirty="0" smtClean="0"/>
              <a:t> </a:t>
            </a:r>
            <a:r>
              <a:rPr lang="fr-BE" baseline="0" dirty="0" err="1" smtClean="0"/>
              <a:t>nauwkeurig</a:t>
            </a:r>
            <a:r>
              <a:rPr lang="fr-BE" baseline="0" dirty="0" smtClean="0"/>
              <a:t>.</a:t>
            </a:r>
          </a:p>
          <a:p>
            <a:endParaRPr lang="fr-BE" baseline="0" dirty="0" smtClean="0"/>
          </a:p>
          <a:p>
            <a:endParaRPr lang="fr-BE"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nl-BE" sz="1800"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nl-BE" sz="1800" dirty="0" smtClean="0"/>
          </a:p>
          <a:p>
            <a:endParaRPr lang="nl-NL" dirty="0"/>
          </a:p>
        </p:txBody>
      </p:sp>
      <p:sp>
        <p:nvSpPr>
          <p:cNvPr id="4" name="Tijdelijke aanduiding voor datum 3"/>
          <p:cNvSpPr>
            <a:spLocks noGrp="1"/>
          </p:cNvSpPr>
          <p:nvPr>
            <p:ph type="dt" idx="10"/>
          </p:nvPr>
        </p:nvSpPr>
        <p:spPr/>
        <p:txBody>
          <a:bodyPr/>
          <a:lstStyle/>
          <a:p>
            <a:fld id="{C8EB03A9-442A-4C08-8AFB-0D6DD8B05836}" type="datetime1">
              <a:rPr lang="nl-BE" smtClean="0"/>
              <a:pPr/>
              <a:t>22/06/2010</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DE6A6A3A-E322-4EC5-BEA4-5E95C83AF4FF}" type="slidenum">
              <a:rPr lang="nl-BE" smtClean="0"/>
              <a:pPr/>
              <a:t>7</a:t>
            </a:fld>
            <a:endParaRPr lang="nl-B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fr-BE" baseline="0" dirty="0" err="1" smtClean="0"/>
              <a:t>Graag</a:t>
            </a:r>
            <a:r>
              <a:rPr lang="fr-BE" baseline="0" dirty="0" smtClean="0"/>
              <a:t> </a:t>
            </a:r>
            <a:r>
              <a:rPr lang="fr-BE" baseline="0" dirty="0" err="1" smtClean="0"/>
              <a:t>had</a:t>
            </a:r>
            <a:r>
              <a:rPr lang="fr-BE" baseline="0" dirty="0" smtClean="0"/>
              <a:t> </a:t>
            </a:r>
            <a:r>
              <a:rPr lang="fr-BE" baseline="0" dirty="0" err="1" smtClean="0"/>
              <a:t>ik</a:t>
            </a:r>
            <a:r>
              <a:rPr lang="fr-BE" baseline="0" dirty="0" smtClean="0"/>
              <a:t> nu </a:t>
            </a:r>
            <a:r>
              <a:rPr lang="fr-BE" baseline="0" dirty="0" err="1" smtClean="0"/>
              <a:t>graag</a:t>
            </a:r>
            <a:r>
              <a:rPr lang="fr-BE" baseline="0" dirty="0" smtClean="0"/>
              <a:t> de </a:t>
            </a:r>
            <a:r>
              <a:rPr lang="fr-BE" baseline="0" dirty="0" err="1" smtClean="0"/>
              <a:t>volgens</a:t>
            </a:r>
            <a:r>
              <a:rPr lang="fr-BE" baseline="0" dirty="0" smtClean="0"/>
              <a:t> </a:t>
            </a:r>
            <a:r>
              <a:rPr lang="fr-BE" baseline="0" dirty="0" err="1" smtClean="0"/>
              <a:t>mij</a:t>
            </a:r>
            <a:r>
              <a:rPr lang="fr-BE" baseline="0" dirty="0" smtClean="0"/>
              <a:t> </a:t>
            </a:r>
            <a:r>
              <a:rPr lang="fr-BE" baseline="0" dirty="0" err="1" smtClean="0"/>
              <a:t>relevantste</a:t>
            </a:r>
            <a:r>
              <a:rPr lang="fr-BE" baseline="0" dirty="0" smtClean="0"/>
              <a:t> </a:t>
            </a:r>
            <a:r>
              <a:rPr lang="fr-BE" baseline="0" dirty="0" err="1" smtClean="0"/>
              <a:t>numerieke</a:t>
            </a:r>
            <a:r>
              <a:rPr lang="fr-BE" baseline="0" dirty="0" smtClean="0"/>
              <a:t> </a:t>
            </a:r>
            <a:r>
              <a:rPr lang="fr-BE" baseline="0" dirty="0" err="1" smtClean="0"/>
              <a:t>voorbeelden</a:t>
            </a:r>
            <a:r>
              <a:rPr lang="fr-BE" baseline="0" dirty="0" smtClean="0"/>
              <a:t> </a:t>
            </a:r>
            <a:r>
              <a:rPr lang="fr-BE" baseline="0" dirty="0" err="1" smtClean="0"/>
              <a:t>getoond</a:t>
            </a:r>
            <a:r>
              <a:rPr lang="fr-BE" baseline="0" dirty="0" smtClean="0"/>
              <a:t>. </a:t>
            </a:r>
            <a:r>
              <a:rPr lang="fr-BE" baseline="0" dirty="0" err="1" smtClean="0"/>
              <a:t>Alle</a:t>
            </a:r>
            <a:r>
              <a:rPr lang="fr-BE" baseline="0" dirty="0" smtClean="0"/>
              <a:t> </a:t>
            </a:r>
            <a:r>
              <a:rPr lang="fr-BE" baseline="0" dirty="0" err="1" smtClean="0"/>
              <a:t>grafieken</a:t>
            </a:r>
            <a:r>
              <a:rPr lang="fr-BE" baseline="0" dirty="0" smtClean="0"/>
              <a:t> die u </a:t>
            </a:r>
            <a:r>
              <a:rPr lang="fr-BE" baseline="0" dirty="0" err="1" smtClean="0"/>
              <a:t>gaan</a:t>
            </a:r>
            <a:r>
              <a:rPr lang="fr-BE" baseline="0" dirty="0" smtClean="0"/>
              <a:t> </a:t>
            </a:r>
            <a:r>
              <a:rPr lang="fr-BE" baseline="0" dirty="0" err="1" smtClean="0"/>
              <a:t>zien</a:t>
            </a:r>
            <a:r>
              <a:rPr lang="fr-BE" baseline="0" dirty="0" smtClean="0"/>
              <a:t> </a:t>
            </a:r>
            <a:r>
              <a:rPr lang="fr-BE" baseline="0" dirty="0" err="1" smtClean="0"/>
              <a:t>hebben</a:t>
            </a:r>
            <a:r>
              <a:rPr lang="fr-BE" baseline="0" dirty="0" smtClean="0"/>
              <a:t> </a:t>
            </a:r>
            <a:r>
              <a:rPr lang="fr-BE" baseline="0" dirty="0" err="1" smtClean="0"/>
              <a:t>een</a:t>
            </a:r>
            <a:r>
              <a:rPr lang="fr-BE" baseline="0" dirty="0" smtClean="0"/>
              <a:t> </a:t>
            </a:r>
            <a:r>
              <a:rPr lang="fr-BE" baseline="0" dirty="0" err="1" smtClean="0"/>
              <a:t>werklast</a:t>
            </a:r>
            <a:r>
              <a:rPr lang="fr-BE" baseline="0" dirty="0" smtClean="0"/>
              <a:t> </a:t>
            </a:r>
            <a:r>
              <a:rPr lang="fr-BE" baseline="0" dirty="0" err="1" smtClean="0"/>
              <a:t>gelijk</a:t>
            </a:r>
            <a:r>
              <a:rPr lang="fr-BE" baseline="0" dirty="0" smtClean="0"/>
              <a:t> </a:t>
            </a:r>
            <a:r>
              <a:rPr lang="fr-BE" baseline="0" dirty="0" err="1" smtClean="0"/>
              <a:t>aan</a:t>
            </a:r>
            <a:r>
              <a:rPr lang="fr-BE" baseline="0" dirty="0" smtClean="0"/>
              <a:t> 80% en </a:t>
            </a:r>
            <a:r>
              <a:rPr lang="fr-BE" baseline="0" dirty="0" err="1" smtClean="0"/>
              <a:t>voor</a:t>
            </a:r>
            <a:r>
              <a:rPr lang="fr-BE" baseline="0" dirty="0" smtClean="0"/>
              <a:t> de IPP-</a:t>
            </a:r>
            <a:r>
              <a:rPr lang="fr-BE" baseline="0" dirty="0" err="1" smtClean="0"/>
              <a:t>modellen</a:t>
            </a:r>
            <a:r>
              <a:rPr lang="fr-BE" baseline="0" dirty="0" smtClean="0"/>
              <a:t> </a:t>
            </a:r>
            <a:r>
              <a:rPr lang="fr-BE" baseline="0" dirty="0" err="1" smtClean="0"/>
              <a:t>een</a:t>
            </a:r>
            <a:r>
              <a:rPr lang="fr-BE" baseline="0" dirty="0" smtClean="0"/>
              <a:t> </a:t>
            </a:r>
            <a:r>
              <a:rPr lang="fr-BE" baseline="0" dirty="0" err="1" smtClean="0"/>
              <a:t>actieve</a:t>
            </a:r>
            <a:r>
              <a:rPr lang="fr-BE" baseline="0" dirty="0" smtClean="0"/>
              <a:t> </a:t>
            </a:r>
            <a:r>
              <a:rPr lang="fr-BE" baseline="0" dirty="0" err="1" smtClean="0"/>
              <a:t>percentage</a:t>
            </a:r>
            <a:r>
              <a:rPr lang="fr-BE" baseline="0" dirty="0" smtClean="0"/>
              <a:t> </a:t>
            </a:r>
            <a:r>
              <a:rPr lang="fr-BE" baseline="0" dirty="0" err="1" smtClean="0"/>
              <a:t>gelijk</a:t>
            </a:r>
            <a:r>
              <a:rPr lang="fr-BE" baseline="0" dirty="0" smtClean="0"/>
              <a:t> </a:t>
            </a:r>
            <a:r>
              <a:rPr lang="fr-BE" baseline="0" dirty="0" err="1" smtClean="0"/>
              <a:t>aan</a:t>
            </a:r>
            <a:r>
              <a:rPr lang="fr-BE" baseline="0" dirty="0" smtClean="0"/>
              <a:t> 40% en </a:t>
            </a:r>
            <a:r>
              <a:rPr lang="fr-BE" baseline="0" dirty="0" err="1" smtClean="0"/>
              <a:t>een</a:t>
            </a:r>
            <a:r>
              <a:rPr lang="fr-BE" baseline="0" dirty="0" smtClean="0"/>
              <a:t> </a:t>
            </a:r>
            <a:r>
              <a:rPr lang="fr-BE" baseline="0" dirty="0" err="1" smtClean="0"/>
              <a:t>omschakeltijd</a:t>
            </a:r>
            <a:r>
              <a:rPr lang="fr-BE" baseline="0" dirty="0" smtClean="0"/>
              <a:t> </a:t>
            </a:r>
            <a:r>
              <a:rPr lang="fr-BE" baseline="0" dirty="0" err="1" smtClean="0"/>
              <a:t>kapa</a:t>
            </a:r>
            <a:r>
              <a:rPr lang="fr-BE" baseline="0" dirty="0" smtClean="0"/>
              <a:t> </a:t>
            </a:r>
            <a:r>
              <a:rPr lang="fr-BE" baseline="0" dirty="0" err="1" smtClean="0"/>
              <a:t>gelijk</a:t>
            </a:r>
            <a:r>
              <a:rPr lang="fr-BE" baseline="0" dirty="0" smtClean="0"/>
              <a:t> </a:t>
            </a:r>
            <a:r>
              <a:rPr lang="fr-BE" baseline="0" dirty="0" err="1" smtClean="0"/>
              <a:t>aan</a:t>
            </a:r>
            <a:r>
              <a:rPr lang="fr-BE" baseline="0" dirty="0" smtClean="0"/>
              <a:t> 10.</a:t>
            </a:r>
            <a:endParaRPr lang="nl-BE" sz="1200" dirty="0" smtClean="0"/>
          </a:p>
          <a:p>
            <a:endParaRPr lang="nl-NL" dirty="0"/>
          </a:p>
        </p:txBody>
      </p:sp>
      <p:sp>
        <p:nvSpPr>
          <p:cNvPr id="4" name="Tijdelijke aanduiding voor datum 3"/>
          <p:cNvSpPr>
            <a:spLocks noGrp="1"/>
          </p:cNvSpPr>
          <p:nvPr>
            <p:ph type="dt" idx="10"/>
          </p:nvPr>
        </p:nvSpPr>
        <p:spPr/>
        <p:txBody>
          <a:bodyPr/>
          <a:lstStyle/>
          <a:p>
            <a:fld id="{3B47CB03-2CDD-4E4A-BC71-99985B4CA85E}" type="datetime1">
              <a:rPr lang="nl-BE" smtClean="0"/>
              <a:pPr/>
              <a:t>22/06/2010</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DE6A6A3A-E322-4EC5-BEA4-5E95C83AF4FF}" type="slidenum">
              <a:rPr lang="nl-BE" smtClean="0"/>
              <a:pPr/>
              <a:t>8</a:t>
            </a:fld>
            <a:endParaRPr lang="nl-B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a:buFontTx/>
              <a:buNone/>
            </a:pPr>
            <a:r>
              <a:rPr lang="fr-BE" b="0" dirty="0" err="1" smtClean="0"/>
              <a:t>Zoals</a:t>
            </a:r>
            <a:r>
              <a:rPr lang="fr-BE" b="0" dirty="0" smtClean="0"/>
              <a:t> u </a:t>
            </a:r>
            <a:r>
              <a:rPr lang="fr-BE" b="0" dirty="0" err="1" smtClean="0"/>
              <a:t>het</a:t>
            </a:r>
            <a:r>
              <a:rPr lang="fr-BE" b="0" dirty="0" smtClean="0"/>
              <a:t> </a:t>
            </a:r>
            <a:r>
              <a:rPr lang="fr-BE" b="0" dirty="0" err="1" smtClean="0"/>
              <a:t>kunt</a:t>
            </a:r>
            <a:r>
              <a:rPr lang="fr-BE" b="0" dirty="0" smtClean="0"/>
              <a:t> </a:t>
            </a:r>
            <a:r>
              <a:rPr lang="fr-BE" b="0" dirty="0" err="1" smtClean="0"/>
              <a:t>zien</a:t>
            </a:r>
            <a:r>
              <a:rPr lang="fr-BE" b="0" dirty="0" smtClean="0"/>
              <a:t> </a:t>
            </a:r>
            <a:r>
              <a:rPr lang="fr-BE" b="0" dirty="0" err="1" smtClean="0"/>
              <a:t>wordt</a:t>
            </a:r>
            <a:r>
              <a:rPr lang="fr-BE" b="0" baseline="0" dirty="0" smtClean="0"/>
              <a:t> de </a:t>
            </a:r>
            <a:r>
              <a:rPr lang="fr-BE" b="0" baseline="0" dirty="0" err="1" smtClean="0"/>
              <a:t>prestatiemaat</a:t>
            </a:r>
            <a:r>
              <a:rPr lang="fr-BE" b="0" baseline="0" dirty="0" smtClean="0"/>
              <a:t> kans </a:t>
            </a:r>
            <a:r>
              <a:rPr lang="fr-BE" b="0" baseline="0" dirty="0" err="1" smtClean="0"/>
              <a:t>dat</a:t>
            </a:r>
            <a:r>
              <a:rPr lang="fr-BE" b="0" baseline="0" dirty="0" smtClean="0"/>
              <a:t> buffer 1 vol </a:t>
            </a:r>
            <a:r>
              <a:rPr lang="fr-BE" b="0" baseline="0" dirty="0" err="1" smtClean="0"/>
              <a:t>is</a:t>
            </a:r>
            <a:r>
              <a:rPr lang="fr-BE" b="0" baseline="0" dirty="0" smtClean="0"/>
              <a:t> </a:t>
            </a:r>
            <a:r>
              <a:rPr lang="fr-BE" b="0" baseline="0" dirty="0" err="1" smtClean="0"/>
              <a:t>weergegeven</a:t>
            </a:r>
            <a:r>
              <a:rPr lang="fr-BE" b="0" baseline="0" dirty="0" smtClean="0"/>
              <a:t> </a:t>
            </a:r>
            <a:r>
              <a:rPr lang="fr-BE" b="0" baseline="0" dirty="0" err="1" smtClean="0"/>
              <a:t>voor</a:t>
            </a:r>
            <a:r>
              <a:rPr lang="fr-BE" b="0" baseline="0" dirty="0" smtClean="0"/>
              <a:t> </a:t>
            </a:r>
            <a:r>
              <a:rPr lang="fr-BE" b="0" baseline="0" dirty="0" err="1" smtClean="0"/>
              <a:t>het</a:t>
            </a:r>
            <a:r>
              <a:rPr lang="fr-BE" b="0" baseline="0" dirty="0" smtClean="0"/>
              <a:t> </a:t>
            </a:r>
            <a:r>
              <a:rPr lang="fr-BE" b="0" baseline="0" dirty="0" err="1" smtClean="0"/>
              <a:t>basismodel</a:t>
            </a:r>
            <a:r>
              <a:rPr lang="fr-BE" b="0" baseline="0" dirty="0" smtClean="0"/>
              <a:t> en 1IPP-model </a:t>
            </a:r>
            <a:r>
              <a:rPr lang="fr-BE" b="0" baseline="0" dirty="0" err="1" smtClean="0"/>
              <a:t>weergegeven</a:t>
            </a:r>
            <a:r>
              <a:rPr lang="fr-BE" b="0" baseline="0" dirty="0" smtClean="0"/>
              <a:t> </a:t>
            </a:r>
            <a:r>
              <a:rPr lang="fr-BE" b="0" baseline="0" dirty="0" err="1" smtClean="0"/>
              <a:t>waarbij</a:t>
            </a:r>
            <a:r>
              <a:rPr lang="fr-BE" b="0" baseline="0" dirty="0" smtClean="0"/>
              <a:t> C1 </a:t>
            </a:r>
            <a:r>
              <a:rPr lang="fr-BE" b="0" baseline="0" dirty="0" err="1" smtClean="0"/>
              <a:t>varieert</a:t>
            </a:r>
            <a:r>
              <a:rPr lang="fr-BE" b="0" baseline="0" dirty="0" smtClean="0"/>
              <a:t>.</a:t>
            </a:r>
          </a:p>
          <a:p>
            <a:pPr>
              <a:buFontTx/>
              <a:buNone/>
            </a:pPr>
            <a:endParaRPr lang="fr-BE" b="0" dirty="0" smtClean="0"/>
          </a:p>
          <a:p>
            <a:pPr>
              <a:buFontTx/>
              <a:buChar char="-"/>
            </a:pPr>
            <a:r>
              <a:rPr lang="fr-BE" b="0" dirty="0" smtClean="0"/>
              <a:t> </a:t>
            </a:r>
            <a:r>
              <a:rPr lang="fr-BE" b="0" dirty="0" err="1" smtClean="0"/>
              <a:t>Een</a:t>
            </a:r>
            <a:r>
              <a:rPr lang="fr-BE" b="0" baseline="0" dirty="0" smtClean="0"/>
              <a:t> </a:t>
            </a:r>
            <a:r>
              <a:rPr lang="fr-BE" b="1" baseline="0" dirty="0" err="1" smtClean="0"/>
              <a:t>eerste</a:t>
            </a:r>
            <a:r>
              <a:rPr lang="fr-BE" b="1" baseline="0" dirty="0" smtClean="0"/>
              <a:t> </a:t>
            </a:r>
            <a:r>
              <a:rPr lang="fr-BE" b="1" baseline="0" dirty="0" err="1" smtClean="0"/>
              <a:t>observatie</a:t>
            </a:r>
            <a:r>
              <a:rPr lang="fr-BE" b="1" baseline="0" dirty="0" smtClean="0"/>
              <a:t> </a:t>
            </a:r>
            <a:r>
              <a:rPr lang="fr-BE" b="0" baseline="0" dirty="0" err="1" smtClean="0"/>
              <a:t>is</a:t>
            </a:r>
            <a:r>
              <a:rPr lang="fr-BE" b="0" baseline="0" dirty="0" smtClean="0"/>
              <a:t> </a:t>
            </a:r>
            <a:r>
              <a:rPr lang="fr-BE" b="0" baseline="0" dirty="0" err="1" smtClean="0"/>
              <a:t>dat</a:t>
            </a:r>
            <a:r>
              <a:rPr lang="fr-BE" b="0" baseline="0" dirty="0" smtClean="0"/>
              <a:t> </a:t>
            </a:r>
            <a:r>
              <a:rPr lang="fr-BE" b="0" baseline="0" dirty="0" err="1" smtClean="0"/>
              <a:t>voor</a:t>
            </a:r>
            <a:r>
              <a:rPr lang="fr-BE" b="0" baseline="0" dirty="0" smtClean="0"/>
              <a:t> </a:t>
            </a:r>
            <a:r>
              <a:rPr lang="fr-BE" b="0" baseline="0" dirty="0" err="1" smtClean="0"/>
              <a:t>beide</a:t>
            </a:r>
            <a:r>
              <a:rPr lang="fr-BE" b="0" baseline="0" dirty="0" smtClean="0"/>
              <a:t> </a:t>
            </a:r>
            <a:r>
              <a:rPr lang="fr-BE" b="0" baseline="0" dirty="0" err="1" smtClean="0"/>
              <a:t>modellen</a:t>
            </a:r>
            <a:r>
              <a:rPr lang="fr-BE" b="0" baseline="0" dirty="0" smtClean="0"/>
              <a:t> de kans </a:t>
            </a:r>
            <a:r>
              <a:rPr lang="fr-BE" b="0" baseline="0" dirty="0" err="1" smtClean="0"/>
              <a:t>daalt</a:t>
            </a:r>
            <a:r>
              <a:rPr lang="fr-BE" b="0" baseline="0" dirty="0" smtClean="0"/>
              <a:t> </a:t>
            </a:r>
            <a:r>
              <a:rPr lang="fr-BE" b="0" baseline="0" dirty="0" err="1" smtClean="0"/>
              <a:t>naarmate</a:t>
            </a:r>
            <a:r>
              <a:rPr lang="fr-BE" b="0" baseline="0" dirty="0" smtClean="0"/>
              <a:t> C2 en C1 </a:t>
            </a:r>
            <a:r>
              <a:rPr lang="fr-BE" b="0" baseline="0" dirty="0" err="1" smtClean="0"/>
              <a:t>groter</a:t>
            </a:r>
            <a:r>
              <a:rPr lang="fr-BE" b="0" baseline="0" dirty="0" smtClean="0"/>
              <a:t> </a:t>
            </a:r>
            <a:r>
              <a:rPr lang="fr-BE" b="0" baseline="0" dirty="0" err="1" smtClean="0"/>
              <a:t>worden</a:t>
            </a:r>
            <a:r>
              <a:rPr lang="fr-BE" b="0" baseline="0" dirty="0" smtClean="0"/>
              <a:t>. </a:t>
            </a:r>
            <a:r>
              <a:rPr lang="fr-BE" b="0" baseline="0" dirty="0" err="1" smtClean="0"/>
              <a:t>Het</a:t>
            </a:r>
            <a:r>
              <a:rPr lang="fr-BE" b="0" baseline="0" dirty="0" smtClean="0"/>
              <a:t> </a:t>
            </a:r>
            <a:r>
              <a:rPr lang="fr-BE" b="0" baseline="0" dirty="0" err="1" smtClean="0"/>
              <a:t>verschil</a:t>
            </a:r>
            <a:r>
              <a:rPr lang="fr-BE" b="0" baseline="0" dirty="0" smtClean="0"/>
              <a:t> </a:t>
            </a:r>
            <a:r>
              <a:rPr lang="fr-BE" b="0" baseline="0" dirty="0" err="1" smtClean="0"/>
              <a:t>tussen</a:t>
            </a:r>
            <a:r>
              <a:rPr lang="fr-BE" b="0" baseline="0" dirty="0" smtClean="0"/>
              <a:t> de </a:t>
            </a:r>
            <a:r>
              <a:rPr lang="fr-BE" b="0" baseline="0" dirty="0" err="1" smtClean="0"/>
              <a:t>tweemodellen</a:t>
            </a:r>
            <a:r>
              <a:rPr lang="fr-BE" b="0" baseline="0" dirty="0" smtClean="0"/>
              <a:t> </a:t>
            </a:r>
            <a:r>
              <a:rPr lang="fr-BE" b="0" baseline="0" dirty="0" err="1" smtClean="0"/>
              <a:t>verkleint</a:t>
            </a:r>
            <a:r>
              <a:rPr lang="fr-BE" b="0" baseline="0" dirty="0" smtClean="0"/>
              <a:t> </a:t>
            </a:r>
            <a:r>
              <a:rPr lang="fr-BE" b="0" baseline="0" dirty="0" err="1" smtClean="0"/>
              <a:t>naarmate</a:t>
            </a:r>
            <a:r>
              <a:rPr lang="fr-BE" b="0" baseline="0" dirty="0" smtClean="0"/>
              <a:t> de </a:t>
            </a:r>
            <a:r>
              <a:rPr lang="fr-BE" b="0" baseline="0" dirty="0" err="1" smtClean="0"/>
              <a:t>capaciteit</a:t>
            </a:r>
            <a:r>
              <a:rPr lang="fr-BE" b="0" baseline="0" dirty="0" smtClean="0"/>
              <a:t> van </a:t>
            </a:r>
            <a:r>
              <a:rPr lang="fr-BE" b="0" baseline="0" dirty="0" err="1" smtClean="0"/>
              <a:t>beide</a:t>
            </a:r>
            <a:r>
              <a:rPr lang="fr-BE" b="0" baseline="0" dirty="0" smtClean="0"/>
              <a:t> buffers </a:t>
            </a:r>
            <a:r>
              <a:rPr lang="fr-BE" b="0" baseline="0" dirty="0" err="1" smtClean="0"/>
              <a:t>groter</a:t>
            </a:r>
            <a:r>
              <a:rPr lang="fr-BE" b="0" baseline="0" dirty="0" smtClean="0"/>
              <a:t> </a:t>
            </a:r>
            <a:r>
              <a:rPr lang="fr-BE" b="0" baseline="0" dirty="0" err="1" smtClean="0"/>
              <a:t>wordt</a:t>
            </a:r>
            <a:r>
              <a:rPr lang="fr-BE" b="0" baseline="0" dirty="0" smtClean="0"/>
              <a:t>, </a:t>
            </a:r>
            <a:r>
              <a:rPr lang="fr-BE" b="0" baseline="0" dirty="0" err="1" smtClean="0"/>
              <a:t>het</a:t>
            </a:r>
            <a:r>
              <a:rPr lang="fr-BE" b="0" baseline="0" dirty="0" smtClean="0"/>
              <a:t> </a:t>
            </a:r>
            <a:r>
              <a:rPr lang="fr-BE" b="0" baseline="0" dirty="0" err="1" smtClean="0"/>
              <a:t>verschil</a:t>
            </a:r>
            <a:r>
              <a:rPr lang="fr-BE" b="0" baseline="0" dirty="0" smtClean="0"/>
              <a:t> </a:t>
            </a:r>
            <a:r>
              <a:rPr lang="fr-BE" b="0" baseline="0" dirty="0" err="1" smtClean="0"/>
              <a:t>verkleint</a:t>
            </a:r>
            <a:r>
              <a:rPr lang="fr-BE" b="0" baseline="0" dirty="0" smtClean="0"/>
              <a:t>.</a:t>
            </a:r>
          </a:p>
          <a:p>
            <a:pPr>
              <a:buFontTx/>
              <a:buChar char="-"/>
            </a:pPr>
            <a:endParaRPr lang="fr-BE" b="0" baseline="0" dirty="0" smtClean="0"/>
          </a:p>
          <a:p>
            <a:pPr>
              <a:buFontTx/>
              <a:buChar char="-"/>
            </a:pPr>
            <a:r>
              <a:rPr lang="fr-BE" b="0" baseline="0" dirty="0" err="1" smtClean="0"/>
              <a:t>Een</a:t>
            </a:r>
            <a:r>
              <a:rPr lang="fr-BE" b="0" baseline="0" dirty="0" smtClean="0"/>
              <a:t> </a:t>
            </a:r>
            <a:r>
              <a:rPr lang="fr-BE" b="1" baseline="0" dirty="0" err="1" smtClean="0"/>
              <a:t>derde</a:t>
            </a:r>
            <a:r>
              <a:rPr lang="fr-BE" b="1" baseline="0" dirty="0" smtClean="0"/>
              <a:t> </a:t>
            </a:r>
            <a:r>
              <a:rPr lang="fr-BE" b="1" baseline="0" dirty="0" err="1" smtClean="0"/>
              <a:t>observatie</a:t>
            </a:r>
            <a:r>
              <a:rPr lang="fr-BE" b="1" baseline="0" dirty="0" smtClean="0"/>
              <a:t> </a:t>
            </a:r>
            <a:r>
              <a:rPr lang="fr-BE" b="0" baseline="0" dirty="0" err="1" smtClean="0"/>
              <a:t>is</a:t>
            </a:r>
            <a:r>
              <a:rPr lang="fr-BE" b="0" baseline="0" dirty="0" smtClean="0"/>
              <a:t> </a:t>
            </a:r>
            <a:r>
              <a:rPr lang="fr-BE" b="0" baseline="0" dirty="0" err="1" smtClean="0"/>
              <a:t>dat</a:t>
            </a:r>
            <a:r>
              <a:rPr lang="fr-BE" b="0" baseline="0" dirty="0" smtClean="0"/>
              <a:t> de kans </a:t>
            </a:r>
            <a:r>
              <a:rPr lang="fr-BE" b="0" baseline="0" dirty="0" err="1" smtClean="0"/>
              <a:t>dat</a:t>
            </a:r>
            <a:r>
              <a:rPr lang="fr-BE" b="0" baseline="0" dirty="0" smtClean="0"/>
              <a:t> buffer 1 vol </a:t>
            </a:r>
            <a:r>
              <a:rPr lang="fr-BE" b="0" baseline="0" dirty="0" err="1" smtClean="0"/>
              <a:t>is</a:t>
            </a:r>
            <a:r>
              <a:rPr lang="fr-BE" b="0" baseline="0" dirty="0" smtClean="0"/>
              <a:t> </a:t>
            </a:r>
            <a:r>
              <a:rPr lang="fr-BE" b="0" baseline="0" dirty="0" err="1" smtClean="0"/>
              <a:t>groter</a:t>
            </a:r>
            <a:r>
              <a:rPr lang="fr-BE" b="0" baseline="0" dirty="0" smtClean="0"/>
              <a:t> </a:t>
            </a:r>
            <a:r>
              <a:rPr lang="fr-BE" b="0" baseline="0" dirty="0" err="1" smtClean="0"/>
              <a:t>voor</a:t>
            </a:r>
            <a:r>
              <a:rPr lang="fr-BE" b="0" baseline="0" dirty="0" smtClean="0"/>
              <a:t> </a:t>
            </a:r>
            <a:r>
              <a:rPr lang="fr-BE" b="0" baseline="0" dirty="0" err="1" smtClean="0"/>
              <a:t>alle</a:t>
            </a:r>
            <a:r>
              <a:rPr lang="fr-BE" b="0" baseline="0" dirty="0" smtClean="0"/>
              <a:t> C1-C2 </a:t>
            </a:r>
            <a:r>
              <a:rPr lang="fr-BE" b="0" baseline="0" dirty="0" err="1" smtClean="0"/>
              <a:t>waarden</a:t>
            </a:r>
            <a:r>
              <a:rPr lang="fr-BE" b="0" baseline="0" dirty="0" smtClean="0"/>
              <a:t> </a:t>
            </a:r>
            <a:r>
              <a:rPr lang="fr-BE" b="0" baseline="0" dirty="0" err="1" smtClean="0"/>
              <a:t>groter</a:t>
            </a:r>
            <a:r>
              <a:rPr lang="fr-BE" b="0" baseline="0" dirty="0" smtClean="0"/>
              <a:t> </a:t>
            </a:r>
            <a:r>
              <a:rPr lang="fr-BE" b="0" baseline="0" dirty="0" err="1" smtClean="0"/>
              <a:t>is</a:t>
            </a:r>
            <a:r>
              <a:rPr lang="fr-BE" b="0" baseline="0" dirty="0" smtClean="0"/>
              <a:t> </a:t>
            </a:r>
            <a:r>
              <a:rPr lang="fr-BE" b="0" baseline="0" dirty="0" err="1" smtClean="0"/>
              <a:t>bij</a:t>
            </a:r>
            <a:r>
              <a:rPr lang="fr-BE" b="0" baseline="0" dirty="0" smtClean="0"/>
              <a:t> </a:t>
            </a:r>
            <a:r>
              <a:rPr lang="fr-BE" b="0" baseline="0" dirty="0" err="1" smtClean="0"/>
              <a:t>het</a:t>
            </a:r>
            <a:r>
              <a:rPr lang="fr-BE" b="0" baseline="0" dirty="0" smtClean="0"/>
              <a:t> 1IPP dan </a:t>
            </a:r>
            <a:r>
              <a:rPr lang="fr-BE" b="0" baseline="0" dirty="0" err="1" smtClean="0"/>
              <a:t>bij</a:t>
            </a:r>
            <a:r>
              <a:rPr lang="fr-BE" b="0" baseline="0" dirty="0" smtClean="0"/>
              <a:t> </a:t>
            </a:r>
            <a:r>
              <a:rPr lang="fr-BE" b="0" baseline="0" dirty="0" err="1" smtClean="0"/>
              <a:t>het</a:t>
            </a:r>
            <a:r>
              <a:rPr lang="fr-BE" b="0" baseline="0" dirty="0" smtClean="0"/>
              <a:t> </a:t>
            </a:r>
            <a:r>
              <a:rPr lang="fr-BE" b="0" baseline="0" dirty="0" err="1" smtClean="0"/>
              <a:t>basismodel</a:t>
            </a:r>
            <a:r>
              <a:rPr lang="fr-BE" b="0" baseline="0" dirty="0" smtClean="0"/>
              <a:t>. Al </a:t>
            </a:r>
            <a:r>
              <a:rPr lang="fr-BE" b="0" baseline="0" dirty="0" err="1" smtClean="0"/>
              <a:t>hebben</a:t>
            </a:r>
            <a:r>
              <a:rPr lang="fr-BE" b="0" baseline="0" dirty="0" smtClean="0"/>
              <a:t> </a:t>
            </a:r>
            <a:r>
              <a:rPr lang="fr-BE" b="0" baseline="0" dirty="0" err="1" smtClean="0"/>
              <a:t>beide</a:t>
            </a:r>
            <a:r>
              <a:rPr lang="fr-BE" b="0" baseline="0" dirty="0" smtClean="0"/>
              <a:t> </a:t>
            </a:r>
            <a:r>
              <a:rPr lang="fr-BE" b="0" baseline="0" dirty="0" err="1" smtClean="0"/>
              <a:t>modellen</a:t>
            </a:r>
            <a:r>
              <a:rPr lang="fr-BE" b="0" baseline="0" dirty="0" smtClean="0"/>
              <a:t> </a:t>
            </a:r>
            <a:r>
              <a:rPr lang="fr-BE" b="0" baseline="0" dirty="0" err="1" smtClean="0"/>
              <a:t>eenzelfde</a:t>
            </a:r>
            <a:r>
              <a:rPr lang="fr-BE" b="0" baseline="0" dirty="0" smtClean="0"/>
              <a:t> </a:t>
            </a:r>
            <a:r>
              <a:rPr lang="fr-BE" b="0" baseline="0" dirty="0" err="1" smtClean="0"/>
              <a:t>werklast</a:t>
            </a:r>
            <a:r>
              <a:rPr lang="fr-BE" b="0" baseline="0" dirty="0" smtClean="0"/>
              <a:t>, </a:t>
            </a:r>
            <a:r>
              <a:rPr lang="fr-BE" b="0" baseline="0" dirty="0" err="1" smtClean="0"/>
              <a:t>zal</a:t>
            </a:r>
            <a:r>
              <a:rPr lang="fr-BE" b="0" baseline="0" dirty="0" smtClean="0"/>
              <a:t> de buffer </a:t>
            </a:r>
            <a:r>
              <a:rPr lang="fr-BE" b="0" baseline="0" dirty="0" err="1" smtClean="0"/>
              <a:t>vaker</a:t>
            </a:r>
            <a:r>
              <a:rPr lang="fr-BE" b="0" baseline="0" dirty="0" smtClean="0"/>
              <a:t> vol </a:t>
            </a:r>
            <a:r>
              <a:rPr lang="fr-BE" b="0" baseline="0" dirty="0" err="1" smtClean="0"/>
              <a:t>zijn</a:t>
            </a:r>
            <a:r>
              <a:rPr lang="fr-BE" b="0" baseline="0" dirty="0" smtClean="0"/>
              <a:t> in de </a:t>
            </a:r>
            <a:r>
              <a:rPr lang="fr-BE" b="0" baseline="0" dirty="0" err="1" smtClean="0"/>
              <a:t>actieve</a:t>
            </a:r>
            <a:r>
              <a:rPr lang="fr-BE" b="0" baseline="0" dirty="0" smtClean="0"/>
              <a:t> </a:t>
            </a:r>
            <a:r>
              <a:rPr lang="fr-BE" b="0" baseline="0" dirty="0" err="1" smtClean="0"/>
              <a:t>productieperiode</a:t>
            </a:r>
            <a:r>
              <a:rPr lang="fr-BE" b="0" baseline="0" dirty="0" smtClean="0"/>
              <a:t>. </a:t>
            </a:r>
            <a:r>
              <a:rPr lang="fr-BE" b="0" baseline="0" dirty="0" err="1" smtClean="0"/>
              <a:t>Zijn</a:t>
            </a:r>
            <a:r>
              <a:rPr lang="fr-BE" b="0" baseline="0" dirty="0" smtClean="0"/>
              <a:t> </a:t>
            </a:r>
            <a:r>
              <a:rPr lang="fr-BE" b="0" baseline="0" dirty="0" err="1" smtClean="0"/>
              <a:t>aankomstintensiteit</a:t>
            </a:r>
            <a:r>
              <a:rPr lang="fr-BE" b="0" baseline="0" dirty="0" smtClean="0"/>
              <a:t> </a:t>
            </a:r>
            <a:r>
              <a:rPr lang="fr-BE" b="0" baseline="0" dirty="0" err="1" smtClean="0"/>
              <a:t>is</a:t>
            </a:r>
            <a:r>
              <a:rPr lang="fr-BE" b="0" baseline="0" dirty="0" smtClean="0"/>
              <a:t> </a:t>
            </a:r>
            <a:r>
              <a:rPr lang="fr-BE" b="0" baseline="0" dirty="0" err="1" smtClean="0"/>
              <a:t>namelijk</a:t>
            </a:r>
            <a:r>
              <a:rPr lang="fr-BE" b="0" baseline="0" dirty="0" smtClean="0"/>
              <a:t> </a:t>
            </a:r>
            <a:r>
              <a:rPr lang="fr-BE" b="0" baseline="0" dirty="0" err="1" smtClean="0"/>
              <a:t>gelijk</a:t>
            </a:r>
            <a:r>
              <a:rPr lang="fr-BE" b="0" baseline="0" dirty="0" smtClean="0"/>
              <a:t> </a:t>
            </a:r>
            <a:r>
              <a:rPr lang="fr-BE" b="0" baseline="0" dirty="0" err="1" smtClean="0"/>
              <a:t>aan</a:t>
            </a:r>
            <a:r>
              <a:rPr lang="fr-BE" b="0" baseline="0" dirty="0" smtClean="0"/>
              <a:t> 2.</a:t>
            </a:r>
          </a:p>
          <a:p>
            <a:pPr>
              <a:buFontTx/>
              <a:buNone/>
            </a:pPr>
            <a:endParaRPr lang="fr-BE" dirty="0" smtClean="0"/>
          </a:p>
          <a:p>
            <a:pPr>
              <a:buFontTx/>
              <a:buChar char="-"/>
            </a:pPr>
            <a:endParaRPr lang="fr-BE" dirty="0" smtClean="0"/>
          </a:p>
        </p:txBody>
      </p:sp>
      <p:sp>
        <p:nvSpPr>
          <p:cNvPr id="4" name="Tijdelijke aanduiding voor datum 3"/>
          <p:cNvSpPr>
            <a:spLocks noGrp="1"/>
          </p:cNvSpPr>
          <p:nvPr>
            <p:ph type="dt" idx="10"/>
          </p:nvPr>
        </p:nvSpPr>
        <p:spPr/>
        <p:txBody>
          <a:bodyPr/>
          <a:lstStyle/>
          <a:p>
            <a:fld id="{A9CFBA5C-20E9-4628-9EE9-1B657C9CE0F2}" type="datetime1">
              <a:rPr lang="nl-BE" smtClean="0"/>
              <a:pPr/>
              <a:t>22/06/2010</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DE6A6A3A-E322-4EC5-BEA4-5E95C83AF4FF}" type="slidenum">
              <a:rPr lang="nl-BE" smtClean="0"/>
              <a:pPr/>
              <a:t>9</a:t>
            </a:fld>
            <a:endParaRPr lang="nl-B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3D2BDC3-2BBD-4BED-B24A-57E57224F241}" type="datetime1">
              <a:rPr lang="nl-BE" smtClean="0"/>
              <a:pPr/>
              <a:t>22/06/2010</a:t>
            </a:fld>
            <a:endParaRPr lang="nl-BE"/>
          </a:p>
        </p:txBody>
      </p:sp>
      <p:sp>
        <p:nvSpPr>
          <p:cNvPr id="19" name="Footer Placeholder 18"/>
          <p:cNvSpPr>
            <a:spLocks noGrp="1"/>
          </p:cNvSpPr>
          <p:nvPr>
            <p:ph type="ftr" sz="quarter" idx="11"/>
          </p:nvPr>
        </p:nvSpPr>
        <p:spPr/>
        <p:txBody>
          <a:bodyPr/>
          <a:lstStyle/>
          <a:p>
            <a:r>
              <a:rPr lang="nl-NL" smtClean="0"/>
              <a:t>Impact van productieonderbreking op kitting, een analytische studie</a:t>
            </a:r>
            <a:endParaRPr lang="nl-BE"/>
          </a:p>
        </p:txBody>
      </p:sp>
      <p:sp>
        <p:nvSpPr>
          <p:cNvPr id="27" name="Slide Number Placeholder 26"/>
          <p:cNvSpPr>
            <a:spLocks noGrp="1"/>
          </p:cNvSpPr>
          <p:nvPr>
            <p:ph type="sldNum" sz="quarter" idx="12"/>
          </p:nvPr>
        </p:nvSpPr>
        <p:spPr/>
        <p:txBody>
          <a:bodyPr/>
          <a:lstStyle/>
          <a:p>
            <a:fld id="{10EC7F21-94D0-480D-862C-8A817C6E385F}" type="slidenum">
              <a:rPr lang="nl-BE" smtClean="0"/>
              <a:pPr/>
              <a:t>‹nr.›</a:t>
            </a:fld>
            <a:endParaRPr lang="nl-B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41793D-39C1-47E6-84B3-00BD9D92483E}" type="datetime1">
              <a:rPr lang="nl-BE" smtClean="0"/>
              <a:pPr/>
              <a:t>22/06/2010</a:t>
            </a:fld>
            <a:endParaRPr lang="nl-BE"/>
          </a:p>
        </p:txBody>
      </p:sp>
      <p:sp>
        <p:nvSpPr>
          <p:cNvPr id="5" name="Footer Placeholder 4"/>
          <p:cNvSpPr>
            <a:spLocks noGrp="1"/>
          </p:cNvSpPr>
          <p:nvPr>
            <p:ph type="ftr" sz="quarter" idx="11"/>
          </p:nvPr>
        </p:nvSpPr>
        <p:spPr/>
        <p:txBody>
          <a:bodyPr/>
          <a:lstStyle/>
          <a:p>
            <a:r>
              <a:rPr lang="nl-NL" smtClean="0"/>
              <a:t>Impact van productieonderbreking op kitting, een analytische studie</a:t>
            </a:r>
            <a:endParaRPr lang="nl-BE"/>
          </a:p>
        </p:txBody>
      </p:sp>
      <p:sp>
        <p:nvSpPr>
          <p:cNvPr id="6" name="Slide Number Placeholder 5"/>
          <p:cNvSpPr>
            <a:spLocks noGrp="1"/>
          </p:cNvSpPr>
          <p:nvPr>
            <p:ph type="sldNum" sz="quarter" idx="12"/>
          </p:nvPr>
        </p:nvSpPr>
        <p:spPr/>
        <p:txBody>
          <a:bodyPr/>
          <a:lstStyle/>
          <a:p>
            <a:fld id="{10EC7F21-94D0-480D-862C-8A817C6E385F}" type="slidenum">
              <a:rPr lang="nl-BE" smtClean="0"/>
              <a:pPr/>
              <a:t>‹nr.›</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326910-DA75-4A1C-B547-F699E4C3C388}" type="datetime1">
              <a:rPr lang="nl-BE" smtClean="0"/>
              <a:pPr/>
              <a:t>22/06/2010</a:t>
            </a:fld>
            <a:endParaRPr lang="nl-BE"/>
          </a:p>
        </p:txBody>
      </p:sp>
      <p:sp>
        <p:nvSpPr>
          <p:cNvPr id="5" name="Footer Placeholder 4"/>
          <p:cNvSpPr>
            <a:spLocks noGrp="1"/>
          </p:cNvSpPr>
          <p:nvPr>
            <p:ph type="ftr" sz="quarter" idx="11"/>
          </p:nvPr>
        </p:nvSpPr>
        <p:spPr/>
        <p:txBody>
          <a:bodyPr/>
          <a:lstStyle/>
          <a:p>
            <a:r>
              <a:rPr lang="nl-NL" smtClean="0"/>
              <a:t>Impact van productieonderbreking op kitting, een analytische studie</a:t>
            </a:r>
            <a:endParaRPr lang="nl-BE"/>
          </a:p>
        </p:txBody>
      </p:sp>
      <p:sp>
        <p:nvSpPr>
          <p:cNvPr id="6" name="Slide Number Placeholder 5"/>
          <p:cNvSpPr>
            <a:spLocks noGrp="1"/>
          </p:cNvSpPr>
          <p:nvPr>
            <p:ph type="sldNum" sz="quarter" idx="12"/>
          </p:nvPr>
        </p:nvSpPr>
        <p:spPr/>
        <p:txBody>
          <a:bodyPr/>
          <a:lstStyle/>
          <a:p>
            <a:fld id="{10EC7F21-94D0-480D-862C-8A817C6E385F}" type="slidenum">
              <a:rPr lang="nl-BE" smtClean="0"/>
              <a:pPr/>
              <a:t>‹nr.›</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BC2F3A-ACE7-43A3-9AF8-9AB1F20C2A59}" type="datetime1">
              <a:rPr lang="nl-BE" smtClean="0"/>
              <a:pPr/>
              <a:t>22/06/2010</a:t>
            </a:fld>
            <a:endParaRPr lang="nl-BE"/>
          </a:p>
        </p:txBody>
      </p:sp>
      <p:sp>
        <p:nvSpPr>
          <p:cNvPr id="5" name="Footer Placeholder 4"/>
          <p:cNvSpPr>
            <a:spLocks noGrp="1"/>
          </p:cNvSpPr>
          <p:nvPr>
            <p:ph type="ftr" sz="quarter" idx="11"/>
          </p:nvPr>
        </p:nvSpPr>
        <p:spPr/>
        <p:txBody>
          <a:bodyPr/>
          <a:lstStyle/>
          <a:p>
            <a:r>
              <a:rPr lang="nl-NL" smtClean="0"/>
              <a:t>Impact van productieonderbreking op kitting, een analytische studie</a:t>
            </a:r>
            <a:endParaRPr lang="nl-BE"/>
          </a:p>
        </p:txBody>
      </p:sp>
      <p:sp>
        <p:nvSpPr>
          <p:cNvPr id="6" name="Slide Number Placeholder 5"/>
          <p:cNvSpPr>
            <a:spLocks noGrp="1"/>
          </p:cNvSpPr>
          <p:nvPr>
            <p:ph type="sldNum" sz="quarter" idx="12"/>
          </p:nvPr>
        </p:nvSpPr>
        <p:spPr/>
        <p:txBody>
          <a:bodyPr/>
          <a:lstStyle/>
          <a:p>
            <a:fld id="{10EC7F21-94D0-480D-862C-8A817C6E385F}" type="slidenum">
              <a:rPr lang="nl-BE" smtClean="0"/>
              <a:pPr/>
              <a:t>‹nr.›</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6A0D2A-5276-4502-9C78-41A45B3BE774}" type="datetime1">
              <a:rPr lang="nl-BE" smtClean="0"/>
              <a:pPr/>
              <a:t>22/06/2010</a:t>
            </a:fld>
            <a:endParaRPr lang="nl-BE"/>
          </a:p>
        </p:txBody>
      </p:sp>
      <p:sp>
        <p:nvSpPr>
          <p:cNvPr id="5" name="Footer Placeholder 4"/>
          <p:cNvSpPr>
            <a:spLocks noGrp="1"/>
          </p:cNvSpPr>
          <p:nvPr>
            <p:ph type="ftr" sz="quarter" idx="11"/>
          </p:nvPr>
        </p:nvSpPr>
        <p:spPr/>
        <p:txBody>
          <a:bodyPr/>
          <a:lstStyle/>
          <a:p>
            <a:r>
              <a:rPr lang="nl-NL" smtClean="0"/>
              <a:t>Impact van productieonderbreking op kitting, een analytische studie</a:t>
            </a:r>
            <a:endParaRPr lang="nl-BE"/>
          </a:p>
        </p:txBody>
      </p:sp>
      <p:sp>
        <p:nvSpPr>
          <p:cNvPr id="6" name="Slide Number Placeholder 5"/>
          <p:cNvSpPr>
            <a:spLocks noGrp="1"/>
          </p:cNvSpPr>
          <p:nvPr>
            <p:ph type="sldNum" sz="quarter" idx="12"/>
          </p:nvPr>
        </p:nvSpPr>
        <p:spPr/>
        <p:txBody>
          <a:bodyPr/>
          <a:lstStyle/>
          <a:p>
            <a:fld id="{10EC7F21-94D0-480D-862C-8A817C6E385F}" type="slidenum">
              <a:rPr lang="nl-BE" smtClean="0"/>
              <a:pPr/>
              <a:t>‹nr.›</a:t>
            </a:fld>
            <a:endParaRPr lang="nl-B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BB2CC29-FC00-44DE-9F17-9D3901936E08}" type="datetime1">
              <a:rPr lang="nl-BE" smtClean="0"/>
              <a:pPr/>
              <a:t>22/06/2010</a:t>
            </a:fld>
            <a:endParaRPr lang="nl-BE"/>
          </a:p>
        </p:txBody>
      </p:sp>
      <p:sp>
        <p:nvSpPr>
          <p:cNvPr id="6" name="Footer Placeholder 5"/>
          <p:cNvSpPr>
            <a:spLocks noGrp="1"/>
          </p:cNvSpPr>
          <p:nvPr>
            <p:ph type="ftr" sz="quarter" idx="11"/>
          </p:nvPr>
        </p:nvSpPr>
        <p:spPr/>
        <p:txBody>
          <a:bodyPr/>
          <a:lstStyle/>
          <a:p>
            <a:r>
              <a:rPr lang="nl-NL" smtClean="0"/>
              <a:t>Impact van productieonderbreking op kitting, een analytische studie</a:t>
            </a:r>
            <a:endParaRPr lang="nl-BE"/>
          </a:p>
        </p:txBody>
      </p:sp>
      <p:sp>
        <p:nvSpPr>
          <p:cNvPr id="7" name="Slide Number Placeholder 6"/>
          <p:cNvSpPr>
            <a:spLocks noGrp="1"/>
          </p:cNvSpPr>
          <p:nvPr>
            <p:ph type="sldNum" sz="quarter" idx="12"/>
          </p:nvPr>
        </p:nvSpPr>
        <p:spPr/>
        <p:txBody>
          <a:bodyPr/>
          <a:lstStyle/>
          <a:p>
            <a:fld id="{10EC7F21-94D0-480D-862C-8A817C6E385F}" type="slidenum">
              <a:rPr lang="nl-BE" smtClean="0"/>
              <a:pPr/>
              <a:t>‹nr.›</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0C2460-22B4-43EF-A27A-15E65D64C788}" type="datetime1">
              <a:rPr lang="nl-BE" smtClean="0"/>
              <a:pPr/>
              <a:t>22/06/2010</a:t>
            </a:fld>
            <a:endParaRPr lang="nl-BE"/>
          </a:p>
        </p:txBody>
      </p:sp>
      <p:sp>
        <p:nvSpPr>
          <p:cNvPr id="8" name="Footer Placeholder 7"/>
          <p:cNvSpPr>
            <a:spLocks noGrp="1"/>
          </p:cNvSpPr>
          <p:nvPr>
            <p:ph type="ftr" sz="quarter" idx="11"/>
          </p:nvPr>
        </p:nvSpPr>
        <p:spPr/>
        <p:txBody>
          <a:bodyPr/>
          <a:lstStyle/>
          <a:p>
            <a:r>
              <a:rPr lang="nl-NL" smtClean="0"/>
              <a:t>Impact van productieonderbreking op kitting, een analytische studie</a:t>
            </a:r>
            <a:endParaRPr lang="nl-BE"/>
          </a:p>
        </p:txBody>
      </p:sp>
      <p:sp>
        <p:nvSpPr>
          <p:cNvPr id="9" name="Slide Number Placeholder 8"/>
          <p:cNvSpPr>
            <a:spLocks noGrp="1"/>
          </p:cNvSpPr>
          <p:nvPr>
            <p:ph type="sldNum" sz="quarter" idx="12"/>
          </p:nvPr>
        </p:nvSpPr>
        <p:spPr/>
        <p:txBody>
          <a:bodyPr/>
          <a:lstStyle/>
          <a:p>
            <a:fld id="{10EC7F21-94D0-480D-862C-8A817C6E385F}" type="slidenum">
              <a:rPr lang="nl-BE" smtClean="0"/>
              <a:pPr/>
              <a:t>‹nr.›</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E7B3FD-E4A5-42DB-9D77-25E093FD8841}" type="datetime1">
              <a:rPr lang="nl-BE" smtClean="0"/>
              <a:pPr/>
              <a:t>22/06/2010</a:t>
            </a:fld>
            <a:endParaRPr lang="nl-BE"/>
          </a:p>
        </p:txBody>
      </p:sp>
      <p:sp>
        <p:nvSpPr>
          <p:cNvPr id="4" name="Footer Placeholder 3"/>
          <p:cNvSpPr>
            <a:spLocks noGrp="1"/>
          </p:cNvSpPr>
          <p:nvPr>
            <p:ph type="ftr" sz="quarter" idx="11"/>
          </p:nvPr>
        </p:nvSpPr>
        <p:spPr/>
        <p:txBody>
          <a:bodyPr/>
          <a:lstStyle/>
          <a:p>
            <a:r>
              <a:rPr lang="nl-NL" smtClean="0"/>
              <a:t>Impact van productieonderbreking op kitting, een analytische studie</a:t>
            </a:r>
            <a:endParaRPr lang="nl-BE"/>
          </a:p>
        </p:txBody>
      </p:sp>
      <p:sp>
        <p:nvSpPr>
          <p:cNvPr id="5" name="Slide Number Placeholder 4"/>
          <p:cNvSpPr>
            <a:spLocks noGrp="1"/>
          </p:cNvSpPr>
          <p:nvPr>
            <p:ph type="sldNum" sz="quarter" idx="12"/>
          </p:nvPr>
        </p:nvSpPr>
        <p:spPr/>
        <p:txBody>
          <a:bodyPr/>
          <a:lstStyle/>
          <a:p>
            <a:fld id="{10EC7F21-94D0-480D-862C-8A817C6E385F}" type="slidenum">
              <a:rPr lang="nl-BE" smtClean="0"/>
              <a:pPr/>
              <a:t>‹nr.›</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39F0A3-C0C6-4FD6-B3FD-CB54245435C4}" type="datetime1">
              <a:rPr lang="nl-BE" smtClean="0"/>
              <a:pPr/>
              <a:t>22/06/2010</a:t>
            </a:fld>
            <a:endParaRPr lang="nl-BE"/>
          </a:p>
        </p:txBody>
      </p:sp>
      <p:sp>
        <p:nvSpPr>
          <p:cNvPr id="3" name="Footer Placeholder 2"/>
          <p:cNvSpPr>
            <a:spLocks noGrp="1"/>
          </p:cNvSpPr>
          <p:nvPr>
            <p:ph type="ftr" sz="quarter" idx="11"/>
          </p:nvPr>
        </p:nvSpPr>
        <p:spPr/>
        <p:txBody>
          <a:bodyPr/>
          <a:lstStyle/>
          <a:p>
            <a:r>
              <a:rPr lang="nl-NL" smtClean="0"/>
              <a:t>Impact van productieonderbreking op kitting, een analytische studie</a:t>
            </a:r>
            <a:endParaRPr lang="nl-BE"/>
          </a:p>
        </p:txBody>
      </p:sp>
      <p:sp>
        <p:nvSpPr>
          <p:cNvPr id="4" name="Slide Number Placeholder 3"/>
          <p:cNvSpPr>
            <a:spLocks noGrp="1"/>
          </p:cNvSpPr>
          <p:nvPr>
            <p:ph type="sldNum" sz="quarter" idx="12"/>
          </p:nvPr>
        </p:nvSpPr>
        <p:spPr/>
        <p:txBody>
          <a:bodyPr/>
          <a:lstStyle/>
          <a:p>
            <a:fld id="{10EC7F21-94D0-480D-862C-8A817C6E385F}" type="slidenum">
              <a:rPr lang="nl-BE" smtClean="0"/>
              <a:pPr/>
              <a:t>‹nr.›</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75A6E67-A245-4D8B-8A0F-FF2C444FFBCE}" type="datetime1">
              <a:rPr lang="nl-BE" smtClean="0"/>
              <a:pPr/>
              <a:t>22/06/2010</a:t>
            </a:fld>
            <a:endParaRPr lang="nl-BE"/>
          </a:p>
        </p:txBody>
      </p:sp>
      <p:sp>
        <p:nvSpPr>
          <p:cNvPr id="6" name="Footer Placeholder 5"/>
          <p:cNvSpPr>
            <a:spLocks noGrp="1"/>
          </p:cNvSpPr>
          <p:nvPr>
            <p:ph type="ftr" sz="quarter" idx="11"/>
          </p:nvPr>
        </p:nvSpPr>
        <p:spPr/>
        <p:txBody>
          <a:bodyPr/>
          <a:lstStyle/>
          <a:p>
            <a:r>
              <a:rPr lang="nl-NL" smtClean="0"/>
              <a:t>Impact van productieonderbreking op kitting, een analytische studie</a:t>
            </a:r>
            <a:endParaRPr lang="nl-BE"/>
          </a:p>
        </p:txBody>
      </p:sp>
      <p:sp>
        <p:nvSpPr>
          <p:cNvPr id="7" name="Slide Number Placeholder 6"/>
          <p:cNvSpPr>
            <a:spLocks noGrp="1"/>
          </p:cNvSpPr>
          <p:nvPr>
            <p:ph type="sldNum" sz="quarter" idx="12"/>
          </p:nvPr>
        </p:nvSpPr>
        <p:spPr/>
        <p:txBody>
          <a:bodyPr/>
          <a:lstStyle/>
          <a:p>
            <a:fld id="{10EC7F21-94D0-480D-862C-8A817C6E385F}" type="slidenum">
              <a:rPr lang="nl-BE" smtClean="0"/>
              <a:pPr/>
              <a:t>‹nr.›</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9C73C5-6885-4BFC-A4E0-108E12DA029F}" type="datetime1">
              <a:rPr lang="nl-BE" smtClean="0"/>
              <a:pPr/>
              <a:t>22/06/2010</a:t>
            </a:fld>
            <a:endParaRPr lang="nl-BE"/>
          </a:p>
        </p:txBody>
      </p:sp>
      <p:sp>
        <p:nvSpPr>
          <p:cNvPr id="6" name="Footer Placeholder 5"/>
          <p:cNvSpPr>
            <a:spLocks noGrp="1"/>
          </p:cNvSpPr>
          <p:nvPr>
            <p:ph type="ftr" sz="quarter" idx="11"/>
          </p:nvPr>
        </p:nvSpPr>
        <p:spPr/>
        <p:txBody>
          <a:bodyPr/>
          <a:lstStyle/>
          <a:p>
            <a:r>
              <a:rPr lang="nl-NL" smtClean="0"/>
              <a:t>Impact van productieonderbreking op kitting, een analytische studie</a:t>
            </a:r>
            <a:endParaRPr lang="nl-BE"/>
          </a:p>
        </p:txBody>
      </p:sp>
      <p:sp>
        <p:nvSpPr>
          <p:cNvPr id="7" name="Slide Number Placeholder 6"/>
          <p:cNvSpPr>
            <a:spLocks noGrp="1"/>
          </p:cNvSpPr>
          <p:nvPr>
            <p:ph type="sldNum" sz="quarter" idx="12"/>
          </p:nvPr>
        </p:nvSpPr>
        <p:spPr>
          <a:xfrm>
            <a:off x="8077200" y="6356350"/>
            <a:ext cx="609600" cy="365125"/>
          </a:xfrm>
        </p:spPr>
        <p:txBody>
          <a:bodyPr/>
          <a:lstStyle/>
          <a:p>
            <a:fld id="{10EC7F21-94D0-480D-862C-8A817C6E385F}" type="slidenum">
              <a:rPr lang="nl-BE" smtClean="0"/>
              <a:pPr/>
              <a:t>‹nr.›</a:t>
            </a:fld>
            <a:endParaRPr lang="nl-BE"/>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61F31FF-59CB-4E39-928A-3A626573A282}" type="datetime1">
              <a:rPr lang="nl-BE" smtClean="0"/>
              <a:pPr/>
              <a:t>22/06/2010</a:t>
            </a:fld>
            <a:endParaRPr lang="nl-BE"/>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nl-NL" smtClean="0"/>
              <a:t>Impact van productieonderbreking op kitting, een analytische studie</a:t>
            </a:r>
            <a:endParaRPr lang="nl-BE"/>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0EC7F21-94D0-480D-862C-8A817C6E385F}" type="slidenum">
              <a:rPr lang="nl-BE" smtClean="0"/>
              <a:pPr/>
              <a:t>‹nr.›</a:t>
            </a:fld>
            <a:endParaRPr lang="nl-BE"/>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608312"/>
            <a:ext cx="8033546" cy="1828800"/>
          </a:xfrm>
        </p:spPr>
        <p:txBody>
          <a:bodyPr>
            <a:normAutofit fontScale="90000"/>
          </a:bodyPr>
          <a:lstStyle/>
          <a:p>
            <a:pPr algn="ct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2800" dirty="0" smtClean="0"/>
              <a:t/>
            </a:r>
            <a:br>
              <a:rPr lang="nl-BE" sz="2800" dirty="0" smtClean="0"/>
            </a:br>
            <a:r>
              <a:rPr lang="nl-BE" sz="4400" dirty="0" smtClean="0"/>
              <a:t>De impact van productieonderbreking op kitting, een analytische studie</a:t>
            </a:r>
            <a:r>
              <a:rPr lang="nl-BE" sz="3600" dirty="0" smtClean="0"/>
              <a:t/>
            </a:r>
            <a:br>
              <a:rPr lang="nl-BE" sz="3600" dirty="0" smtClean="0"/>
            </a:br>
            <a:r>
              <a:rPr lang="nl-BE" sz="3600" dirty="0" smtClean="0"/>
              <a:t/>
            </a:r>
            <a:br>
              <a:rPr lang="nl-BE" sz="3600" dirty="0" smtClean="0"/>
            </a:br>
            <a:endParaRPr lang="nl-BE" sz="3600" dirty="0"/>
          </a:p>
        </p:txBody>
      </p:sp>
      <p:sp>
        <p:nvSpPr>
          <p:cNvPr id="5" name="TextBox 4"/>
          <p:cNvSpPr txBox="1"/>
          <p:nvPr/>
        </p:nvSpPr>
        <p:spPr>
          <a:xfrm>
            <a:off x="7540288" y="6215082"/>
            <a:ext cx="2000264" cy="369332"/>
          </a:xfrm>
          <a:prstGeom prst="rect">
            <a:avLst/>
          </a:prstGeom>
          <a:noFill/>
        </p:spPr>
        <p:txBody>
          <a:bodyPr wrap="square" rtlCol="0">
            <a:spAutoFit/>
          </a:bodyPr>
          <a:lstStyle/>
          <a:p>
            <a:r>
              <a:rPr lang="nl-BE" dirty="0" smtClean="0"/>
              <a:t>21/06/2010</a:t>
            </a:r>
            <a:endParaRPr lang="nl-BE" dirty="0"/>
          </a:p>
        </p:txBody>
      </p:sp>
      <p:sp>
        <p:nvSpPr>
          <p:cNvPr id="6" name="TextBox 5"/>
          <p:cNvSpPr txBox="1"/>
          <p:nvPr/>
        </p:nvSpPr>
        <p:spPr>
          <a:xfrm>
            <a:off x="4750786" y="4388911"/>
            <a:ext cx="4357718" cy="1200329"/>
          </a:xfrm>
          <a:prstGeom prst="rect">
            <a:avLst/>
          </a:prstGeom>
          <a:noFill/>
        </p:spPr>
        <p:txBody>
          <a:bodyPr wrap="square" rtlCol="0">
            <a:spAutoFit/>
          </a:bodyPr>
          <a:lstStyle/>
          <a:p>
            <a:r>
              <a:rPr lang="nl-BE" dirty="0" smtClean="0"/>
              <a:t>Eline De Cuypere</a:t>
            </a:r>
          </a:p>
          <a:p>
            <a:endParaRPr lang="nl-BE" dirty="0" smtClean="0"/>
          </a:p>
          <a:p>
            <a:r>
              <a:rPr lang="nl-BE" dirty="0" smtClean="0"/>
              <a:t>Promotor: Prof. dr. ir. H. </a:t>
            </a:r>
            <a:r>
              <a:rPr lang="nl-BE" dirty="0" err="1" smtClean="0"/>
              <a:t>Bruneel</a:t>
            </a:r>
            <a:endParaRPr lang="nl-BE" dirty="0" smtClean="0"/>
          </a:p>
          <a:p>
            <a:r>
              <a:rPr lang="nl-BE" dirty="0" smtClean="0"/>
              <a:t>Thesisbegeleider: Prof. Dr. ing. D. </a:t>
            </a:r>
            <a:r>
              <a:rPr lang="nl-BE" dirty="0" err="1" smtClean="0"/>
              <a:t>Fiems</a:t>
            </a:r>
            <a:endParaRPr lang="nl-BE" dirty="0"/>
          </a:p>
        </p:txBody>
      </p:sp>
      <p:pic>
        <p:nvPicPr>
          <p:cNvPr id="7" name="Afbeelding 6" descr="logoneg.jpg"/>
          <p:cNvPicPr>
            <a:picLocks noChangeAspect="1"/>
          </p:cNvPicPr>
          <p:nvPr/>
        </p:nvPicPr>
        <p:blipFill>
          <a:blip r:embed="rId3" cstate="print"/>
          <a:stretch>
            <a:fillRect/>
          </a:stretch>
        </p:blipFill>
        <p:spPr>
          <a:xfrm>
            <a:off x="7180554" y="908720"/>
            <a:ext cx="1495902" cy="1080119"/>
          </a:xfrm>
          <a:prstGeom prst="rect">
            <a:avLst/>
          </a:prstGeom>
        </p:spPr>
      </p:pic>
      <p:sp>
        <p:nvSpPr>
          <p:cNvPr id="10" name="Tekstvak 9"/>
          <p:cNvSpPr txBox="1"/>
          <p:nvPr/>
        </p:nvSpPr>
        <p:spPr>
          <a:xfrm>
            <a:off x="395536" y="5949280"/>
            <a:ext cx="5544616" cy="646331"/>
          </a:xfrm>
          <a:prstGeom prst="rect">
            <a:avLst/>
          </a:prstGeom>
          <a:noFill/>
        </p:spPr>
        <p:txBody>
          <a:bodyPr wrap="square" rtlCol="0">
            <a:spAutoFit/>
          </a:bodyPr>
          <a:lstStyle/>
          <a:p>
            <a:r>
              <a:rPr lang="fr-BE" dirty="0" err="1" smtClean="0"/>
              <a:t>Universiteit</a:t>
            </a:r>
            <a:r>
              <a:rPr lang="fr-BE" dirty="0" smtClean="0"/>
              <a:t> Gent </a:t>
            </a:r>
          </a:p>
          <a:p>
            <a:r>
              <a:rPr lang="fr-BE" dirty="0" err="1" smtClean="0"/>
              <a:t>Vakgroep</a:t>
            </a:r>
            <a:r>
              <a:rPr lang="fr-BE" dirty="0" smtClean="0"/>
              <a:t> </a:t>
            </a:r>
            <a:r>
              <a:rPr lang="fr-BE" dirty="0" err="1" smtClean="0"/>
              <a:t>Telecommunicatie</a:t>
            </a:r>
            <a:r>
              <a:rPr lang="fr-BE" dirty="0" smtClean="0"/>
              <a:t> en </a:t>
            </a:r>
            <a:r>
              <a:rPr lang="fr-BE" dirty="0" err="1" smtClean="0"/>
              <a:t>informatieverwerking</a:t>
            </a:r>
            <a:endParaRPr lang="nl-NL" dirty="0"/>
          </a:p>
        </p:txBody>
      </p:sp>
    </p:spTree>
  </p:cSld>
  <p:clrMapOvr>
    <a:masterClrMapping/>
  </p:clrMapOvr>
  <p:transition advTm="6015"/>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48680"/>
            <a:ext cx="8229600" cy="1143000"/>
          </a:xfrm>
        </p:spPr>
        <p:txBody>
          <a:bodyPr>
            <a:normAutofit fontScale="90000"/>
          </a:bodyPr>
          <a:lstStyle/>
          <a:p>
            <a:pPr algn="ctr"/>
            <a:r>
              <a:rPr lang="nl-BE" dirty="0" smtClean="0"/>
              <a:t>Kans dat buffer 1 en 2 vol is:</a:t>
            </a:r>
            <a:br>
              <a:rPr lang="nl-BE" dirty="0" smtClean="0"/>
            </a:br>
            <a:r>
              <a:rPr lang="nl-BE" dirty="0" smtClean="0"/>
              <a:t>1IPP-model</a:t>
            </a:r>
            <a:endParaRPr lang="nl-BE" dirty="0"/>
          </a:p>
        </p:txBody>
      </p:sp>
      <p:sp>
        <p:nvSpPr>
          <p:cNvPr id="3" name="Content Placeholder 2"/>
          <p:cNvSpPr>
            <a:spLocks noGrp="1"/>
          </p:cNvSpPr>
          <p:nvPr>
            <p:ph idx="1"/>
          </p:nvPr>
        </p:nvSpPr>
        <p:spPr/>
        <p:txBody>
          <a:bodyPr>
            <a:normAutofit/>
          </a:bodyPr>
          <a:lstStyle/>
          <a:p>
            <a:pPr lvl="1">
              <a:buNone/>
            </a:pPr>
            <a:endParaRPr lang="nl-BE" sz="1800" u="sng" dirty="0" smtClean="0"/>
          </a:p>
          <a:p>
            <a:pPr lvl="2"/>
            <a:endParaRPr lang="fr-BE" sz="1600" dirty="0" smtClean="0"/>
          </a:p>
          <a:p>
            <a:pPr lvl="2">
              <a:buNone/>
            </a:pPr>
            <a:endParaRPr lang="fr-BE" sz="1600" dirty="0" smtClean="0"/>
          </a:p>
          <a:p>
            <a:pPr lvl="2">
              <a:buNone/>
            </a:pPr>
            <a:r>
              <a:rPr lang="fr-BE" sz="1600" dirty="0" smtClean="0"/>
              <a:t>                      </a:t>
            </a:r>
          </a:p>
          <a:p>
            <a:pPr lvl="2">
              <a:buNone/>
            </a:pPr>
            <a:endParaRPr lang="nl-NL" sz="1600" dirty="0" smtClean="0"/>
          </a:p>
          <a:p>
            <a:pPr lvl="2">
              <a:buNone/>
            </a:pPr>
            <a:endParaRPr lang="nl-NL" sz="1600" dirty="0" smtClean="0"/>
          </a:p>
          <a:p>
            <a:pPr lvl="2"/>
            <a:endParaRPr lang="nl-BE" sz="1500" u="sng" dirty="0" smtClean="0"/>
          </a:p>
          <a:p>
            <a:pPr lvl="2">
              <a:buNone/>
            </a:pPr>
            <a:endParaRPr lang="nl-BE" sz="1500" dirty="0" smtClean="0"/>
          </a:p>
          <a:p>
            <a:pPr lvl="1">
              <a:buNone/>
            </a:pPr>
            <a:endParaRPr lang="nl-BE" sz="1800" u="sng" dirty="0" smtClean="0"/>
          </a:p>
          <a:p>
            <a:pPr lvl="1">
              <a:buNone/>
            </a:pPr>
            <a:endParaRPr lang="nl-BE" sz="1800" u="sng" dirty="0" smtClean="0"/>
          </a:p>
          <a:p>
            <a:pPr lvl="2">
              <a:buNone/>
            </a:pPr>
            <a:endParaRPr lang="nl-BE" sz="1500" u="sng" dirty="0" smtClean="0"/>
          </a:p>
          <a:p>
            <a:pPr lvl="2"/>
            <a:endParaRPr lang="nl-BE" sz="1500" u="sng" dirty="0" smtClean="0"/>
          </a:p>
        </p:txBody>
      </p:sp>
      <p:graphicFrame>
        <p:nvGraphicFramePr>
          <p:cNvPr id="7" name="Tabel 6"/>
          <p:cNvGraphicFramePr>
            <a:graphicFrameLocks noGrp="1"/>
          </p:cNvGraphicFramePr>
          <p:nvPr/>
        </p:nvGraphicFramePr>
        <p:xfrm>
          <a:off x="3510690" y="5157192"/>
          <a:ext cx="2357454" cy="1524000"/>
        </p:xfrm>
        <a:graphic>
          <a:graphicData uri="http://schemas.openxmlformats.org/drawingml/2006/table">
            <a:tbl>
              <a:tblPr firstRow="1" bandRow="1">
                <a:tableStyleId>{5940675A-B579-460E-94D1-54222C63F5DA}</a:tableStyleId>
              </a:tblPr>
              <a:tblGrid>
                <a:gridCol w="2357454"/>
              </a:tblGrid>
              <a:tr h="22860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fr-BE" sz="1400" kern="1200" dirty="0" smtClean="0">
                          <a:solidFill>
                            <a:schemeClr val="tx1"/>
                          </a:solidFill>
                          <a:latin typeface="+mn-lt"/>
                          <a:ea typeface="+mn-ea"/>
                          <a:cs typeface="+mn-cs"/>
                        </a:rPr>
                        <a:t>λ</a:t>
                      </a:r>
                      <a:r>
                        <a:rPr kumimoji="0" lang="fr-BE" sz="1400" kern="1200" baseline="30000" dirty="0" smtClean="0">
                          <a:solidFill>
                            <a:schemeClr val="tx1"/>
                          </a:solidFill>
                          <a:latin typeface="+mn-lt"/>
                          <a:ea typeface="+mn-ea"/>
                          <a:cs typeface="+mn-cs"/>
                        </a:rPr>
                        <a:t>*</a:t>
                      </a:r>
                      <a:r>
                        <a:rPr kumimoji="0" lang="fr-BE" sz="1400" kern="1200" baseline="-25000" dirty="0" smtClean="0">
                          <a:solidFill>
                            <a:schemeClr val="tx1"/>
                          </a:solidFill>
                          <a:latin typeface="+mn-lt"/>
                          <a:ea typeface="+mn-ea"/>
                          <a:cs typeface="+mn-cs"/>
                        </a:rPr>
                        <a:t>1 </a:t>
                      </a:r>
                      <a:r>
                        <a:rPr lang="fr-BE" sz="1400" dirty="0" smtClean="0"/>
                        <a:t>=</a:t>
                      </a:r>
                      <a:r>
                        <a:rPr lang="fr-BE" sz="1400" baseline="0" dirty="0" smtClean="0"/>
                        <a:t> 2</a:t>
                      </a:r>
                      <a:endParaRPr lang="nl-NL" sz="1400" dirty="0"/>
                    </a:p>
                  </a:txBody>
                  <a:tcPr/>
                </a:tc>
              </a:tr>
              <a:tr h="22860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fr-BE" sz="1400" dirty="0" smtClean="0"/>
                        <a:t>λ</a:t>
                      </a:r>
                      <a:r>
                        <a:rPr lang="fr-BE" sz="1400" baseline="-25000" dirty="0" smtClean="0"/>
                        <a:t>2 </a:t>
                      </a:r>
                      <a:r>
                        <a:rPr lang="fr-BE" sz="1400" dirty="0" smtClean="0"/>
                        <a:t>= 0,8</a:t>
                      </a:r>
                      <a:endParaRPr lang="nl-NL" sz="1400" dirty="0"/>
                    </a:p>
                  </a:txBody>
                  <a:tcPr/>
                </a:tc>
              </a:tr>
              <a:tr h="22860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400" dirty="0" smtClean="0"/>
                        <a:t>µ = 1</a:t>
                      </a:r>
                      <a:endParaRPr lang="nl-NL" sz="1400" dirty="0"/>
                    </a:p>
                  </a:txBody>
                  <a:tcPr/>
                </a:tc>
              </a:tr>
              <a:tr h="228602">
                <a:tc>
                  <a:txBody>
                    <a:bodyPr/>
                    <a:lstStyle/>
                    <a:p>
                      <a:pPr algn="ctr"/>
                      <a:r>
                        <a:rPr lang="el-GR" sz="1400" dirty="0" smtClean="0"/>
                        <a:t>α</a:t>
                      </a:r>
                      <a:r>
                        <a:rPr lang="fr-BE" sz="1400" dirty="0" smtClean="0"/>
                        <a:t> = 0,25</a:t>
                      </a:r>
                      <a:endParaRPr lang="nl-NL" sz="1400" dirty="0"/>
                    </a:p>
                  </a:txBody>
                  <a:tcPr/>
                </a:tc>
              </a:tr>
              <a:tr h="228602">
                <a:tc>
                  <a:txBody>
                    <a:bodyPr/>
                    <a:lstStyle/>
                    <a:p>
                      <a:pPr algn="ctr"/>
                      <a:r>
                        <a:rPr lang="el-GR" sz="1400" dirty="0" smtClean="0"/>
                        <a:t>β</a:t>
                      </a:r>
                      <a:r>
                        <a:rPr lang="fr-BE" sz="1400" dirty="0" smtClean="0"/>
                        <a:t> = 0,1667</a:t>
                      </a:r>
                      <a:endParaRPr lang="nl-NL" sz="1400" dirty="0"/>
                    </a:p>
                  </a:txBody>
                  <a:tcPr/>
                </a:tc>
              </a:tr>
            </a:tbl>
          </a:graphicData>
        </a:graphic>
      </p:graphicFrame>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60" name="Rectangle 12"/>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pitchFamily="34" charset="0"/>
              <a:cs typeface="Arial" pitchFamily="34" charset="0"/>
            </a:endParaRPr>
          </a:p>
        </p:txBody>
      </p:sp>
      <p:pic>
        <p:nvPicPr>
          <p:cNvPr id="17" name="Afbeelding 16" descr="1IPP_K2.jpg"/>
          <p:cNvPicPr>
            <a:picLocks noChangeAspect="1"/>
          </p:cNvPicPr>
          <p:nvPr/>
        </p:nvPicPr>
        <p:blipFill>
          <a:blip r:embed="rId3" cstate="print"/>
          <a:stretch>
            <a:fillRect/>
          </a:stretch>
        </p:blipFill>
        <p:spPr>
          <a:xfrm>
            <a:off x="251520" y="1642556"/>
            <a:ext cx="4283968" cy="3514636"/>
          </a:xfrm>
          <a:prstGeom prst="rect">
            <a:avLst/>
          </a:prstGeom>
        </p:spPr>
      </p:pic>
      <p:pic>
        <p:nvPicPr>
          <p:cNvPr id="18" name="Afbeelding 17" descr="1IPP_K3_C2.jpg"/>
          <p:cNvPicPr>
            <a:picLocks noChangeAspect="1"/>
          </p:cNvPicPr>
          <p:nvPr/>
        </p:nvPicPr>
        <p:blipFill>
          <a:blip r:embed="rId4" cstate="print"/>
          <a:stretch>
            <a:fillRect/>
          </a:stretch>
        </p:blipFill>
        <p:spPr>
          <a:xfrm>
            <a:off x="4572000" y="1720407"/>
            <a:ext cx="4032448" cy="329276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57808"/>
            <a:ext cx="8229600" cy="1143000"/>
          </a:xfrm>
        </p:spPr>
        <p:txBody>
          <a:bodyPr>
            <a:normAutofit fontScale="90000"/>
          </a:bodyPr>
          <a:lstStyle/>
          <a:p>
            <a:pPr algn="ctr"/>
            <a:r>
              <a:rPr lang="nl-BE" dirty="0" smtClean="0"/>
              <a:t>Kans dat buffer vol is:</a:t>
            </a:r>
            <a:br>
              <a:rPr lang="nl-BE" dirty="0" smtClean="0"/>
            </a:br>
            <a:r>
              <a:rPr lang="nl-BE" dirty="0" err="1" smtClean="0"/>
              <a:t>Basis-</a:t>
            </a:r>
            <a:r>
              <a:rPr lang="nl-BE" dirty="0" smtClean="0"/>
              <a:t>, 1IPP- en 2IPP-model</a:t>
            </a:r>
            <a:endParaRPr lang="nl-BE" dirty="0"/>
          </a:p>
        </p:txBody>
      </p:sp>
      <p:sp>
        <p:nvSpPr>
          <p:cNvPr id="3" name="Content Placeholder 2"/>
          <p:cNvSpPr>
            <a:spLocks noGrp="1"/>
          </p:cNvSpPr>
          <p:nvPr>
            <p:ph idx="1"/>
          </p:nvPr>
        </p:nvSpPr>
        <p:spPr/>
        <p:txBody>
          <a:bodyPr>
            <a:normAutofit/>
          </a:bodyPr>
          <a:lstStyle/>
          <a:p>
            <a:pPr lvl="1">
              <a:buNone/>
            </a:pPr>
            <a:endParaRPr lang="nl-BE" sz="1800" u="sng" dirty="0" smtClean="0"/>
          </a:p>
          <a:p>
            <a:pPr lvl="2"/>
            <a:endParaRPr lang="fr-BE" sz="1600" dirty="0" smtClean="0"/>
          </a:p>
          <a:p>
            <a:pPr lvl="2">
              <a:buNone/>
            </a:pPr>
            <a:endParaRPr lang="fr-BE" sz="1600" dirty="0" smtClean="0"/>
          </a:p>
          <a:p>
            <a:pPr lvl="2">
              <a:buNone/>
            </a:pPr>
            <a:r>
              <a:rPr lang="fr-BE" sz="1600" dirty="0" smtClean="0"/>
              <a:t>                      </a:t>
            </a:r>
          </a:p>
          <a:p>
            <a:pPr lvl="2">
              <a:buNone/>
            </a:pPr>
            <a:endParaRPr lang="nl-NL" sz="1600" dirty="0" smtClean="0"/>
          </a:p>
          <a:p>
            <a:pPr lvl="2">
              <a:buNone/>
            </a:pPr>
            <a:endParaRPr lang="nl-NL" sz="1600" dirty="0" smtClean="0"/>
          </a:p>
          <a:p>
            <a:pPr lvl="2"/>
            <a:endParaRPr lang="nl-BE" sz="1500" u="sng" dirty="0" smtClean="0"/>
          </a:p>
          <a:p>
            <a:pPr lvl="2">
              <a:buNone/>
            </a:pPr>
            <a:endParaRPr lang="nl-BE" sz="1500" dirty="0" smtClean="0"/>
          </a:p>
          <a:p>
            <a:pPr lvl="1">
              <a:buNone/>
            </a:pPr>
            <a:endParaRPr lang="nl-BE" sz="1800" u="sng" dirty="0" smtClean="0"/>
          </a:p>
          <a:p>
            <a:pPr lvl="1">
              <a:buNone/>
            </a:pPr>
            <a:endParaRPr lang="nl-BE" sz="1800" u="sng" dirty="0" smtClean="0"/>
          </a:p>
          <a:p>
            <a:pPr lvl="2">
              <a:buNone/>
            </a:pPr>
            <a:endParaRPr lang="nl-BE" sz="1500" u="sng" dirty="0" smtClean="0"/>
          </a:p>
          <a:p>
            <a:pPr lvl="2"/>
            <a:endParaRPr lang="nl-BE" sz="1500" u="sng"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60" name="Rectangle 12"/>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pitchFamily="34" charset="0"/>
              <a:cs typeface="Arial" pitchFamily="34" charset="0"/>
            </a:endParaRPr>
          </a:p>
        </p:txBody>
      </p:sp>
      <p:pic>
        <p:nvPicPr>
          <p:cNvPr id="11" name="Afbeelding 10" descr="Modellen_samen_K2.jpg"/>
          <p:cNvPicPr>
            <a:picLocks noChangeAspect="1"/>
          </p:cNvPicPr>
          <p:nvPr/>
        </p:nvPicPr>
        <p:blipFill>
          <a:blip r:embed="rId3" cstate="print"/>
          <a:stretch>
            <a:fillRect/>
          </a:stretch>
        </p:blipFill>
        <p:spPr>
          <a:xfrm>
            <a:off x="539552" y="1700808"/>
            <a:ext cx="3983967" cy="3168352"/>
          </a:xfrm>
          <a:prstGeom prst="rect">
            <a:avLst/>
          </a:prstGeom>
        </p:spPr>
      </p:pic>
      <p:pic>
        <p:nvPicPr>
          <p:cNvPr id="12" name="Afbeelding 11" descr="Modellen_samen_K3.jpg"/>
          <p:cNvPicPr>
            <a:picLocks noChangeAspect="1"/>
          </p:cNvPicPr>
          <p:nvPr/>
        </p:nvPicPr>
        <p:blipFill>
          <a:blip r:embed="rId4" cstate="print"/>
          <a:stretch>
            <a:fillRect/>
          </a:stretch>
        </p:blipFill>
        <p:spPr>
          <a:xfrm>
            <a:off x="4716016" y="1661980"/>
            <a:ext cx="3960440" cy="3207180"/>
          </a:xfrm>
          <a:prstGeom prst="rect">
            <a:avLst/>
          </a:prstGeom>
        </p:spPr>
      </p:pic>
      <p:graphicFrame>
        <p:nvGraphicFramePr>
          <p:cNvPr id="13" name="Tabel 12"/>
          <p:cNvGraphicFramePr>
            <a:graphicFrameLocks noGrp="1"/>
          </p:cNvGraphicFramePr>
          <p:nvPr/>
        </p:nvGraphicFramePr>
        <p:xfrm>
          <a:off x="3059832" y="4840560"/>
          <a:ext cx="3312369" cy="1828800"/>
        </p:xfrm>
        <a:graphic>
          <a:graphicData uri="http://schemas.openxmlformats.org/drawingml/2006/table">
            <a:tbl>
              <a:tblPr firstRow="1" bandRow="1">
                <a:tableStyleId>{5940675A-B579-460E-94D1-54222C63F5DA}</a:tableStyleId>
              </a:tblPr>
              <a:tblGrid>
                <a:gridCol w="1104123"/>
                <a:gridCol w="1104123"/>
                <a:gridCol w="1104123"/>
              </a:tblGrid>
              <a:tr h="22860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fr-BE" sz="1400" dirty="0" err="1" smtClean="0"/>
                        <a:t>Basismodel</a:t>
                      </a:r>
                      <a:endParaRPr lang="nl-NL" sz="1400"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fr-BE" sz="1400" dirty="0" smtClean="0"/>
                        <a:t>1IPP-model</a:t>
                      </a:r>
                      <a:endParaRPr lang="nl-NL" sz="1400"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fr-BE" sz="1400" dirty="0" smtClean="0"/>
                        <a:t>2IPP-model</a:t>
                      </a:r>
                      <a:endParaRPr lang="nl-NL" sz="1400" dirty="0"/>
                    </a:p>
                  </a:txBody>
                  <a:tcPr/>
                </a:tc>
              </a:tr>
              <a:tr h="22860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fr-BE" sz="1400" kern="1200" dirty="0" smtClean="0">
                          <a:solidFill>
                            <a:schemeClr val="tx1"/>
                          </a:solidFill>
                          <a:latin typeface="+mn-lt"/>
                          <a:ea typeface="+mn-ea"/>
                          <a:cs typeface="+mn-cs"/>
                        </a:rPr>
                        <a:t>λ</a:t>
                      </a:r>
                      <a:r>
                        <a:rPr kumimoji="0" lang="fr-BE" sz="1400" kern="1200" baseline="-25000" dirty="0" smtClean="0">
                          <a:solidFill>
                            <a:schemeClr val="tx1"/>
                          </a:solidFill>
                          <a:latin typeface="+mn-lt"/>
                          <a:ea typeface="+mn-ea"/>
                          <a:cs typeface="+mn-cs"/>
                        </a:rPr>
                        <a:t>1 </a:t>
                      </a:r>
                      <a:r>
                        <a:rPr lang="fr-BE" sz="1400" dirty="0" smtClean="0"/>
                        <a:t>=</a:t>
                      </a:r>
                      <a:r>
                        <a:rPr lang="fr-BE" sz="1400" baseline="0" dirty="0" smtClean="0"/>
                        <a:t> 0,8</a:t>
                      </a:r>
                      <a:endParaRPr lang="nl-NL" sz="1400"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fr-BE" sz="1400" kern="1200" dirty="0" smtClean="0">
                          <a:solidFill>
                            <a:schemeClr val="tx1"/>
                          </a:solidFill>
                          <a:latin typeface="+mn-lt"/>
                          <a:ea typeface="+mn-ea"/>
                          <a:cs typeface="+mn-cs"/>
                        </a:rPr>
                        <a:t>λ</a:t>
                      </a:r>
                      <a:r>
                        <a:rPr kumimoji="0" lang="fr-BE" sz="1400" kern="1200" baseline="30000" dirty="0" smtClean="0">
                          <a:solidFill>
                            <a:schemeClr val="tx1"/>
                          </a:solidFill>
                          <a:latin typeface="+mn-lt"/>
                          <a:ea typeface="+mn-ea"/>
                          <a:cs typeface="+mn-cs"/>
                        </a:rPr>
                        <a:t>*</a:t>
                      </a:r>
                      <a:r>
                        <a:rPr kumimoji="0" lang="fr-BE" sz="1400" kern="1200" baseline="-25000" dirty="0" smtClean="0">
                          <a:solidFill>
                            <a:schemeClr val="tx1"/>
                          </a:solidFill>
                          <a:latin typeface="+mn-lt"/>
                          <a:ea typeface="+mn-ea"/>
                          <a:cs typeface="+mn-cs"/>
                        </a:rPr>
                        <a:t>1 </a:t>
                      </a:r>
                      <a:r>
                        <a:rPr lang="fr-BE" sz="1400" dirty="0" smtClean="0"/>
                        <a:t>=</a:t>
                      </a:r>
                      <a:r>
                        <a:rPr lang="fr-BE" sz="1400" baseline="0" dirty="0" smtClean="0"/>
                        <a:t> 2</a:t>
                      </a:r>
                      <a:endParaRPr lang="nl-NL" sz="1400"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fr-BE" sz="1400" kern="1200" dirty="0" smtClean="0">
                          <a:solidFill>
                            <a:schemeClr val="tx1"/>
                          </a:solidFill>
                          <a:latin typeface="+mn-lt"/>
                          <a:ea typeface="+mn-ea"/>
                          <a:cs typeface="+mn-cs"/>
                        </a:rPr>
                        <a:t>λ</a:t>
                      </a:r>
                      <a:r>
                        <a:rPr kumimoji="0" lang="fr-BE" sz="1400" kern="1200" baseline="30000" dirty="0" smtClean="0">
                          <a:solidFill>
                            <a:schemeClr val="tx1"/>
                          </a:solidFill>
                          <a:latin typeface="+mn-lt"/>
                          <a:ea typeface="+mn-ea"/>
                          <a:cs typeface="+mn-cs"/>
                        </a:rPr>
                        <a:t>*</a:t>
                      </a:r>
                      <a:r>
                        <a:rPr kumimoji="0" lang="fr-BE" sz="1400" kern="1200" baseline="-25000" dirty="0" smtClean="0">
                          <a:solidFill>
                            <a:schemeClr val="tx1"/>
                          </a:solidFill>
                          <a:latin typeface="+mn-lt"/>
                          <a:ea typeface="+mn-ea"/>
                          <a:cs typeface="+mn-cs"/>
                        </a:rPr>
                        <a:t>1 </a:t>
                      </a:r>
                      <a:r>
                        <a:rPr lang="fr-BE" sz="1400" dirty="0" smtClean="0"/>
                        <a:t>=</a:t>
                      </a:r>
                      <a:r>
                        <a:rPr lang="fr-BE" sz="1400" baseline="0" dirty="0" smtClean="0"/>
                        <a:t> 2</a:t>
                      </a:r>
                      <a:endParaRPr lang="nl-NL" sz="1400" dirty="0"/>
                    </a:p>
                  </a:txBody>
                  <a:tcPr/>
                </a:tc>
              </a:tr>
              <a:tr h="22860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fr-BE" sz="1400" dirty="0" smtClean="0"/>
                        <a:t>λ</a:t>
                      </a:r>
                      <a:r>
                        <a:rPr lang="fr-BE" sz="1400" baseline="-25000" dirty="0" smtClean="0"/>
                        <a:t>2 </a:t>
                      </a:r>
                      <a:r>
                        <a:rPr lang="fr-BE" sz="1400" dirty="0" smtClean="0"/>
                        <a:t>= 0,8</a:t>
                      </a:r>
                      <a:endParaRPr lang="nl-NL" sz="1400"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fr-BE" sz="1400" dirty="0" smtClean="0"/>
                        <a:t>λ</a:t>
                      </a:r>
                      <a:r>
                        <a:rPr lang="fr-BE" sz="1400" baseline="-25000" dirty="0" smtClean="0"/>
                        <a:t>2 </a:t>
                      </a:r>
                      <a:r>
                        <a:rPr lang="fr-BE" sz="1400" dirty="0" smtClean="0"/>
                        <a:t>= 0,8</a:t>
                      </a:r>
                      <a:endParaRPr lang="nl-NL" sz="1400"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fr-BE" sz="1400" kern="1200" dirty="0" smtClean="0">
                          <a:solidFill>
                            <a:schemeClr val="tx1"/>
                          </a:solidFill>
                          <a:latin typeface="+mn-lt"/>
                          <a:ea typeface="+mn-ea"/>
                          <a:cs typeface="+mn-cs"/>
                        </a:rPr>
                        <a:t>λ</a:t>
                      </a:r>
                      <a:r>
                        <a:rPr kumimoji="0" lang="fr-BE" sz="1400" kern="1200" baseline="30000" dirty="0" smtClean="0">
                          <a:solidFill>
                            <a:schemeClr val="tx1"/>
                          </a:solidFill>
                          <a:latin typeface="+mn-lt"/>
                          <a:ea typeface="+mn-ea"/>
                          <a:cs typeface="+mn-cs"/>
                        </a:rPr>
                        <a:t>*</a:t>
                      </a:r>
                      <a:r>
                        <a:rPr kumimoji="0" lang="fr-BE" sz="1400" kern="1200" baseline="-25000" dirty="0" smtClean="0">
                          <a:solidFill>
                            <a:schemeClr val="tx1"/>
                          </a:solidFill>
                          <a:latin typeface="+mn-lt"/>
                          <a:ea typeface="+mn-ea"/>
                          <a:cs typeface="+mn-cs"/>
                        </a:rPr>
                        <a:t>2</a:t>
                      </a:r>
                      <a:r>
                        <a:rPr lang="fr-BE" sz="1400" dirty="0" smtClean="0"/>
                        <a:t>=</a:t>
                      </a:r>
                      <a:r>
                        <a:rPr lang="fr-BE" sz="1400" baseline="0" dirty="0" smtClean="0"/>
                        <a:t> 2</a:t>
                      </a:r>
                      <a:endParaRPr lang="nl-NL" sz="1400" dirty="0"/>
                    </a:p>
                  </a:txBody>
                  <a:tcPr/>
                </a:tc>
              </a:tr>
              <a:tr h="22860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400" dirty="0" smtClean="0"/>
                        <a:t>µ = 1</a:t>
                      </a:r>
                      <a:endParaRPr lang="nl-NL"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400" dirty="0" smtClean="0"/>
                        <a:t>µ = 1</a:t>
                      </a:r>
                      <a:endParaRPr lang="nl-NL"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400" dirty="0" smtClean="0"/>
                        <a:t>µ = 1</a:t>
                      </a:r>
                      <a:endParaRPr lang="nl-NL" sz="1400" dirty="0"/>
                    </a:p>
                  </a:txBody>
                  <a:tcPr/>
                </a:tc>
              </a:tr>
              <a:tr h="228602">
                <a:tc>
                  <a:txBody>
                    <a:bodyPr/>
                    <a:lstStyle/>
                    <a:p>
                      <a:pPr algn="ctr"/>
                      <a:r>
                        <a:rPr lang="fr-BE" sz="1400" dirty="0" smtClean="0"/>
                        <a:t>/</a:t>
                      </a:r>
                      <a:endParaRPr lang="nl-NL" sz="1400" dirty="0"/>
                    </a:p>
                  </a:txBody>
                  <a:tcPr/>
                </a:tc>
                <a:tc>
                  <a:txBody>
                    <a:bodyPr/>
                    <a:lstStyle/>
                    <a:p>
                      <a:pPr algn="ctr"/>
                      <a:r>
                        <a:rPr lang="el-GR" sz="1400" dirty="0" smtClean="0"/>
                        <a:t>α</a:t>
                      </a:r>
                      <a:r>
                        <a:rPr lang="fr-BE" sz="1400" dirty="0" smtClean="0"/>
                        <a:t> = 0,25</a:t>
                      </a:r>
                      <a:endParaRPr lang="nl-NL"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400" dirty="0" smtClean="0"/>
                        <a:t>α</a:t>
                      </a:r>
                      <a:r>
                        <a:rPr lang="fr-BE" sz="1400" dirty="0" smtClean="0"/>
                        <a:t> = 0,25</a:t>
                      </a:r>
                      <a:endParaRPr lang="nl-NL" sz="1400" dirty="0"/>
                    </a:p>
                  </a:txBody>
                  <a:tcPr/>
                </a:tc>
              </a:tr>
              <a:tr h="228602">
                <a:tc>
                  <a:txBody>
                    <a:bodyPr/>
                    <a:lstStyle/>
                    <a:p>
                      <a:pPr algn="ctr"/>
                      <a:r>
                        <a:rPr lang="fr-BE" sz="1400" dirty="0" smtClean="0"/>
                        <a:t>/</a:t>
                      </a:r>
                      <a:endParaRPr lang="nl-NL" sz="1400" dirty="0"/>
                    </a:p>
                  </a:txBody>
                  <a:tcPr/>
                </a:tc>
                <a:tc>
                  <a:txBody>
                    <a:bodyPr/>
                    <a:lstStyle/>
                    <a:p>
                      <a:pPr algn="ctr"/>
                      <a:r>
                        <a:rPr lang="el-GR" sz="1400" dirty="0" smtClean="0"/>
                        <a:t>β</a:t>
                      </a:r>
                      <a:r>
                        <a:rPr lang="fr-BE" sz="1400" dirty="0" smtClean="0"/>
                        <a:t> = 0,1667</a:t>
                      </a:r>
                      <a:endParaRPr lang="nl-NL"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400" dirty="0" smtClean="0"/>
                        <a:t>β</a:t>
                      </a:r>
                      <a:r>
                        <a:rPr lang="fr-BE" sz="1400" dirty="0" smtClean="0"/>
                        <a:t> = 0,1667</a:t>
                      </a:r>
                      <a:endParaRPr lang="nl-NL" sz="14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fontScale="90000"/>
          </a:bodyPr>
          <a:lstStyle/>
          <a:p>
            <a:pPr algn="ctr"/>
            <a:r>
              <a:rPr lang="nl-BE" dirty="0" smtClean="0"/>
              <a:t>5. Belangrijkste resultaten </a:t>
            </a:r>
            <a:br>
              <a:rPr lang="nl-BE" dirty="0" smtClean="0"/>
            </a:br>
            <a:r>
              <a:rPr lang="nl-BE" sz="3100" dirty="0" smtClean="0"/>
              <a:t>Impact van productieonderbrekingen op </a:t>
            </a:r>
            <a:r>
              <a:rPr lang="nl-BE" sz="3100" dirty="0" err="1" smtClean="0"/>
              <a:t>kitting</a:t>
            </a:r>
            <a:endParaRPr lang="nl-BE" sz="3100" dirty="0"/>
          </a:p>
        </p:txBody>
      </p:sp>
      <p:sp>
        <p:nvSpPr>
          <p:cNvPr id="7" name="Tijdelijke aanduiding voor inhoud 6"/>
          <p:cNvSpPr>
            <a:spLocks noGrp="1"/>
          </p:cNvSpPr>
          <p:nvPr>
            <p:ph idx="1"/>
          </p:nvPr>
        </p:nvSpPr>
        <p:spPr>
          <a:xfrm>
            <a:off x="500034" y="1628800"/>
            <a:ext cx="8229600" cy="4389120"/>
          </a:xfrm>
        </p:spPr>
        <p:txBody>
          <a:bodyPr>
            <a:normAutofit fontScale="25000" lnSpcReduction="20000"/>
          </a:bodyPr>
          <a:lstStyle/>
          <a:p>
            <a:pPr>
              <a:lnSpc>
                <a:spcPct val="170000"/>
              </a:lnSpc>
              <a:buNone/>
            </a:pPr>
            <a:r>
              <a:rPr lang="fr-BE" sz="7200" b="1" dirty="0" err="1" smtClean="0"/>
              <a:t>Prestatie</a:t>
            </a:r>
            <a:r>
              <a:rPr lang="fr-BE" sz="7200" dirty="0" smtClean="0"/>
              <a:t>: </a:t>
            </a:r>
            <a:r>
              <a:rPr lang="fr-BE" sz="7200" dirty="0" err="1" smtClean="0"/>
              <a:t>basismodel</a:t>
            </a:r>
            <a:r>
              <a:rPr lang="fr-BE" sz="7200" dirty="0" smtClean="0"/>
              <a:t>, 1IPP-model en </a:t>
            </a:r>
            <a:r>
              <a:rPr lang="fr-BE" sz="7200" dirty="0" err="1" smtClean="0"/>
              <a:t>ten</a:t>
            </a:r>
            <a:r>
              <a:rPr lang="fr-BE" sz="7200" dirty="0" smtClean="0"/>
              <a:t> </a:t>
            </a:r>
            <a:r>
              <a:rPr lang="fr-BE" sz="7200" dirty="0" err="1" smtClean="0"/>
              <a:t>laatste</a:t>
            </a:r>
            <a:r>
              <a:rPr lang="fr-BE" sz="7200" dirty="0" smtClean="0"/>
              <a:t> 2IPP-model.</a:t>
            </a:r>
          </a:p>
          <a:p>
            <a:pPr>
              <a:lnSpc>
                <a:spcPct val="170000"/>
              </a:lnSpc>
              <a:buNone/>
            </a:pPr>
            <a:endParaRPr lang="fr-BE" sz="1600" b="1" dirty="0" smtClean="0"/>
          </a:p>
          <a:p>
            <a:pPr>
              <a:lnSpc>
                <a:spcPct val="170000"/>
              </a:lnSpc>
              <a:buNone/>
            </a:pPr>
            <a:r>
              <a:rPr lang="fr-BE" sz="7200" b="1" dirty="0" err="1" smtClean="0"/>
              <a:t>Bij</a:t>
            </a:r>
            <a:r>
              <a:rPr lang="fr-BE" sz="7200" b="1" dirty="0" smtClean="0"/>
              <a:t> </a:t>
            </a:r>
            <a:r>
              <a:rPr lang="fr-BE" sz="7200" b="1" dirty="0" err="1" smtClean="0"/>
              <a:t>variërende</a:t>
            </a:r>
            <a:r>
              <a:rPr lang="fr-BE" sz="7200" b="1" dirty="0" smtClean="0"/>
              <a:t> </a:t>
            </a:r>
            <a:r>
              <a:rPr lang="fr-BE" sz="7200" b="1" dirty="0" err="1" smtClean="0"/>
              <a:t>capaciteit</a:t>
            </a:r>
            <a:endParaRPr lang="fr-BE" sz="7200" b="1" dirty="0" smtClean="0"/>
          </a:p>
          <a:p>
            <a:pPr>
              <a:lnSpc>
                <a:spcPct val="170000"/>
              </a:lnSpc>
            </a:pPr>
            <a:r>
              <a:rPr lang="fr-BE" sz="7200" dirty="0" err="1" smtClean="0"/>
              <a:t>Het</a:t>
            </a:r>
            <a:r>
              <a:rPr lang="fr-BE" sz="7200" dirty="0" smtClean="0"/>
              <a:t> </a:t>
            </a:r>
            <a:r>
              <a:rPr lang="fr-BE" sz="7200" dirty="0" err="1" smtClean="0"/>
              <a:t>verschil</a:t>
            </a:r>
            <a:r>
              <a:rPr lang="fr-BE" sz="7200" dirty="0" smtClean="0"/>
              <a:t> </a:t>
            </a:r>
            <a:r>
              <a:rPr lang="fr-BE" sz="7200" dirty="0" err="1" smtClean="0"/>
              <a:t>tussen</a:t>
            </a:r>
            <a:r>
              <a:rPr lang="fr-BE" sz="7200" dirty="0" smtClean="0"/>
              <a:t> de </a:t>
            </a:r>
            <a:r>
              <a:rPr lang="fr-BE" sz="7200" dirty="0" err="1" smtClean="0"/>
              <a:t>modellen</a:t>
            </a:r>
            <a:r>
              <a:rPr lang="fr-BE" sz="7200" dirty="0" smtClean="0"/>
              <a:t>:</a:t>
            </a:r>
          </a:p>
          <a:p>
            <a:pPr lvl="2">
              <a:lnSpc>
                <a:spcPct val="170000"/>
              </a:lnSpc>
            </a:pPr>
            <a:r>
              <a:rPr lang="fr-BE" sz="7200" dirty="0" err="1" smtClean="0"/>
              <a:t>is</a:t>
            </a:r>
            <a:r>
              <a:rPr lang="fr-BE" sz="7200" dirty="0" smtClean="0"/>
              <a:t> </a:t>
            </a:r>
            <a:r>
              <a:rPr lang="fr-BE" sz="7200" dirty="0" err="1" smtClean="0"/>
              <a:t>groter</a:t>
            </a:r>
            <a:r>
              <a:rPr lang="fr-BE" sz="7200" dirty="0" smtClean="0"/>
              <a:t> </a:t>
            </a:r>
            <a:r>
              <a:rPr lang="fr-BE" sz="7200" dirty="0" err="1" smtClean="0"/>
              <a:t>bij</a:t>
            </a:r>
            <a:r>
              <a:rPr lang="fr-BE" sz="7200" dirty="0" smtClean="0"/>
              <a:t> </a:t>
            </a:r>
            <a:r>
              <a:rPr lang="fr-BE" sz="7200" dirty="0" err="1" smtClean="0"/>
              <a:t>een</a:t>
            </a:r>
            <a:r>
              <a:rPr lang="fr-BE" sz="7200" dirty="0" smtClean="0"/>
              <a:t> 40%  dan </a:t>
            </a:r>
            <a:r>
              <a:rPr lang="fr-BE" sz="7200" dirty="0" err="1" smtClean="0"/>
              <a:t>bij</a:t>
            </a:r>
            <a:r>
              <a:rPr lang="fr-BE" sz="7200" dirty="0" smtClean="0"/>
              <a:t> </a:t>
            </a:r>
            <a:r>
              <a:rPr lang="fr-BE" sz="7200" dirty="0" err="1" smtClean="0"/>
              <a:t>een</a:t>
            </a:r>
            <a:r>
              <a:rPr lang="fr-BE" sz="7200" dirty="0" smtClean="0"/>
              <a:t>  80% </a:t>
            </a:r>
            <a:r>
              <a:rPr lang="fr-BE" sz="7200" dirty="0" err="1" smtClean="0"/>
              <a:t>actieve</a:t>
            </a:r>
            <a:r>
              <a:rPr lang="fr-BE" sz="7200" dirty="0" smtClean="0"/>
              <a:t> </a:t>
            </a:r>
            <a:r>
              <a:rPr lang="fr-BE" sz="7200" dirty="0" err="1" smtClean="0"/>
              <a:t>periode</a:t>
            </a:r>
            <a:r>
              <a:rPr lang="fr-BE" sz="7200" dirty="0" smtClean="0"/>
              <a:t>,</a:t>
            </a:r>
          </a:p>
          <a:p>
            <a:pPr lvl="2">
              <a:lnSpc>
                <a:spcPct val="170000"/>
              </a:lnSpc>
            </a:pPr>
            <a:r>
              <a:rPr lang="fr-BE" sz="7200" dirty="0" err="1" smtClean="0"/>
              <a:t>vermindert</a:t>
            </a:r>
            <a:r>
              <a:rPr lang="fr-BE" sz="7200" dirty="0" smtClean="0"/>
              <a:t> </a:t>
            </a:r>
            <a:r>
              <a:rPr lang="fr-BE" sz="7200" dirty="0" err="1" smtClean="0"/>
              <a:t>naarmate</a:t>
            </a:r>
            <a:r>
              <a:rPr lang="fr-BE" sz="7200" dirty="0" smtClean="0"/>
              <a:t> de </a:t>
            </a:r>
            <a:r>
              <a:rPr lang="fr-BE" sz="7200" dirty="0" err="1" smtClean="0"/>
              <a:t>capaciteit</a:t>
            </a:r>
            <a:r>
              <a:rPr lang="fr-BE" sz="7200" dirty="0" smtClean="0"/>
              <a:t> </a:t>
            </a:r>
            <a:r>
              <a:rPr lang="fr-BE" sz="7200" dirty="0" err="1" smtClean="0"/>
              <a:t>groter</a:t>
            </a:r>
            <a:r>
              <a:rPr lang="fr-BE" sz="7200" dirty="0" smtClean="0"/>
              <a:t> </a:t>
            </a:r>
            <a:r>
              <a:rPr lang="fr-BE" sz="7200" dirty="0" err="1" smtClean="0"/>
              <a:t>is</a:t>
            </a:r>
            <a:r>
              <a:rPr lang="fr-BE" sz="7200" dirty="0" smtClean="0"/>
              <a:t>.</a:t>
            </a:r>
            <a:endParaRPr lang="fr-BE" sz="7200" b="1" dirty="0" smtClean="0"/>
          </a:p>
          <a:p>
            <a:pPr>
              <a:lnSpc>
                <a:spcPct val="170000"/>
              </a:lnSpc>
            </a:pPr>
            <a:r>
              <a:rPr lang="fr-BE" sz="7200" dirty="0" smtClean="0"/>
              <a:t>Impact van </a:t>
            </a:r>
            <a:r>
              <a:rPr lang="fr-BE" sz="7200" dirty="0" err="1" smtClean="0"/>
              <a:t>productieonderbreking</a:t>
            </a:r>
            <a:r>
              <a:rPr lang="fr-BE" sz="7200" dirty="0" smtClean="0"/>
              <a:t> van de </a:t>
            </a:r>
            <a:r>
              <a:rPr lang="fr-BE" sz="7200" dirty="0" err="1" smtClean="0"/>
              <a:t>ene</a:t>
            </a:r>
            <a:r>
              <a:rPr lang="fr-BE" sz="7200" dirty="0" smtClean="0"/>
              <a:t> component </a:t>
            </a:r>
            <a:r>
              <a:rPr lang="fr-BE" sz="7200" dirty="0" err="1" smtClean="0"/>
              <a:t>is</a:t>
            </a:r>
            <a:r>
              <a:rPr lang="fr-BE" sz="7200" dirty="0" smtClean="0"/>
              <a:t> </a:t>
            </a:r>
            <a:r>
              <a:rPr lang="fr-BE" sz="7200" dirty="0" err="1" smtClean="0"/>
              <a:t>vooral</a:t>
            </a:r>
            <a:r>
              <a:rPr lang="fr-BE" sz="7200" dirty="0" smtClean="0"/>
              <a:t> te </a:t>
            </a:r>
            <a:r>
              <a:rPr lang="fr-BE" sz="7200" dirty="0" err="1" smtClean="0"/>
              <a:t>merken</a:t>
            </a:r>
            <a:r>
              <a:rPr lang="fr-BE" sz="7200" dirty="0" smtClean="0"/>
              <a:t> op </a:t>
            </a:r>
            <a:r>
              <a:rPr lang="fr-BE" sz="7200" dirty="0" err="1" smtClean="0"/>
              <a:t>het</a:t>
            </a:r>
            <a:r>
              <a:rPr lang="fr-BE" sz="7200" dirty="0" smtClean="0"/>
              <a:t> </a:t>
            </a:r>
            <a:r>
              <a:rPr lang="fr-BE" sz="7200" dirty="0" err="1" smtClean="0"/>
              <a:t>gedrag</a:t>
            </a:r>
            <a:r>
              <a:rPr lang="fr-BE" sz="7200" dirty="0" smtClean="0"/>
              <a:t> van de </a:t>
            </a:r>
            <a:r>
              <a:rPr lang="fr-BE" sz="7200" dirty="0" err="1" smtClean="0"/>
              <a:t>andere</a:t>
            </a:r>
            <a:r>
              <a:rPr lang="fr-BE" sz="7200" dirty="0" smtClean="0"/>
              <a:t> buffer.</a:t>
            </a:r>
          </a:p>
          <a:p>
            <a:pPr>
              <a:lnSpc>
                <a:spcPct val="170000"/>
              </a:lnSpc>
              <a:buNone/>
            </a:pPr>
            <a:r>
              <a:rPr lang="fr-BE" sz="7200" b="1" dirty="0" err="1" smtClean="0"/>
              <a:t>Bij</a:t>
            </a:r>
            <a:r>
              <a:rPr lang="fr-BE" sz="7200" b="1" dirty="0" smtClean="0"/>
              <a:t> </a:t>
            </a:r>
            <a:r>
              <a:rPr lang="fr-BE" sz="7200" b="1" dirty="0" err="1" smtClean="0"/>
              <a:t>variërende</a:t>
            </a:r>
            <a:r>
              <a:rPr lang="fr-BE" sz="7200" b="1" dirty="0" smtClean="0"/>
              <a:t> </a:t>
            </a:r>
            <a:r>
              <a:rPr lang="fr-BE" sz="7200" b="1" dirty="0" err="1" smtClean="0"/>
              <a:t>werklast</a:t>
            </a:r>
            <a:endParaRPr lang="fr-BE" sz="7200" b="1" dirty="0" smtClean="0"/>
          </a:p>
          <a:p>
            <a:pPr>
              <a:lnSpc>
                <a:spcPct val="170000"/>
              </a:lnSpc>
            </a:pPr>
            <a:r>
              <a:rPr lang="fr-BE" sz="7200" dirty="0" smtClean="0"/>
              <a:t>Impact op </a:t>
            </a:r>
            <a:r>
              <a:rPr lang="fr-BE" sz="7200" dirty="0" err="1" smtClean="0"/>
              <a:t>het</a:t>
            </a:r>
            <a:r>
              <a:rPr lang="fr-BE" sz="7200" dirty="0" smtClean="0"/>
              <a:t> </a:t>
            </a:r>
            <a:r>
              <a:rPr lang="fr-BE" sz="7200" dirty="0" err="1" smtClean="0"/>
              <a:t>gemiddelde</a:t>
            </a:r>
            <a:r>
              <a:rPr lang="fr-BE" sz="7200" dirty="0" smtClean="0"/>
              <a:t>  in de buffer van de </a:t>
            </a:r>
            <a:r>
              <a:rPr lang="fr-BE" sz="7200" dirty="0" err="1" smtClean="0"/>
              <a:t>productieonderbrekende</a:t>
            </a:r>
            <a:r>
              <a:rPr lang="fr-BE" sz="7200" dirty="0" smtClean="0"/>
              <a:t> component.</a:t>
            </a:r>
          </a:p>
          <a:p>
            <a:pPr>
              <a:lnSpc>
                <a:spcPct val="160000"/>
              </a:lnSpc>
              <a:buNone/>
            </a:pPr>
            <a:endParaRPr lang="fr-BE" sz="7200" dirty="0" smtClean="0"/>
          </a:p>
          <a:p>
            <a:pPr>
              <a:buNone/>
            </a:pPr>
            <a:endParaRPr lang="fr-BE" sz="1800" dirty="0" smtClean="0"/>
          </a:p>
          <a:p>
            <a:pPr lvl="1">
              <a:buNone/>
            </a:pPr>
            <a:r>
              <a:rPr lang="fr-BE" sz="1600" dirty="0" smtClean="0"/>
              <a:t>     </a:t>
            </a:r>
            <a:endParaRPr lang="fr-BE" sz="1800" dirty="0" smtClean="0"/>
          </a:p>
          <a:p>
            <a:pPr>
              <a:buNone/>
            </a:pPr>
            <a:endParaRPr lang="nl-NL" sz="1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0"/>
            <a:ext cx="8229600" cy="1143000"/>
          </a:xfrm>
        </p:spPr>
        <p:txBody>
          <a:bodyPr>
            <a:normAutofit/>
          </a:bodyPr>
          <a:lstStyle/>
          <a:p>
            <a:pPr algn="ctr"/>
            <a:r>
              <a:rPr lang="fr-BE" sz="4500" dirty="0" smtClean="0"/>
              <a:t>6. </a:t>
            </a:r>
            <a:r>
              <a:rPr lang="fr-BE" sz="4500" dirty="0" err="1" smtClean="0"/>
              <a:t>Conclusie</a:t>
            </a:r>
            <a:r>
              <a:rPr lang="fr-BE" sz="4500" dirty="0" smtClean="0"/>
              <a:t> &amp; </a:t>
            </a:r>
            <a:r>
              <a:rPr lang="fr-BE" sz="4500" dirty="0" err="1" smtClean="0"/>
              <a:t>verder</a:t>
            </a:r>
            <a:r>
              <a:rPr lang="fr-BE" sz="4500" dirty="0" smtClean="0"/>
              <a:t> </a:t>
            </a:r>
            <a:r>
              <a:rPr lang="fr-BE" sz="4500" dirty="0" err="1" smtClean="0"/>
              <a:t>onderzoek</a:t>
            </a:r>
            <a:endParaRPr lang="nl-NL" sz="4500" dirty="0"/>
          </a:p>
        </p:txBody>
      </p:sp>
      <p:sp>
        <p:nvSpPr>
          <p:cNvPr id="3" name="Tijdelijke aanduiding voor inhoud 2"/>
          <p:cNvSpPr>
            <a:spLocks noGrp="1"/>
          </p:cNvSpPr>
          <p:nvPr>
            <p:ph idx="1"/>
          </p:nvPr>
        </p:nvSpPr>
        <p:spPr>
          <a:xfrm>
            <a:off x="467544" y="1484784"/>
            <a:ext cx="8229600" cy="4389120"/>
          </a:xfrm>
        </p:spPr>
        <p:txBody>
          <a:bodyPr>
            <a:normAutofit/>
          </a:bodyPr>
          <a:lstStyle/>
          <a:p>
            <a:pPr marL="274320" lvl="1" indent="-274320" algn="just">
              <a:lnSpc>
                <a:spcPct val="150000"/>
              </a:lnSpc>
              <a:buClr>
                <a:schemeClr val="accent3"/>
              </a:buClr>
              <a:buSzPct val="95000"/>
              <a:buNone/>
            </a:pPr>
            <a:r>
              <a:rPr lang="fr-BE" sz="1900" dirty="0" smtClean="0"/>
              <a:t>Impact van </a:t>
            </a:r>
            <a:r>
              <a:rPr lang="fr-BE" sz="1900" dirty="0" err="1" smtClean="0"/>
              <a:t>productieonderbrekingen</a:t>
            </a:r>
            <a:r>
              <a:rPr lang="fr-BE" sz="1900" dirty="0" smtClean="0"/>
              <a:t> op </a:t>
            </a:r>
            <a:r>
              <a:rPr lang="fr-BE" sz="1900" dirty="0" err="1" smtClean="0"/>
              <a:t>het</a:t>
            </a:r>
            <a:r>
              <a:rPr lang="fr-BE" sz="1900" dirty="0" smtClean="0"/>
              <a:t> </a:t>
            </a:r>
            <a:r>
              <a:rPr lang="fr-BE" sz="1900" dirty="0" err="1" smtClean="0"/>
              <a:t>kittingproces</a:t>
            </a:r>
            <a:r>
              <a:rPr lang="fr-BE" sz="1900" dirty="0" smtClean="0"/>
              <a:t> </a:t>
            </a:r>
            <a:r>
              <a:rPr lang="fr-BE" sz="1900" dirty="0" err="1" smtClean="0"/>
              <a:t>varieert</a:t>
            </a:r>
            <a:r>
              <a:rPr lang="fr-BE" sz="1900" dirty="0" smtClean="0"/>
              <a:t> dus in </a:t>
            </a:r>
            <a:r>
              <a:rPr lang="fr-BE" sz="1900" dirty="0" err="1" smtClean="0"/>
              <a:t>functie</a:t>
            </a:r>
            <a:r>
              <a:rPr lang="fr-BE" sz="1900" dirty="0" smtClean="0"/>
              <a:t> van de </a:t>
            </a:r>
            <a:r>
              <a:rPr lang="fr-BE" sz="1900" b="1" dirty="0" err="1" smtClean="0"/>
              <a:t>ingangparameters</a:t>
            </a:r>
            <a:r>
              <a:rPr lang="fr-BE" sz="1900" b="1" dirty="0" smtClean="0"/>
              <a:t>,</a:t>
            </a:r>
            <a:r>
              <a:rPr lang="fr-BE" sz="1900" dirty="0" smtClean="0"/>
              <a:t> de </a:t>
            </a:r>
            <a:r>
              <a:rPr lang="fr-BE" sz="1900" b="1" dirty="0" err="1" smtClean="0"/>
              <a:t>prestatiemaat</a:t>
            </a:r>
            <a:r>
              <a:rPr lang="fr-BE" sz="1900" b="1" dirty="0" smtClean="0"/>
              <a:t> </a:t>
            </a:r>
            <a:r>
              <a:rPr lang="fr-BE" sz="1900" dirty="0" smtClean="0"/>
              <a:t>(op de y-as) en de </a:t>
            </a:r>
            <a:r>
              <a:rPr lang="fr-BE" sz="1900" b="1" dirty="0" err="1" smtClean="0"/>
              <a:t>afhankelijke</a:t>
            </a:r>
            <a:r>
              <a:rPr lang="fr-BE" sz="1900" b="1" dirty="0" smtClean="0"/>
              <a:t> </a:t>
            </a:r>
            <a:r>
              <a:rPr lang="fr-BE" sz="1900" b="1" dirty="0" err="1" smtClean="0"/>
              <a:t>variabele</a:t>
            </a:r>
            <a:r>
              <a:rPr lang="fr-BE" sz="1900" b="1" dirty="0" smtClean="0"/>
              <a:t> </a:t>
            </a:r>
            <a:r>
              <a:rPr lang="fr-BE" sz="1900" dirty="0" smtClean="0"/>
              <a:t>(op de x-as).</a:t>
            </a:r>
          </a:p>
          <a:p>
            <a:pPr algn="just">
              <a:lnSpc>
                <a:spcPct val="150000"/>
              </a:lnSpc>
              <a:buNone/>
            </a:pPr>
            <a:endParaRPr lang="fr-BE" sz="1800" dirty="0" smtClean="0"/>
          </a:p>
          <a:p>
            <a:pPr algn="just">
              <a:lnSpc>
                <a:spcPct val="150000"/>
              </a:lnSpc>
              <a:buNone/>
            </a:pPr>
            <a:r>
              <a:rPr lang="fr-BE" sz="1800" b="1" u="sng" dirty="0" err="1" smtClean="0"/>
              <a:t>Verder</a:t>
            </a:r>
            <a:r>
              <a:rPr lang="fr-BE" sz="1800" b="1" u="sng" dirty="0" smtClean="0"/>
              <a:t> </a:t>
            </a:r>
            <a:r>
              <a:rPr lang="fr-BE" sz="1800" b="1" u="sng" dirty="0" err="1" smtClean="0"/>
              <a:t>onderzoek</a:t>
            </a:r>
            <a:endParaRPr lang="fr-BE" sz="1800" b="1" u="sng" dirty="0" smtClean="0"/>
          </a:p>
          <a:p>
            <a:pPr algn="just">
              <a:lnSpc>
                <a:spcPct val="150000"/>
              </a:lnSpc>
            </a:pPr>
            <a:r>
              <a:rPr lang="fr-BE" sz="1800" dirty="0" err="1" smtClean="0"/>
              <a:t>Verzachting</a:t>
            </a:r>
            <a:r>
              <a:rPr lang="fr-BE" sz="1800" dirty="0" smtClean="0"/>
              <a:t> van </a:t>
            </a:r>
            <a:r>
              <a:rPr lang="fr-BE" sz="1800" dirty="0" err="1" smtClean="0"/>
              <a:t>opgestelde</a:t>
            </a:r>
            <a:r>
              <a:rPr lang="fr-BE" sz="1800" dirty="0" smtClean="0"/>
              <a:t> </a:t>
            </a:r>
            <a:r>
              <a:rPr lang="fr-BE" sz="1800" dirty="0" err="1" smtClean="0"/>
              <a:t>veronderstellingen</a:t>
            </a:r>
            <a:r>
              <a:rPr lang="fr-BE" sz="1800" dirty="0" smtClean="0"/>
              <a:t>.</a:t>
            </a:r>
          </a:p>
          <a:p>
            <a:pPr algn="just">
              <a:lnSpc>
                <a:spcPct val="150000"/>
              </a:lnSpc>
            </a:pPr>
            <a:r>
              <a:rPr lang="fr-BE" sz="1800" dirty="0" err="1" smtClean="0"/>
              <a:t>Andere</a:t>
            </a:r>
            <a:r>
              <a:rPr lang="fr-BE" sz="1800" dirty="0" smtClean="0"/>
              <a:t> </a:t>
            </a:r>
            <a:r>
              <a:rPr lang="fr-BE" sz="1800" dirty="0" err="1" smtClean="0"/>
              <a:t>prestatiematen</a:t>
            </a:r>
            <a:r>
              <a:rPr lang="fr-BE" sz="1800" dirty="0" smtClean="0"/>
              <a:t>.</a:t>
            </a:r>
          </a:p>
          <a:p>
            <a:pPr algn="just">
              <a:lnSpc>
                <a:spcPct val="150000"/>
              </a:lnSpc>
            </a:pPr>
            <a:r>
              <a:rPr lang="fr-BE" sz="1800" dirty="0" err="1" smtClean="0"/>
              <a:t>Integratie</a:t>
            </a:r>
            <a:r>
              <a:rPr lang="fr-BE" sz="1800" dirty="0" smtClean="0"/>
              <a:t> in </a:t>
            </a:r>
            <a:r>
              <a:rPr lang="fr-BE" sz="1800" dirty="0" err="1" smtClean="0"/>
              <a:t>een</a:t>
            </a:r>
            <a:r>
              <a:rPr lang="fr-BE" sz="1800" dirty="0" smtClean="0"/>
              <a:t> </a:t>
            </a:r>
            <a:r>
              <a:rPr lang="fr-BE" sz="1800" dirty="0" err="1" smtClean="0"/>
              <a:t>productieproces</a:t>
            </a:r>
            <a:r>
              <a:rPr lang="fr-BE" sz="1800" dirty="0" smtClean="0"/>
              <a:t> </a:t>
            </a:r>
            <a:r>
              <a:rPr lang="fr-BE" sz="1800" dirty="0" err="1" smtClean="0"/>
              <a:t>voor</a:t>
            </a:r>
            <a:r>
              <a:rPr lang="fr-BE" sz="1800" dirty="0" smtClean="0"/>
              <a:t> </a:t>
            </a:r>
            <a:r>
              <a:rPr lang="fr-BE" sz="1800" dirty="0" err="1" smtClean="0"/>
              <a:t>algemene</a:t>
            </a:r>
            <a:r>
              <a:rPr lang="fr-BE" sz="1800" dirty="0" smtClean="0"/>
              <a:t> </a:t>
            </a:r>
            <a:r>
              <a:rPr lang="fr-BE" sz="1800" dirty="0" err="1" smtClean="0"/>
              <a:t>kostenminimalisatie</a:t>
            </a:r>
            <a:r>
              <a:rPr lang="fr-BE" sz="1800" dirty="0" smtClean="0"/>
              <a:t>.</a:t>
            </a:r>
          </a:p>
          <a:p>
            <a:pPr algn="just">
              <a:lnSpc>
                <a:spcPct val="150000"/>
              </a:lnSpc>
            </a:pPr>
            <a:r>
              <a:rPr lang="fr-BE" sz="1800" dirty="0" smtClean="0"/>
              <a:t>In </a:t>
            </a:r>
            <a:r>
              <a:rPr lang="fr-BE" sz="1800" dirty="0" err="1" smtClean="0"/>
              <a:t>andere</a:t>
            </a:r>
            <a:r>
              <a:rPr lang="fr-BE" sz="1800" dirty="0" smtClean="0"/>
              <a:t> </a:t>
            </a:r>
            <a:r>
              <a:rPr lang="fr-BE" sz="1800" dirty="0" err="1" smtClean="0"/>
              <a:t>domeinen</a:t>
            </a:r>
            <a:r>
              <a:rPr lang="fr-BE" sz="1800" dirty="0" smtClean="0"/>
              <a:t> </a:t>
            </a:r>
            <a:r>
              <a:rPr lang="fr-BE" sz="1800" dirty="0" err="1" smtClean="0"/>
              <a:t>toe</a:t>
            </a:r>
            <a:r>
              <a:rPr lang="fr-BE" sz="1800" dirty="0" smtClean="0"/>
              <a:t> te </a:t>
            </a:r>
            <a:r>
              <a:rPr lang="fr-BE" sz="1800" dirty="0" err="1" smtClean="0"/>
              <a:t>passen</a:t>
            </a:r>
            <a:r>
              <a:rPr lang="fr-BE" sz="1800" dirty="0" smtClean="0"/>
              <a:t> (</a:t>
            </a:r>
            <a:r>
              <a:rPr lang="fr-BE" sz="1800" dirty="0" err="1" smtClean="0"/>
              <a:t>e.g</a:t>
            </a:r>
            <a:r>
              <a:rPr lang="fr-BE" sz="1800" dirty="0" smtClean="0"/>
              <a:t>. </a:t>
            </a:r>
            <a:r>
              <a:rPr lang="fr-BE" sz="1800" dirty="0" err="1" smtClean="0"/>
              <a:t>telecommunicatiesystemen</a:t>
            </a:r>
            <a:r>
              <a:rPr lang="fr-BE" sz="1800" dirty="0" smtClean="0"/>
              <a:t>).</a:t>
            </a:r>
          </a:p>
          <a:p>
            <a:pPr algn="just">
              <a:buNone/>
            </a:pPr>
            <a:endParaRPr lang="fr-BE" sz="1800" dirty="0" smtClean="0"/>
          </a:p>
          <a:p>
            <a:pPr algn="just">
              <a:buNone/>
            </a:pPr>
            <a:endParaRPr lang="fr-BE" sz="1800" dirty="0" smtClean="0"/>
          </a:p>
        </p:txBody>
      </p:sp>
      <p:sp>
        <p:nvSpPr>
          <p:cNvPr id="4" name="Right Arrow 3"/>
          <p:cNvSpPr/>
          <p:nvPr/>
        </p:nvSpPr>
        <p:spPr>
          <a:xfrm>
            <a:off x="107504" y="1702518"/>
            <a:ext cx="357190"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nl-BE" sz="3000" dirty="0" smtClean="0"/>
              <a:t>De impact van productieonderbreking op </a:t>
            </a:r>
            <a:r>
              <a:rPr lang="nl-BE" sz="3000" dirty="0" err="1" smtClean="0"/>
              <a:t>kitting</a:t>
            </a:r>
            <a:r>
              <a:rPr lang="nl-BE" sz="3000" dirty="0" smtClean="0"/>
              <a:t>, een analytische studie</a:t>
            </a:r>
            <a:endParaRPr lang="nl-NL" sz="3000" dirty="0"/>
          </a:p>
        </p:txBody>
      </p:sp>
      <p:sp>
        <p:nvSpPr>
          <p:cNvPr id="3" name="Tijdelijke aanduiding voor inhoud 2"/>
          <p:cNvSpPr>
            <a:spLocks noGrp="1"/>
          </p:cNvSpPr>
          <p:nvPr>
            <p:ph idx="1"/>
          </p:nvPr>
        </p:nvSpPr>
        <p:spPr/>
        <p:txBody>
          <a:bodyPr/>
          <a:lstStyle/>
          <a:p>
            <a:pPr algn="ctr">
              <a:buNone/>
            </a:pPr>
            <a:endParaRPr lang="fr-BE" dirty="0" smtClean="0"/>
          </a:p>
          <a:p>
            <a:pPr algn="ctr">
              <a:buNone/>
            </a:pPr>
            <a:endParaRPr lang="fr-BE" dirty="0" smtClean="0"/>
          </a:p>
          <a:p>
            <a:pPr algn="ctr">
              <a:buNone/>
            </a:pPr>
            <a:r>
              <a:rPr lang="fr-BE" dirty="0" smtClean="0">
                <a:solidFill>
                  <a:schemeClr val="bg2">
                    <a:lumMod val="25000"/>
                  </a:schemeClr>
                </a:solidFill>
              </a:rPr>
              <a:t>BEDANKT VOOR UW AANDACHT.</a:t>
            </a:r>
          </a:p>
          <a:p>
            <a:pPr algn="ctr">
              <a:buNone/>
            </a:pPr>
            <a:endParaRPr lang="fr-BE" dirty="0" smtClean="0">
              <a:solidFill>
                <a:schemeClr val="bg2">
                  <a:lumMod val="2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lstStyle/>
          <a:p>
            <a:pPr algn="ctr"/>
            <a:r>
              <a:rPr lang="nl-BE" dirty="0" smtClean="0"/>
              <a:t>Inhoudsopgave</a:t>
            </a:r>
            <a:endParaRPr lang="nl-BE" dirty="0"/>
          </a:p>
        </p:txBody>
      </p:sp>
      <p:sp>
        <p:nvSpPr>
          <p:cNvPr id="3" name="Content Placeholder 2"/>
          <p:cNvSpPr>
            <a:spLocks noGrp="1"/>
          </p:cNvSpPr>
          <p:nvPr>
            <p:ph idx="1"/>
          </p:nvPr>
        </p:nvSpPr>
        <p:spPr>
          <a:xfrm>
            <a:off x="539552" y="1988840"/>
            <a:ext cx="8229600" cy="4389120"/>
          </a:xfrm>
        </p:spPr>
        <p:txBody>
          <a:bodyPr>
            <a:normAutofit/>
          </a:bodyPr>
          <a:lstStyle/>
          <a:p>
            <a:pPr marL="484632" indent="-457200">
              <a:lnSpc>
                <a:spcPct val="150000"/>
              </a:lnSpc>
              <a:buFont typeface="+mj-lt"/>
              <a:buAutoNum type="arabicPeriod"/>
            </a:pPr>
            <a:r>
              <a:rPr lang="nl-BE" sz="2000" dirty="0" smtClean="0"/>
              <a:t>Wat is een </a:t>
            </a:r>
            <a:r>
              <a:rPr lang="nl-BE" sz="2000" dirty="0" err="1" smtClean="0"/>
              <a:t>kittingproces</a:t>
            </a:r>
            <a:r>
              <a:rPr lang="nl-BE" sz="2000" dirty="0" smtClean="0"/>
              <a:t>?</a:t>
            </a:r>
          </a:p>
          <a:p>
            <a:pPr marL="484632" indent="-457200">
              <a:lnSpc>
                <a:spcPct val="150000"/>
              </a:lnSpc>
              <a:buFont typeface="+mj-lt"/>
              <a:buAutoNum type="arabicPeriod"/>
            </a:pPr>
            <a:r>
              <a:rPr lang="nl-BE" sz="2000" dirty="0" err="1" smtClean="0"/>
              <a:t>Kittingproces</a:t>
            </a:r>
            <a:r>
              <a:rPr lang="nl-BE" sz="2000" dirty="0" smtClean="0"/>
              <a:t> als een </a:t>
            </a:r>
            <a:r>
              <a:rPr lang="nl-BE" sz="2000" dirty="0" err="1" smtClean="0"/>
              <a:t>wachtijn</a:t>
            </a:r>
            <a:r>
              <a:rPr lang="nl-BE" sz="2000" dirty="0" smtClean="0"/>
              <a:t>. </a:t>
            </a:r>
            <a:endParaRPr lang="nl-BE" sz="1600" dirty="0" smtClean="0"/>
          </a:p>
          <a:p>
            <a:pPr marL="484632" indent="-457200">
              <a:lnSpc>
                <a:spcPct val="150000"/>
              </a:lnSpc>
              <a:buFont typeface="+mj-lt"/>
              <a:buAutoNum type="arabicPeriod"/>
            </a:pPr>
            <a:r>
              <a:rPr lang="nl-BE" sz="2000" dirty="0" smtClean="0"/>
              <a:t>Gevolgde</a:t>
            </a:r>
            <a:r>
              <a:rPr lang="nl-BE" sz="1800" dirty="0" smtClean="0"/>
              <a:t> </a:t>
            </a:r>
            <a:r>
              <a:rPr lang="nl-BE" sz="2000" dirty="0" smtClean="0"/>
              <a:t>methodologie in MATLAB</a:t>
            </a:r>
            <a:r>
              <a:rPr lang="nl-BE" sz="1800" dirty="0" smtClean="0"/>
              <a:t>.</a:t>
            </a:r>
            <a:endParaRPr lang="nl-BE" sz="2000" dirty="0" smtClean="0"/>
          </a:p>
          <a:p>
            <a:pPr marL="514350" indent="-514350">
              <a:lnSpc>
                <a:spcPct val="150000"/>
              </a:lnSpc>
              <a:buFont typeface="+mj-lt"/>
              <a:buAutoNum type="arabicPeriod"/>
            </a:pPr>
            <a:r>
              <a:rPr lang="nl-BE" sz="2000" dirty="0" smtClean="0"/>
              <a:t>Numerieke voorbeelden.</a:t>
            </a:r>
          </a:p>
          <a:p>
            <a:pPr marL="514350" indent="-514350">
              <a:lnSpc>
                <a:spcPct val="150000"/>
              </a:lnSpc>
              <a:buFont typeface="+mj-lt"/>
              <a:buAutoNum type="arabicPeriod"/>
            </a:pPr>
            <a:r>
              <a:rPr lang="nl-BE" sz="2000" dirty="0" smtClean="0"/>
              <a:t>Belangrijkste  resultaten.</a:t>
            </a:r>
          </a:p>
          <a:p>
            <a:pPr marL="514350" indent="-514350">
              <a:lnSpc>
                <a:spcPct val="150000"/>
              </a:lnSpc>
              <a:buFont typeface="+mj-lt"/>
              <a:buAutoNum type="arabicPeriod"/>
            </a:pPr>
            <a:r>
              <a:rPr lang="nl-BE" sz="2000" dirty="0" smtClean="0"/>
              <a:t>Conclusie &amp; verder onderzoek.</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00042"/>
            <a:ext cx="8229600" cy="1143000"/>
          </a:xfrm>
        </p:spPr>
        <p:txBody>
          <a:bodyPr>
            <a:normAutofit/>
          </a:bodyPr>
          <a:lstStyle/>
          <a:p>
            <a:pPr marL="914400" indent="-914400" algn="ctr"/>
            <a:r>
              <a:rPr lang="nl-BE" sz="4500" dirty="0" smtClean="0"/>
              <a:t>1. Wat is een </a:t>
            </a:r>
            <a:r>
              <a:rPr lang="nl-BE" sz="4500" dirty="0" err="1" smtClean="0"/>
              <a:t>kittingproces</a:t>
            </a:r>
            <a:r>
              <a:rPr lang="nl-BE" sz="4500" dirty="0" smtClean="0"/>
              <a:t>?</a:t>
            </a:r>
            <a:endParaRPr lang="nl-BE" sz="4500" dirty="0"/>
          </a:p>
        </p:txBody>
      </p:sp>
      <p:sp>
        <p:nvSpPr>
          <p:cNvPr id="3" name="Content Placeholder 2"/>
          <p:cNvSpPr>
            <a:spLocks noGrp="1"/>
          </p:cNvSpPr>
          <p:nvPr>
            <p:ph idx="1"/>
          </p:nvPr>
        </p:nvSpPr>
        <p:spPr>
          <a:xfrm>
            <a:off x="428596" y="2071678"/>
            <a:ext cx="8229600" cy="4389120"/>
          </a:xfrm>
        </p:spPr>
        <p:txBody>
          <a:bodyPr>
            <a:normAutofit/>
          </a:bodyPr>
          <a:lstStyle/>
          <a:p>
            <a:pPr>
              <a:buNone/>
            </a:pPr>
            <a:r>
              <a:rPr lang="nl-BE" dirty="0" smtClean="0"/>
              <a:t>= Leveringssysteem aan de assemblagelijn.</a:t>
            </a:r>
          </a:p>
          <a:p>
            <a:pPr>
              <a:buNone/>
            </a:pPr>
            <a:endParaRPr lang="nl-BE" sz="1000" dirty="0" smtClean="0"/>
          </a:p>
          <a:p>
            <a:pPr>
              <a:lnSpc>
                <a:spcPct val="150000"/>
              </a:lnSpc>
            </a:pPr>
            <a:r>
              <a:rPr lang="nl-BE" sz="2000" b="1" dirty="0" smtClean="0"/>
              <a:t>Toepassing</a:t>
            </a:r>
            <a:r>
              <a:rPr lang="nl-BE" sz="2000" dirty="0" smtClean="0"/>
              <a:t>: automobiele en elektronische industrieën.</a:t>
            </a:r>
          </a:p>
          <a:p>
            <a:pPr>
              <a:lnSpc>
                <a:spcPct val="150000"/>
              </a:lnSpc>
            </a:pPr>
            <a:r>
              <a:rPr lang="nl-BE" sz="2000" b="1" dirty="0" smtClean="0"/>
              <a:t>Voordeel</a:t>
            </a:r>
            <a:r>
              <a:rPr lang="nl-BE" sz="2000" dirty="0" smtClean="0"/>
              <a:t>: vermindering van de volledige materiële behandelingstijd.</a:t>
            </a:r>
          </a:p>
          <a:p>
            <a:pPr>
              <a:lnSpc>
                <a:spcPct val="150000"/>
              </a:lnSpc>
            </a:pPr>
            <a:r>
              <a:rPr lang="nl-BE" sz="2000" b="1" dirty="0" smtClean="0"/>
              <a:t>Nadeel:  </a:t>
            </a:r>
            <a:r>
              <a:rPr lang="nl-BE" sz="2000" dirty="0" smtClean="0"/>
              <a:t>dure initiële uitvoering &amp; onzekere uitkomsten.</a:t>
            </a:r>
          </a:p>
          <a:p>
            <a:pPr>
              <a:lnSpc>
                <a:spcPct val="150000"/>
              </a:lnSpc>
              <a:buNone/>
            </a:pPr>
            <a:endParaRPr lang="nl-BE" sz="2000" dirty="0" smtClean="0"/>
          </a:p>
          <a:p>
            <a:pPr lvl="4">
              <a:lnSpc>
                <a:spcPct val="150000"/>
              </a:lnSpc>
              <a:buNone/>
            </a:pPr>
            <a:r>
              <a:rPr lang="nl-BE" sz="2200" dirty="0" smtClean="0"/>
              <a:t>Belangrijk om de impact van productieonderbrekingen op het </a:t>
            </a:r>
            <a:r>
              <a:rPr lang="nl-BE" sz="2200" dirty="0" err="1" smtClean="0"/>
              <a:t>kittingproces</a:t>
            </a:r>
            <a:r>
              <a:rPr lang="nl-BE" sz="2200" dirty="0" smtClean="0"/>
              <a:t> te bepalen.</a:t>
            </a:r>
            <a:endParaRPr lang="nl-BE" sz="2200" dirty="0"/>
          </a:p>
        </p:txBody>
      </p:sp>
      <p:sp>
        <p:nvSpPr>
          <p:cNvPr id="4" name="Right Arrow 3"/>
          <p:cNvSpPr/>
          <p:nvPr/>
        </p:nvSpPr>
        <p:spPr>
          <a:xfrm>
            <a:off x="762416" y="5015456"/>
            <a:ext cx="857256"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69776"/>
            <a:ext cx="8229600" cy="1143000"/>
          </a:xfrm>
        </p:spPr>
        <p:txBody>
          <a:bodyPr>
            <a:normAutofit fontScale="90000"/>
          </a:bodyPr>
          <a:lstStyle/>
          <a:p>
            <a:pPr algn="ctr"/>
            <a:r>
              <a:rPr lang="nl-BE" dirty="0" smtClean="0"/>
              <a:t>2. </a:t>
            </a:r>
            <a:r>
              <a:rPr lang="nl-BE" dirty="0" err="1" smtClean="0"/>
              <a:t>Kittingproces</a:t>
            </a:r>
            <a:r>
              <a:rPr lang="nl-BE" dirty="0" smtClean="0"/>
              <a:t> als een wachtlijn</a:t>
            </a:r>
            <a:endParaRPr lang="nl-BE" dirty="0"/>
          </a:p>
        </p:txBody>
      </p:sp>
      <p:sp>
        <p:nvSpPr>
          <p:cNvPr id="3" name="Content Placeholder 2"/>
          <p:cNvSpPr>
            <a:spLocks noGrp="1"/>
          </p:cNvSpPr>
          <p:nvPr>
            <p:ph idx="1"/>
          </p:nvPr>
        </p:nvSpPr>
        <p:spPr>
          <a:xfrm>
            <a:off x="428596" y="1412776"/>
            <a:ext cx="8901146" cy="4389120"/>
          </a:xfrm>
        </p:spPr>
        <p:txBody>
          <a:bodyPr>
            <a:normAutofit/>
          </a:bodyPr>
          <a:lstStyle/>
          <a:p>
            <a:pPr>
              <a:lnSpc>
                <a:spcPct val="150000"/>
              </a:lnSpc>
            </a:pPr>
            <a:r>
              <a:rPr lang="nl-BE" sz="1800" dirty="0" smtClean="0"/>
              <a:t>Modelleren als een wachtlijn met buffers.</a:t>
            </a:r>
          </a:p>
          <a:p>
            <a:pPr lvl="1">
              <a:lnSpc>
                <a:spcPct val="150000"/>
              </a:lnSpc>
            </a:pPr>
            <a:r>
              <a:rPr lang="nl-BE" sz="1600" dirty="0" err="1" smtClean="0"/>
              <a:t>Markov-keten</a:t>
            </a:r>
            <a:r>
              <a:rPr lang="nl-BE" sz="1600" dirty="0" smtClean="0"/>
              <a:t> met </a:t>
            </a:r>
            <a:r>
              <a:rPr lang="nl-BE" sz="1600" dirty="0" err="1" smtClean="0"/>
              <a:t>continue-tijdparameter</a:t>
            </a:r>
            <a:r>
              <a:rPr lang="nl-BE" sz="1600" dirty="0" smtClean="0"/>
              <a:t>: geheugenloze eigenschap.</a:t>
            </a:r>
            <a:endParaRPr lang="nl-BE" sz="1800" dirty="0" smtClean="0"/>
          </a:p>
          <a:p>
            <a:pPr>
              <a:lnSpc>
                <a:spcPct val="150000"/>
              </a:lnSpc>
            </a:pPr>
            <a:r>
              <a:rPr lang="nl-BE" sz="1800" dirty="0" smtClean="0"/>
              <a:t>Twee soorten basisonderdelen.</a:t>
            </a:r>
          </a:p>
          <a:p>
            <a:pPr>
              <a:lnSpc>
                <a:spcPct val="150000"/>
              </a:lnSpc>
            </a:pPr>
            <a:r>
              <a:rPr lang="nl-BE" sz="1800" dirty="0" smtClean="0"/>
              <a:t>Beperkte buffercapaciteit </a:t>
            </a:r>
            <a:r>
              <a:rPr lang="fr-BE" sz="1800" b="1" dirty="0" smtClean="0"/>
              <a:t>C</a:t>
            </a:r>
            <a:r>
              <a:rPr lang="fr-BE" sz="1800" b="1" baseline="-25000" dirty="0" smtClean="0"/>
              <a:t>1</a:t>
            </a:r>
            <a:r>
              <a:rPr lang="nl-BE" sz="1800" dirty="0" smtClean="0"/>
              <a:t> en </a:t>
            </a:r>
            <a:r>
              <a:rPr lang="fr-BE" sz="1800" b="1" dirty="0" smtClean="0"/>
              <a:t>C</a:t>
            </a:r>
            <a:r>
              <a:rPr lang="fr-BE" sz="1800" b="1" baseline="-25000" dirty="0" smtClean="0"/>
              <a:t>2.</a:t>
            </a:r>
            <a:endParaRPr lang="nl-BE" sz="1800" dirty="0" smtClean="0"/>
          </a:p>
          <a:p>
            <a:pPr>
              <a:lnSpc>
                <a:spcPct val="150000"/>
              </a:lnSpc>
            </a:pPr>
            <a:r>
              <a:rPr lang="nl-BE" sz="1800" dirty="0" smtClean="0"/>
              <a:t>Bepaling van de impact van productieonderbrekingen </a:t>
            </a:r>
            <a:r>
              <a:rPr lang="nl-BE" sz="1800" dirty="0" err="1" smtClean="0"/>
              <a:t>a.d.h.v</a:t>
            </a:r>
            <a:r>
              <a:rPr lang="nl-BE" sz="1800" dirty="0" smtClean="0"/>
              <a:t>.:</a:t>
            </a:r>
          </a:p>
          <a:p>
            <a:pPr lvl="1">
              <a:lnSpc>
                <a:spcPct val="150000"/>
              </a:lnSpc>
            </a:pPr>
            <a:r>
              <a:rPr lang="nl-BE" sz="1600" dirty="0" smtClean="0"/>
              <a:t>het basismodel, 1IPP-model en 2IPP-model en </a:t>
            </a:r>
          </a:p>
          <a:p>
            <a:pPr lvl="1">
              <a:lnSpc>
                <a:spcPct val="150000"/>
              </a:lnSpc>
            </a:pPr>
            <a:r>
              <a:rPr lang="nl-BE" sz="1600" dirty="0" smtClean="0"/>
              <a:t>vijf prestatiematen.</a:t>
            </a:r>
          </a:p>
          <a:p>
            <a:pPr>
              <a:lnSpc>
                <a:spcPct val="150000"/>
              </a:lnSpc>
            </a:pPr>
            <a:endParaRPr lang="fr-BE" sz="1800" b="1" baseline="-25000" dirty="0" smtClean="0"/>
          </a:p>
          <a:p>
            <a:pPr>
              <a:lnSpc>
                <a:spcPct val="150000"/>
              </a:lnSpc>
            </a:pPr>
            <a:endParaRPr lang="nl-BE" sz="2300" dirty="0" smtClean="0"/>
          </a:p>
          <a:p>
            <a:pPr lvl="1">
              <a:buNone/>
            </a:pPr>
            <a:endParaRPr lang="nl-BE" sz="2300" dirty="0" smtClean="0"/>
          </a:p>
          <a:p>
            <a:pPr lvl="1">
              <a:buNone/>
            </a:pPr>
            <a:endParaRPr lang="nl-BE" sz="2300" dirty="0" smtClean="0"/>
          </a:p>
          <a:p>
            <a:pPr lvl="1">
              <a:buNone/>
            </a:pPr>
            <a:endParaRPr lang="nl-BE" sz="2300" dirty="0" smtClean="0"/>
          </a:p>
          <a:p>
            <a:pPr lvl="1">
              <a:buNone/>
            </a:pPr>
            <a:endParaRPr lang="nl-BE" sz="2300" dirty="0" smtClean="0"/>
          </a:p>
          <a:p>
            <a:pPr>
              <a:buNone/>
            </a:pPr>
            <a:endParaRPr lang="nl-BE" dirty="0" smtClean="0"/>
          </a:p>
          <a:p>
            <a:pPr>
              <a:buNone/>
            </a:pPr>
            <a:endParaRPr lang="nl-BE" dirty="0" smtClean="0"/>
          </a:p>
        </p:txBody>
      </p:sp>
      <p:pic>
        <p:nvPicPr>
          <p:cNvPr id="4" name="Afbeelding 3" descr="kitting_schema.jpg"/>
          <p:cNvPicPr>
            <a:picLocks noChangeAspect="1"/>
          </p:cNvPicPr>
          <p:nvPr/>
        </p:nvPicPr>
        <p:blipFill>
          <a:blip r:embed="rId3" cstate="print"/>
          <a:stretch>
            <a:fillRect/>
          </a:stretch>
        </p:blipFill>
        <p:spPr>
          <a:xfrm>
            <a:off x="2274912" y="4692352"/>
            <a:ext cx="5105400" cy="1905000"/>
          </a:xfrm>
          <a:prstGeom prst="rect">
            <a:avLst/>
          </a:prstGeom>
        </p:spPr>
      </p:pic>
      <p:sp>
        <p:nvSpPr>
          <p:cNvPr id="5" name="Titel 8"/>
          <p:cNvSpPr txBox="1">
            <a:spLocks/>
          </p:cNvSpPr>
          <p:nvPr/>
        </p:nvSpPr>
        <p:spPr>
          <a:xfrm>
            <a:off x="-1044624" y="4797152"/>
            <a:ext cx="4392488" cy="936104"/>
          </a:xfrm>
          <a:prstGeom prst="rect">
            <a:avLst/>
          </a:prstGeom>
        </p:spPr>
        <p:txBody>
          <a:bodyPr vert="horz" lIns="0" rIns="0" bIns="0"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BE" sz="2200" b="1" u="sng" dirty="0" smtClean="0">
                <a:solidFill>
                  <a:schemeClr val="tx2"/>
                </a:solidFill>
                <a:latin typeface="+mj-lt"/>
                <a:ea typeface="+mj-ea"/>
                <a:cs typeface="+mj-cs"/>
              </a:rPr>
              <a:t>basis</a:t>
            </a:r>
            <a:r>
              <a:rPr kumimoji="0" lang="fr-BE" sz="2200" b="1" i="0" u="sng" strike="noStrike" kern="1200" cap="none" spc="0" normalizeH="0" baseline="0" noProof="0" dirty="0" smtClean="0">
                <a:ln>
                  <a:noFill/>
                </a:ln>
                <a:solidFill>
                  <a:schemeClr val="tx2"/>
                </a:solidFill>
                <a:effectLst/>
                <a:uLnTx/>
                <a:uFillTx/>
                <a:latin typeface="+mj-lt"/>
                <a:ea typeface="+mj-ea"/>
                <a:cs typeface="+mj-cs"/>
              </a:rPr>
              <a:t>model</a:t>
            </a:r>
            <a:endParaRPr kumimoji="0" lang="nl-NL" sz="2200" b="1" i="0" u="sng"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36512" y="1196752"/>
            <a:ext cx="4392488" cy="936104"/>
          </a:xfrm>
        </p:spPr>
        <p:txBody>
          <a:bodyPr>
            <a:normAutofit/>
          </a:bodyPr>
          <a:lstStyle/>
          <a:p>
            <a:pPr algn="ctr"/>
            <a:r>
              <a:rPr lang="fr-BE" sz="2200" b="1" u="sng" dirty="0" smtClean="0"/>
              <a:t>1IPP-model</a:t>
            </a:r>
            <a:endParaRPr lang="nl-NL" sz="2200" b="1" u="sng" dirty="0"/>
          </a:p>
        </p:txBody>
      </p:sp>
      <p:pic>
        <p:nvPicPr>
          <p:cNvPr id="11" name="Tijdelijke aanduiding voor inhoud 10" descr="1IPP_queue.jpg"/>
          <p:cNvPicPr>
            <a:picLocks noGrp="1" noChangeAspect="1"/>
          </p:cNvPicPr>
          <p:nvPr>
            <p:ph idx="1"/>
          </p:nvPr>
        </p:nvPicPr>
        <p:blipFill>
          <a:blip r:embed="rId3" cstate="print"/>
          <a:stretch>
            <a:fillRect/>
          </a:stretch>
        </p:blipFill>
        <p:spPr>
          <a:xfrm>
            <a:off x="3472755" y="908720"/>
            <a:ext cx="5419725" cy="2419350"/>
          </a:xfrm>
        </p:spPr>
      </p:pic>
      <p:sp>
        <p:nvSpPr>
          <p:cNvPr id="13" name="Titel 8"/>
          <p:cNvSpPr txBox="1">
            <a:spLocks/>
          </p:cNvSpPr>
          <p:nvPr/>
        </p:nvSpPr>
        <p:spPr>
          <a:xfrm>
            <a:off x="4860032" y="3933056"/>
            <a:ext cx="4392488" cy="936104"/>
          </a:xfrm>
          <a:prstGeom prst="rect">
            <a:avLst/>
          </a:prstGeom>
        </p:spPr>
        <p:txBody>
          <a:bodyPr vert="horz" lIns="0" rIns="0" bIns="0"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BE" sz="2200" b="1" u="sng" dirty="0" smtClean="0">
                <a:solidFill>
                  <a:schemeClr val="tx2"/>
                </a:solidFill>
                <a:latin typeface="+mj-lt"/>
                <a:ea typeface="+mj-ea"/>
                <a:cs typeface="+mj-cs"/>
              </a:rPr>
              <a:t>2</a:t>
            </a:r>
            <a:r>
              <a:rPr kumimoji="0" lang="fr-BE" sz="2200" b="1" i="0" u="sng" strike="noStrike" kern="1200" cap="none" spc="0" normalizeH="0" baseline="0" noProof="0" dirty="0" smtClean="0">
                <a:ln>
                  <a:noFill/>
                </a:ln>
                <a:solidFill>
                  <a:schemeClr val="tx2"/>
                </a:solidFill>
                <a:effectLst/>
                <a:uLnTx/>
                <a:uFillTx/>
                <a:latin typeface="+mj-lt"/>
                <a:ea typeface="+mj-ea"/>
                <a:cs typeface="+mj-cs"/>
              </a:rPr>
              <a:t>IPP-model</a:t>
            </a:r>
            <a:endParaRPr kumimoji="0" lang="nl-NL" sz="2200" b="1" i="0" u="sng" strike="noStrike" kern="1200" cap="none" spc="0" normalizeH="0" baseline="0" noProof="0" dirty="0">
              <a:ln>
                <a:noFill/>
              </a:ln>
              <a:solidFill>
                <a:schemeClr val="tx2"/>
              </a:solidFill>
              <a:effectLst/>
              <a:uLnTx/>
              <a:uFillTx/>
              <a:latin typeface="+mj-lt"/>
              <a:ea typeface="+mj-ea"/>
              <a:cs typeface="+mj-cs"/>
            </a:endParaRPr>
          </a:p>
        </p:txBody>
      </p:sp>
      <p:pic>
        <p:nvPicPr>
          <p:cNvPr id="14" name="Afbeelding 13" descr="IPP2_queue.jpg"/>
          <p:cNvPicPr>
            <a:picLocks noChangeAspect="1"/>
          </p:cNvPicPr>
          <p:nvPr/>
        </p:nvPicPr>
        <p:blipFill>
          <a:blip r:embed="rId4" cstate="print"/>
          <a:stretch>
            <a:fillRect/>
          </a:stretch>
        </p:blipFill>
        <p:spPr>
          <a:xfrm>
            <a:off x="717401" y="3434284"/>
            <a:ext cx="4502671" cy="303595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69776"/>
            <a:ext cx="8229600" cy="1143000"/>
          </a:xfrm>
        </p:spPr>
        <p:txBody>
          <a:bodyPr>
            <a:normAutofit/>
          </a:bodyPr>
          <a:lstStyle/>
          <a:p>
            <a:pPr algn="ctr"/>
            <a:r>
              <a:rPr lang="nl-BE" sz="4500" dirty="0" smtClean="0"/>
              <a:t>Vijf prestatiematen</a:t>
            </a:r>
            <a:endParaRPr lang="nl-BE" sz="4500" dirty="0"/>
          </a:p>
        </p:txBody>
      </p:sp>
      <p:sp>
        <p:nvSpPr>
          <p:cNvPr id="3" name="Content Placeholder 2"/>
          <p:cNvSpPr>
            <a:spLocks noGrp="1"/>
          </p:cNvSpPr>
          <p:nvPr>
            <p:ph idx="1"/>
          </p:nvPr>
        </p:nvSpPr>
        <p:spPr>
          <a:xfrm>
            <a:off x="639406" y="1704176"/>
            <a:ext cx="8901146" cy="4389120"/>
          </a:xfrm>
        </p:spPr>
        <p:txBody>
          <a:bodyPr>
            <a:normAutofit/>
          </a:bodyPr>
          <a:lstStyle/>
          <a:p>
            <a:pPr>
              <a:lnSpc>
                <a:spcPct val="150000"/>
              </a:lnSpc>
            </a:pPr>
            <a:r>
              <a:rPr lang="nl-BE" sz="1800" dirty="0" smtClean="0"/>
              <a:t>Gemiddelde aantal in buffer 1/ buffer 2,</a:t>
            </a:r>
          </a:p>
          <a:p>
            <a:pPr>
              <a:lnSpc>
                <a:spcPct val="150000"/>
              </a:lnSpc>
            </a:pPr>
            <a:r>
              <a:rPr lang="nl-BE" sz="1800" dirty="0" err="1" smtClean="0"/>
              <a:t>Variantie</a:t>
            </a:r>
            <a:r>
              <a:rPr lang="nl-BE" sz="1800" dirty="0" smtClean="0"/>
              <a:t> van de bufferbezetting in buffer 1/ buffer 2,</a:t>
            </a:r>
          </a:p>
          <a:p>
            <a:pPr>
              <a:lnSpc>
                <a:spcPct val="150000"/>
              </a:lnSpc>
            </a:pPr>
            <a:r>
              <a:rPr lang="nl-BE" sz="1800" dirty="0" smtClean="0"/>
              <a:t>Kans dat één van beide buffers leeg is,</a:t>
            </a:r>
          </a:p>
          <a:p>
            <a:pPr>
              <a:lnSpc>
                <a:spcPct val="150000"/>
              </a:lnSpc>
            </a:pPr>
            <a:r>
              <a:rPr lang="nl-BE" sz="1800" dirty="0" smtClean="0"/>
              <a:t>Kans dat buffer 1/buffer 2 vol is,</a:t>
            </a:r>
          </a:p>
          <a:p>
            <a:pPr>
              <a:lnSpc>
                <a:spcPct val="150000"/>
              </a:lnSpc>
            </a:pPr>
            <a:r>
              <a:rPr lang="nl-BE" sz="1800" dirty="0" smtClean="0"/>
              <a:t>Verlieskans van beide buffers.</a:t>
            </a:r>
          </a:p>
          <a:p>
            <a:pPr>
              <a:lnSpc>
                <a:spcPct val="150000"/>
              </a:lnSpc>
            </a:pPr>
            <a:endParaRPr lang="nl-BE" sz="1600" dirty="0" smtClean="0"/>
          </a:p>
          <a:p>
            <a:pPr>
              <a:lnSpc>
                <a:spcPct val="150000"/>
              </a:lnSpc>
              <a:buNone/>
            </a:pPr>
            <a:endParaRPr lang="nl-BE" sz="2300" dirty="0" smtClean="0"/>
          </a:p>
          <a:p>
            <a:pPr lvl="1">
              <a:buNone/>
            </a:pPr>
            <a:endParaRPr lang="nl-BE" sz="2300" dirty="0" smtClean="0"/>
          </a:p>
          <a:p>
            <a:pPr lvl="1">
              <a:buNone/>
            </a:pPr>
            <a:endParaRPr lang="nl-BE" sz="2300" dirty="0" smtClean="0"/>
          </a:p>
          <a:p>
            <a:pPr lvl="1">
              <a:buNone/>
            </a:pPr>
            <a:endParaRPr lang="nl-BE" sz="2300" dirty="0" smtClean="0"/>
          </a:p>
          <a:p>
            <a:pPr lvl="1">
              <a:buNone/>
            </a:pPr>
            <a:endParaRPr lang="nl-BE" sz="2300" dirty="0" smtClean="0"/>
          </a:p>
          <a:p>
            <a:pPr>
              <a:buNone/>
            </a:pPr>
            <a:endParaRPr lang="nl-BE" dirty="0" smtClean="0"/>
          </a:p>
          <a:p>
            <a:pPr>
              <a:buNone/>
            </a:pPr>
            <a:endParaRPr lang="nl-BE"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60648"/>
            <a:ext cx="8229600" cy="1143000"/>
          </a:xfrm>
        </p:spPr>
        <p:txBody>
          <a:bodyPr>
            <a:normAutofit fontScale="90000"/>
          </a:bodyPr>
          <a:lstStyle/>
          <a:p>
            <a:pPr algn="ctr"/>
            <a:r>
              <a:rPr lang="nl-BE" sz="4500" dirty="0" smtClean="0"/>
              <a:t>3. Gevolgde methodologie in MATLAB</a:t>
            </a:r>
            <a:endParaRPr lang="nl-BE" sz="4500" dirty="0"/>
          </a:p>
        </p:txBody>
      </p:sp>
      <p:sp>
        <p:nvSpPr>
          <p:cNvPr id="3" name="Content Placeholder 2"/>
          <p:cNvSpPr>
            <a:spLocks noGrp="1"/>
          </p:cNvSpPr>
          <p:nvPr>
            <p:ph idx="1"/>
          </p:nvPr>
        </p:nvSpPr>
        <p:spPr/>
        <p:txBody>
          <a:bodyPr>
            <a:normAutofit/>
          </a:bodyPr>
          <a:lstStyle/>
          <a:p>
            <a:pPr>
              <a:lnSpc>
                <a:spcPct val="150000"/>
              </a:lnSpc>
            </a:pPr>
            <a:r>
              <a:rPr lang="nl-BE" sz="2000" b="1" dirty="0" err="1" smtClean="0"/>
              <a:t>Sparse</a:t>
            </a:r>
            <a:r>
              <a:rPr lang="nl-BE" sz="2000" b="1" dirty="0" smtClean="0"/>
              <a:t> methode</a:t>
            </a:r>
          </a:p>
          <a:p>
            <a:pPr lvl="1">
              <a:lnSpc>
                <a:spcPct val="150000"/>
              </a:lnSpc>
            </a:pPr>
            <a:r>
              <a:rPr lang="nl-BE" sz="1800" dirty="0" smtClean="0"/>
              <a:t>Oplossing voor  de “</a:t>
            </a:r>
            <a:r>
              <a:rPr lang="nl-BE" sz="1800" dirty="0" err="1" smtClean="0"/>
              <a:t>state-space</a:t>
            </a:r>
            <a:r>
              <a:rPr lang="nl-BE" sz="1800" dirty="0" smtClean="0"/>
              <a:t> </a:t>
            </a:r>
            <a:r>
              <a:rPr lang="nl-BE" sz="1800" dirty="0" err="1" smtClean="0"/>
              <a:t>explosion</a:t>
            </a:r>
            <a:r>
              <a:rPr lang="nl-BE" sz="1800" dirty="0" smtClean="0"/>
              <a:t>” veroorzaakt door </a:t>
            </a:r>
            <a:r>
              <a:rPr lang="nl-BE" sz="1800" dirty="0" err="1" smtClean="0"/>
              <a:t>multidimensionaliteit</a:t>
            </a:r>
            <a:r>
              <a:rPr lang="nl-BE" sz="1800" dirty="0" smtClean="0"/>
              <a:t>.</a:t>
            </a:r>
          </a:p>
          <a:p>
            <a:pPr lvl="2">
              <a:lnSpc>
                <a:spcPct val="150000"/>
              </a:lnSpc>
            </a:pPr>
            <a:r>
              <a:rPr lang="nl-BE" sz="1500" dirty="0" smtClean="0"/>
              <a:t>bijvoorbeeld: 2IPP-model generator matrix waar C1=C2=100: </a:t>
            </a:r>
          </a:p>
          <a:p>
            <a:pPr lvl="3">
              <a:lnSpc>
                <a:spcPct val="150000"/>
              </a:lnSpc>
            </a:pPr>
            <a:r>
              <a:rPr lang="nl-BE" sz="1400" dirty="0" smtClean="0"/>
              <a:t>Standaard: 40804² elementen.</a:t>
            </a:r>
          </a:p>
          <a:p>
            <a:pPr lvl="3">
              <a:lnSpc>
                <a:spcPct val="150000"/>
              </a:lnSpc>
            </a:pPr>
            <a:r>
              <a:rPr lang="nl-BE" sz="1400" dirty="0" err="1" smtClean="0"/>
              <a:t>Sparse</a:t>
            </a:r>
            <a:r>
              <a:rPr lang="nl-BE" sz="1400" dirty="0" smtClean="0"/>
              <a:t>: 3x </a:t>
            </a:r>
            <a:r>
              <a:rPr lang="nl-BE" sz="1400" smtClean="0"/>
              <a:t>40804 elementen.</a:t>
            </a:r>
            <a:endParaRPr lang="nl-BE" sz="1400" dirty="0" smtClean="0"/>
          </a:p>
          <a:p>
            <a:pPr lvl="2">
              <a:lnSpc>
                <a:spcPct val="150000"/>
              </a:lnSpc>
            </a:pPr>
            <a:r>
              <a:rPr lang="nl-BE" sz="1500" dirty="0" smtClean="0"/>
              <a:t>Minder geheugenverbruik en procestijd dan voor standaardmatrices.</a:t>
            </a:r>
          </a:p>
          <a:p>
            <a:pPr lvl="1">
              <a:lnSpc>
                <a:spcPct val="150000"/>
              </a:lnSpc>
            </a:pPr>
            <a:r>
              <a:rPr lang="nl-BE" sz="1800" b="1" dirty="0" err="1" smtClean="0"/>
              <a:t>GMRES-methode</a:t>
            </a:r>
            <a:r>
              <a:rPr lang="nl-BE" sz="1800" b="1" dirty="0" smtClean="0"/>
              <a:t> </a:t>
            </a:r>
          </a:p>
          <a:p>
            <a:pPr lvl="2">
              <a:lnSpc>
                <a:spcPct val="150000"/>
              </a:lnSpc>
            </a:pPr>
            <a:r>
              <a:rPr lang="nl-BE" sz="1500" dirty="0" smtClean="0"/>
              <a:t>Iteratieve methode om vergelijkingen van </a:t>
            </a:r>
            <a:r>
              <a:rPr lang="nl-BE" sz="1500" dirty="0" err="1" smtClean="0"/>
              <a:t>sparse</a:t>
            </a:r>
            <a:r>
              <a:rPr lang="nl-BE" sz="1500" dirty="0" smtClean="0"/>
              <a:t> matrices </a:t>
            </a:r>
            <a:r>
              <a:rPr lang="fr-BE" sz="1500" dirty="0" smtClean="0"/>
              <a:t>op te </a:t>
            </a:r>
            <a:r>
              <a:rPr lang="fr-BE" sz="1500" dirty="0" err="1" smtClean="0"/>
              <a:t>lossen</a:t>
            </a:r>
            <a:r>
              <a:rPr lang="fr-BE" sz="1500" dirty="0" smtClean="0"/>
              <a:t>.</a:t>
            </a:r>
          </a:p>
          <a:p>
            <a:pPr lvl="2">
              <a:lnSpc>
                <a:spcPct val="150000"/>
              </a:lnSpc>
            </a:pPr>
            <a:r>
              <a:rPr lang="fr-BE" sz="1500" dirty="0" err="1" smtClean="0"/>
              <a:t>Snel</a:t>
            </a:r>
            <a:r>
              <a:rPr lang="fr-BE" sz="1500" dirty="0" smtClean="0"/>
              <a:t> en </a:t>
            </a:r>
            <a:r>
              <a:rPr lang="fr-BE" sz="1500" dirty="0" err="1" smtClean="0"/>
              <a:t>voldoende</a:t>
            </a:r>
            <a:r>
              <a:rPr lang="fr-BE" sz="1500" dirty="0" smtClean="0"/>
              <a:t> </a:t>
            </a:r>
            <a:r>
              <a:rPr lang="fr-BE" sz="1500" dirty="0" err="1" smtClean="0"/>
              <a:t>nauwkeurig</a:t>
            </a:r>
            <a:r>
              <a:rPr lang="fr-BE" sz="1500" dirty="0" smtClean="0"/>
              <a:t>.</a:t>
            </a:r>
            <a:endParaRPr lang="nl-BE" sz="1500" dirty="0" smtClean="0"/>
          </a:p>
          <a:p>
            <a:pPr lvl="1">
              <a:buNone/>
            </a:pPr>
            <a:endParaRPr lang="nl-BE" sz="1800" dirty="0" smtClean="0"/>
          </a:p>
          <a:p>
            <a:pPr lvl="1">
              <a:buNone/>
            </a:pPr>
            <a:endParaRPr lang="nl-BE"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2132856"/>
            <a:ext cx="8229600" cy="1143000"/>
          </a:xfrm>
        </p:spPr>
        <p:txBody>
          <a:bodyPr>
            <a:normAutofit fontScale="90000"/>
          </a:bodyPr>
          <a:lstStyle/>
          <a:p>
            <a:pPr algn="ct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
            </a:r>
            <a:br>
              <a:rPr lang="fr-BE" dirty="0" smtClean="0"/>
            </a:br>
            <a:r>
              <a:rPr lang="fr-BE" dirty="0" smtClean="0"/>
              <a:t>4. </a:t>
            </a:r>
            <a:r>
              <a:rPr lang="fr-BE" dirty="0" err="1" smtClean="0"/>
              <a:t>Numerieke</a:t>
            </a:r>
            <a:r>
              <a:rPr lang="fr-BE" dirty="0" smtClean="0"/>
              <a:t> </a:t>
            </a:r>
            <a:r>
              <a:rPr lang="fr-BE" dirty="0" err="1" smtClean="0"/>
              <a:t>voorbeelden</a:t>
            </a:r>
            <a:r>
              <a:rPr lang="fr-BE" dirty="0" smtClean="0"/>
              <a:t> </a:t>
            </a:r>
            <a:r>
              <a:rPr lang="fr-BE" dirty="0" err="1" smtClean="0"/>
              <a:t>bij</a:t>
            </a:r>
            <a:r>
              <a:rPr lang="fr-BE" dirty="0" smtClean="0"/>
              <a:t> </a:t>
            </a:r>
            <a:r>
              <a:rPr lang="fr-BE" dirty="0" err="1" smtClean="0"/>
              <a:t>variërende</a:t>
            </a:r>
            <a:r>
              <a:rPr lang="fr-BE" dirty="0" smtClean="0"/>
              <a:t> </a:t>
            </a:r>
            <a:r>
              <a:rPr lang="fr-BE" dirty="0" err="1" smtClean="0"/>
              <a:t>capaciteit</a:t>
            </a:r>
            <a:r>
              <a:rPr lang="fr-BE" dirty="0" smtClean="0"/>
              <a:t> </a:t>
            </a:r>
            <a:br>
              <a:rPr lang="fr-BE" dirty="0" smtClean="0"/>
            </a:br>
            <a:endParaRPr lang="nl-NL" dirty="0"/>
          </a:p>
        </p:txBody>
      </p:sp>
      <p:sp>
        <p:nvSpPr>
          <p:cNvPr id="5" name="Tekstvak 4"/>
          <p:cNvSpPr txBox="1"/>
          <p:nvPr/>
        </p:nvSpPr>
        <p:spPr>
          <a:xfrm>
            <a:off x="827584" y="1556792"/>
            <a:ext cx="7272808" cy="646331"/>
          </a:xfrm>
          <a:prstGeom prst="rect">
            <a:avLst/>
          </a:prstGeom>
          <a:noFill/>
        </p:spPr>
        <p:txBody>
          <a:bodyPr wrap="square" rtlCol="0">
            <a:spAutoFit/>
          </a:bodyPr>
          <a:lstStyle/>
          <a:p>
            <a:endParaRPr lang="fr-BE" b="1" dirty="0" smtClean="0"/>
          </a:p>
          <a:p>
            <a:endParaRPr lang="fr-BE" b="1" dirty="0" smtClean="0"/>
          </a:p>
        </p:txBody>
      </p:sp>
      <p:pic>
        <p:nvPicPr>
          <p:cNvPr id="4"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47664" y="4326235"/>
            <a:ext cx="3276600" cy="542925"/>
          </a:xfrm>
          <a:prstGeom prst="rect">
            <a:avLst/>
          </a:prstGeom>
          <a:noFill/>
        </p:spPr>
      </p:pic>
      <p:pic>
        <p:nvPicPr>
          <p:cNvPr id="6"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47664" y="4983832"/>
            <a:ext cx="2781300" cy="533400"/>
          </a:xfrm>
          <a:prstGeom prst="rect">
            <a:avLst/>
          </a:prstGeom>
          <a:noFill/>
        </p:spPr>
      </p:pic>
      <p:sp>
        <p:nvSpPr>
          <p:cNvPr id="7" name="Tekstvak 6"/>
          <p:cNvSpPr txBox="1"/>
          <p:nvPr/>
        </p:nvSpPr>
        <p:spPr>
          <a:xfrm>
            <a:off x="971600" y="2170599"/>
            <a:ext cx="7272808" cy="2554545"/>
          </a:xfrm>
          <a:prstGeom prst="rect">
            <a:avLst/>
          </a:prstGeom>
          <a:noFill/>
        </p:spPr>
        <p:txBody>
          <a:bodyPr wrap="square" rtlCol="0">
            <a:spAutoFit/>
          </a:bodyPr>
          <a:lstStyle/>
          <a:p>
            <a:endParaRPr lang="fr-BE" b="1" dirty="0" smtClean="0"/>
          </a:p>
          <a:p>
            <a:endParaRPr lang="fr-BE" b="1" dirty="0" smtClean="0"/>
          </a:p>
          <a:p>
            <a:endParaRPr lang="fr-BE" b="1" dirty="0" smtClean="0"/>
          </a:p>
          <a:p>
            <a:endParaRPr lang="fr-BE" b="1" dirty="0" smtClean="0">
              <a:solidFill>
                <a:schemeClr val="bg2">
                  <a:lumMod val="25000"/>
                </a:schemeClr>
              </a:solidFill>
            </a:endParaRPr>
          </a:p>
          <a:p>
            <a:r>
              <a:rPr lang="fr-BE" b="1" dirty="0" err="1" smtClean="0">
                <a:solidFill>
                  <a:schemeClr val="bg2">
                    <a:lumMod val="25000"/>
                  </a:schemeClr>
                </a:solidFill>
              </a:rPr>
              <a:t>Parameters</a:t>
            </a:r>
            <a:r>
              <a:rPr lang="fr-BE" b="1" dirty="0" smtClean="0">
                <a:solidFill>
                  <a:schemeClr val="bg2">
                    <a:lumMod val="25000"/>
                  </a:schemeClr>
                </a:solidFill>
              </a:rPr>
              <a:t>:</a:t>
            </a:r>
          </a:p>
          <a:p>
            <a:endParaRPr lang="fr-BE" b="1" dirty="0" smtClean="0"/>
          </a:p>
          <a:p>
            <a:pPr marL="457200" lvl="3"/>
            <a:r>
              <a:rPr lang="fr-BE" sz="1600" i="1" dirty="0" err="1" smtClean="0">
                <a:solidFill>
                  <a:schemeClr val="tx1">
                    <a:lumMod val="75000"/>
                    <a:lumOff val="25000"/>
                  </a:schemeClr>
                </a:solidFill>
                <a:latin typeface="Cambria" pitchFamily="18" charset="0"/>
              </a:rPr>
              <a:t>werklast</a:t>
            </a:r>
            <a:r>
              <a:rPr lang="fr-BE" sz="1600" i="1" dirty="0" smtClean="0">
                <a:solidFill>
                  <a:schemeClr val="tx1">
                    <a:lumMod val="75000"/>
                    <a:lumOff val="25000"/>
                  </a:schemeClr>
                </a:solidFill>
                <a:latin typeface="Cambria" pitchFamily="18" charset="0"/>
              </a:rPr>
              <a:t>:  </a:t>
            </a:r>
            <a:r>
              <a:rPr lang="el-GR" sz="1600" i="1" dirty="0" smtClean="0">
                <a:solidFill>
                  <a:schemeClr val="tx1">
                    <a:lumMod val="75000"/>
                    <a:lumOff val="25000"/>
                  </a:schemeClr>
                </a:solidFill>
                <a:latin typeface="Cambria" pitchFamily="18" charset="0"/>
              </a:rPr>
              <a:t>λ</a:t>
            </a:r>
            <a:r>
              <a:rPr lang="fr-BE" sz="1600" i="1" dirty="0" smtClean="0">
                <a:solidFill>
                  <a:schemeClr val="tx1">
                    <a:lumMod val="75000"/>
                    <a:lumOff val="25000"/>
                  </a:schemeClr>
                </a:solidFill>
                <a:latin typeface="Cambria" pitchFamily="18" charset="0"/>
              </a:rPr>
              <a:t> = </a:t>
            </a:r>
            <a:r>
              <a:rPr lang="fr-BE" sz="1600" dirty="0" smtClean="0">
                <a:solidFill>
                  <a:schemeClr val="tx1">
                    <a:lumMod val="75000"/>
                    <a:lumOff val="25000"/>
                  </a:schemeClr>
                </a:solidFill>
                <a:latin typeface="Cambria" pitchFamily="18" charset="0"/>
              </a:rPr>
              <a:t>λ</a:t>
            </a:r>
            <a:r>
              <a:rPr lang="fr-BE" sz="1600" baseline="30000" dirty="0" smtClean="0">
                <a:solidFill>
                  <a:schemeClr val="tx1">
                    <a:lumMod val="75000"/>
                    <a:lumOff val="25000"/>
                  </a:schemeClr>
                </a:solidFill>
                <a:latin typeface="Cambria" pitchFamily="18" charset="0"/>
              </a:rPr>
              <a:t>*</a:t>
            </a:r>
            <a:r>
              <a:rPr lang="fr-BE" sz="1600" dirty="0" smtClean="0">
                <a:solidFill>
                  <a:schemeClr val="tx1">
                    <a:lumMod val="75000"/>
                    <a:lumOff val="25000"/>
                  </a:schemeClr>
                </a:solidFill>
                <a:latin typeface="Cambria" pitchFamily="18" charset="0"/>
              </a:rPr>
              <a:t>. σ</a:t>
            </a:r>
            <a:r>
              <a:rPr lang="fr-BE" sz="1600" i="1" dirty="0" smtClean="0">
                <a:solidFill>
                  <a:schemeClr val="tx1">
                    <a:lumMod val="75000"/>
                    <a:lumOff val="25000"/>
                  </a:schemeClr>
                </a:solidFill>
                <a:latin typeface="Cambria" pitchFamily="18" charset="0"/>
              </a:rPr>
              <a:t>  = </a:t>
            </a:r>
            <a:r>
              <a:rPr lang="fr-BE" sz="1600" dirty="0" smtClean="0">
                <a:solidFill>
                  <a:schemeClr val="tx1">
                    <a:lumMod val="75000"/>
                    <a:lumOff val="25000"/>
                  </a:schemeClr>
                </a:solidFill>
                <a:latin typeface="Cambria Math" pitchFamily="18" charset="0"/>
                <a:ea typeface="Cambria Math" pitchFamily="18" charset="0"/>
              </a:rPr>
              <a:t>0,8</a:t>
            </a:r>
            <a:endParaRPr lang="nl-NL" sz="1600" dirty="0" smtClean="0">
              <a:solidFill>
                <a:schemeClr val="tx1">
                  <a:lumMod val="75000"/>
                  <a:lumOff val="25000"/>
                </a:schemeClr>
              </a:solidFill>
              <a:latin typeface="Cambria Math" pitchFamily="18" charset="0"/>
              <a:ea typeface="Cambria Math" pitchFamily="18" charset="0"/>
            </a:endParaRPr>
          </a:p>
          <a:p>
            <a:endParaRPr lang="fr-BE" b="1" dirty="0" smtClean="0"/>
          </a:p>
          <a:p>
            <a:endParaRPr lang="nl-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48680"/>
            <a:ext cx="8229600" cy="1143000"/>
          </a:xfrm>
        </p:spPr>
        <p:txBody>
          <a:bodyPr>
            <a:normAutofit fontScale="90000"/>
          </a:bodyPr>
          <a:lstStyle/>
          <a:p>
            <a:pPr algn="ctr"/>
            <a:r>
              <a:rPr lang="nl-BE" dirty="0" smtClean="0"/>
              <a:t>Kans dat buffer vol is:</a:t>
            </a:r>
            <a:br>
              <a:rPr lang="nl-BE" dirty="0" smtClean="0"/>
            </a:br>
            <a:r>
              <a:rPr lang="nl-BE" dirty="0" smtClean="0"/>
              <a:t>Basismodel en 1IPP-model</a:t>
            </a:r>
            <a:endParaRPr lang="nl-BE" dirty="0"/>
          </a:p>
        </p:txBody>
      </p:sp>
      <p:sp>
        <p:nvSpPr>
          <p:cNvPr id="3" name="Content Placeholder 2"/>
          <p:cNvSpPr>
            <a:spLocks noGrp="1"/>
          </p:cNvSpPr>
          <p:nvPr>
            <p:ph idx="1"/>
          </p:nvPr>
        </p:nvSpPr>
        <p:spPr/>
        <p:txBody>
          <a:bodyPr>
            <a:normAutofit/>
          </a:bodyPr>
          <a:lstStyle/>
          <a:p>
            <a:pPr lvl="1">
              <a:buNone/>
            </a:pPr>
            <a:endParaRPr lang="nl-BE" sz="1800" u="sng" dirty="0" smtClean="0"/>
          </a:p>
          <a:p>
            <a:pPr lvl="2"/>
            <a:endParaRPr lang="fr-BE" sz="1600" dirty="0" smtClean="0"/>
          </a:p>
          <a:p>
            <a:pPr lvl="2">
              <a:buNone/>
            </a:pPr>
            <a:endParaRPr lang="fr-BE" sz="1600" dirty="0" smtClean="0"/>
          </a:p>
          <a:p>
            <a:pPr lvl="2">
              <a:buNone/>
            </a:pPr>
            <a:r>
              <a:rPr lang="fr-BE" sz="1600" dirty="0" smtClean="0"/>
              <a:t>                      </a:t>
            </a:r>
          </a:p>
          <a:p>
            <a:pPr lvl="2">
              <a:buNone/>
            </a:pPr>
            <a:endParaRPr lang="nl-NL" sz="1600" dirty="0" smtClean="0"/>
          </a:p>
          <a:p>
            <a:pPr lvl="2">
              <a:buNone/>
            </a:pPr>
            <a:endParaRPr lang="nl-NL" sz="1600" dirty="0" smtClean="0"/>
          </a:p>
          <a:p>
            <a:pPr lvl="2"/>
            <a:endParaRPr lang="nl-BE" sz="1500" u="sng" dirty="0" smtClean="0"/>
          </a:p>
          <a:p>
            <a:pPr lvl="2">
              <a:buNone/>
            </a:pPr>
            <a:endParaRPr lang="nl-BE" sz="1500" dirty="0" smtClean="0"/>
          </a:p>
          <a:p>
            <a:pPr lvl="1">
              <a:buNone/>
            </a:pPr>
            <a:endParaRPr lang="nl-BE" sz="1800" u="sng" dirty="0" smtClean="0"/>
          </a:p>
          <a:p>
            <a:pPr lvl="1">
              <a:buNone/>
            </a:pPr>
            <a:endParaRPr lang="nl-BE" sz="1800" u="sng" dirty="0" smtClean="0"/>
          </a:p>
          <a:p>
            <a:pPr lvl="2">
              <a:buNone/>
            </a:pPr>
            <a:endParaRPr lang="nl-BE" sz="1500" u="sng" dirty="0" smtClean="0"/>
          </a:p>
          <a:p>
            <a:pPr lvl="2"/>
            <a:endParaRPr lang="nl-BE" sz="1500" u="sng" dirty="0" smtClean="0"/>
          </a:p>
        </p:txBody>
      </p:sp>
      <p:graphicFrame>
        <p:nvGraphicFramePr>
          <p:cNvPr id="7" name="Tabel 6"/>
          <p:cNvGraphicFramePr>
            <a:graphicFrameLocks noGrp="1"/>
          </p:cNvGraphicFramePr>
          <p:nvPr/>
        </p:nvGraphicFramePr>
        <p:xfrm>
          <a:off x="5670930" y="5085184"/>
          <a:ext cx="2357454" cy="1524000"/>
        </p:xfrm>
        <a:graphic>
          <a:graphicData uri="http://schemas.openxmlformats.org/drawingml/2006/table">
            <a:tbl>
              <a:tblPr firstRow="1" bandRow="1">
                <a:tableStyleId>{5940675A-B579-460E-94D1-54222C63F5DA}</a:tableStyleId>
              </a:tblPr>
              <a:tblGrid>
                <a:gridCol w="2357454"/>
              </a:tblGrid>
              <a:tr h="22860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fr-BE" sz="1400" kern="1200" dirty="0" smtClean="0">
                          <a:solidFill>
                            <a:schemeClr val="tx1"/>
                          </a:solidFill>
                          <a:latin typeface="+mn-lt"/>
                          <a:ea typeface="+mn-ea"/>
                          <a:cs typeface="+mn-cs"/>
                        </a:rPr>
                        <a:t>λ</a:t>
                      </a:r>
                      <a:r>
                        <a:rPr kumimoji="0" lang="fr-BE" sz="1400" kern="1200" baseline="30000" dirty="0" smtClean="0">
                          <a:solidFill>
                            <a:schemeClr val="tx1"/>
                          </a:solidFill>
                          <a:latin typeface="+mn-lt"/>
                          <a:ea typeface="+mn-ea"/>
                          <a:cs typeface="+mn-cs"/>
                        </a:rPr>
                        <a:t>*</a:t>
                      </a:r>
                      <a:r>
                        <a:rPr kumimoji="0" lang="fr-BE" sz="1400" kern="1200" baseline="-25000" dirty="0" smtClean="0">
                          <a:solidFill>
                            <a:schemeClr val="tx1"/>
                          </a:solidFill>
                          <a:latin typeface="+mn-lt"/>
                          <a:ea typeface="+mn-ea"/>
                          <a:cs typeface="+mn-cs"/>
                        </a:rPr>
                        <a:t>1 </a:t>
                      </a:r>
                      <a:r>
                        <a:rPr lang="fr-BE" sz="1400" dirty="0" smtClean="0"/>
                        <a:t>=</a:t>
                      </a:r>
                      <a:r>
                        <a:rPr lang="fr-BE" sz="1400" baseline="0" dirty="0" smtClean="0"/>
                        <a:t> 2</a:t>
                      </a:r>
                      <a:endParaRPr lang="nl-NL" sz="1400" dirty="0"/>
                    </a:p>
                  </a:txBody>
                  <a:tcPr/>
                </a:tc>
              </a:tr>
              <a:tr h="22860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fr-BE" sz="1400" dirty="0" smtClean="0"/>
                        <a:t>λ</a:t>
                      </a:r>
                      <a:r>
                        <a:rPr lang="fr-BE" sz="1400" baseline="-25000" dirty="0" smtClean="0"/>
                        <a:t>2 </a:t>
                      </a:r>
                      <a:r>
                        <a:rPr lang="fr-BE" sz="1400" dirty="0" smtClean="0"/>
                        <a:t>= 0,8</a:t>
                      </a:r>
                      <a:endParaRPr lang="nl-NL" sz="1400" dirty="0"/>
                    </a:p>
                  </a:txBody>
                  <a:tcPr/>
                </a:tc>
              </a:tr>
              <a:tr h="22860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400" dirty="0" smtClean="0"/>
                        <a:t>µ = 1</a:t>
                      </a:r>
                      <a:endParaRPr lang="nl-NL" sz="1400" dirty="0"/>
                    </a:p>
                  </a:txBody>
                  <a:tcPr/>
                </a:tc>
              </a:tr>
              <a:tr h="228602">
                <a:tc>
                  <a:txBody>
                    <a:bodyPr/>
                    <a:lstStyle/>
                    <a:p>
                      <a:pPr algn="ctr"/>
                      <a:r>
                        <a:rPr lang="el-GR" sz="1400" dirty="0" smtClean="0"/>
                        <a:t>α</a:t>
                      </a:r>
                      <a:r>
                        <a:rPr lang="fr-BE" sz="1400" dirty="0" smtClean="0"/>
                        <a:t> = 0,25</a:t>
                      </a:r>
                      <a:endParaRPr lang="nl-NL" sz="1400" dirty="0"/>
                    </a:p>
                  </a:txBody>
                  <a:tcPr/>
                </a:tc>
              </a:tr>
              <a:tr h="228602">
                <a:tc>
                  <a:txBody>
                    <a:bodyPr/>
                    <a:lstStyle/>
                    <a:p>
                      <a:pPr algn="ctr"/>
                      <a:r>
                        <a:rPr lang="el-GR" sz="1400" dirty="0" smtClean="0"/>
                        <a:t>β</a:t>
                      </a:r>
                      <a:r>
                        <a:rPr lang="fr-BE" sz="1400" dirty="0" smtClean="0"/>
                        <a:t> = 0,1667</a:t>
                      </a:r>
                      <a:endParaRPr lang="nl-NL" sz="1400" dirty="0"/>
                    </a:p>
                  </a:txBody>
                  <a:tcPr/>
                </a:tc>
              </a:tr>
            </a:tbl>
          </a:graphicData>
        </a:graphic>
      </p:graphicFrame>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sp>
        <p:nvSpPr>
          <p:cNvPr id="2060" name="Rectangle 12"/>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2" name="Tabel 11"/>
          <p:cNvGraphicFramePr>
            <a:graphicFrameLocks noGrp="1"/>
          </p:cNvGraphicFramePr>
          <p:nvPr/>
        </p:nvGraphicFramePr>
        <p:xfrm>
          <a:off x="1739685" y="5178896"/>
          <a:ext cx="1104123" cy="914400"/>
        </p:xfrm>
        <a:graphic>
          <a:graphicData uri="http://schemas.openxmlformats.org/drawingml/2006/table">
            <a:tbl>
              <a:tblPr firstRow="1" bandRow="1">
                <a:tableStyleId>{5940675A-B579-460E-94D1-54222C63F5DA}</a:tableStyleId>
              </a:tblPr>
              <a:tblGrid>
                <a:gridCol w="1104123"/>
              </a:tblGrid>
              <a:tr h="22860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fr-BE" sz="1400" kern="1200" dirty="0" smtClean="0">
                          <a:solidFill>
                            <a:schemeClr val="tx1"/>
                          </a:solidFill>
                          <a:latin typeface="+mn-lt"/>
                          <a:ea typeface="+mn-ea"/>
                          <a:cs typeface="+mn-cs"/>
                        </a:rPr>
                        <a:t>λ</a:t>
                      </a:r>
                      <a:r>
                        <a:rPr kumimoji="0" lang="fr-BE" sz="1400" kern="1200" baseline="-25000" dirty="0" smtClean="0">
                          <a:solidFill>
                            <a:schemeClr val="tx1"/>
                          </a:solidFill>
                          <a:latin typeface="+mn-lt"/>
                          <a:ea typeface="+mn-ea"/>
                          <a:cs typeface="+mn-cs"/>
                        </a:rPr>
                        <a:t>1 </a:t>
                      </a:r>
                      <a:r>
                        <a:rPr lang="fr-BE" sz="1400" dirty="0" smtClean="0"/>
                        <a:t>=</a:t>
                      </a:r>
                      <a:r>
                        <a:rPr lang="fr-BE" sz="1400" baseline="0" dirty="0" smtClean="0"/>
                        <a:t> 0,8</a:t>
                      </a:r>
                      <a:endParaRPr lang="nl-NL" sz="1400" dirty="0"/>
                    </a:p>
                  </a:txBody>
                  <a:tcPr/>
                </a:tc>
              </a:tr>
              <a:tr h="22860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fr-BE" sz="1400" dirty="0" smtClean="0"/>
                        <a:t>λ</a:t>
                      </a:r>
                      <a:r>
                        <a:rPr lang="fr-BE" sz="1400" baseline="-25000" dirty="0" smtClean="0"/>
                        <a:t>2 </a:t>
                      </a:r>
                      <a:r>
                        <a:rPr lang="fr-BE" sz="1400" dirty="0" smtClean="0"/>
                        <a:t>= 0,8</a:t>
                      </a:r>
                      <a:endParaRPr lang="nl-NL" sz="1400" dirty="0"/>
                    </a:p>
                  </a:txBody>
                  <a:tcPr/>
                </a:tc>
              </a:tr>
              <a:tr h="22860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400" dirty="0" smtClean="0"/>
                        <a:t>µ = 1</a:t>
                      </a:r>
                      <a:endParaRPr lang="nl-NL" sz="1400" dirty="0"/>
                    </a:p>
                  </a:txBody>
                  <a:tcPr/>
                </a:tc>
              </a:tr>
            </a:tbl>
          </a:graphicData>
        </a:graphic>
      </p:graphicFrame>
      <p:pic>
        <p:nvPicPr>
          <p:cNvPr id="13" name="Afbeelding 12" descr="1IPP_K2.jpg"/>
          <p:cNvPicPr>
            <a:picLocks noChangeAspect="1"/>
          </p:cNvPicPr>
          <p:nvPr/>
        </p:nvPicPr>
        <p:blipFill>
          <a:blip r:embed="rId3" cstate="print"/>
          <a:stretch>
            <a:fillRect/>
          </a:stretch>
        </p:blipFill>
        <p:spPr>
          <a:xfrm>
            <a:off x="4612484" y="1700808"/>
            <a:ext cx="4037424" cy="3312368"/>
          </a:xfrm>
          <a:prstGeom prst="rect">
            <a:avLst/>
          </a:prstGeom>
        </p:spPr>
      </p:pic>
      <p:pic>
        <p:nvPicPr>
          <p:cNvPr id="14" name="Afbeelding 13" descr="Basismodel_K2.jpg"/>
          <p:cNvPicPr>
            <a:picLocks noChangeAspect="1"/>
          </p:cNvPicPr>
          <p:nvPr/>
        </p:nvPicPr>
        <p:blipFill>
          <a:blip r:embed="rId4" cstate="print"/>
          <a:stretch>
            <a:fillRect/>
          </a:stretch>
        </p:blipFill>
        <p:spPr>
          <a:xfrm>
            <a:off x="395536" y="1700808"/>
            <a:ext cx="4234605" cy="331236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2063</TotalTime>
  <Words>1947</Words>
  <Application>Microsoft Office PowerPoint</Application>
  <PresentationFormat>Diavoorstelling (4:3)</PresentationFormat>
  <Paragraphs>245</Paragraphs>
  <Slides>14</Slides>
  <Notes>14</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Flow</vt:lpstr>
      <vt:lpstr>                                        De impact van productieonderbreking op kitting, een analytische studie  </vt:lpstr>
      <vt:lpstr>Inhoudsopgave</vt:lpstr>
      <vt:lpstr>1. Wat is een kittingproces?</vt:lpstr>
      <vt:lpstr>2. Kittingproces als een wachtlijn</vt:lpstr>
      <vt:lpstr>1IPP-model</vt:lpstr>
      <vt:lpstr>Vijf prestatiematen</vt:lpstr>
      <vt:lpstr>3. Gevolgde methodologie in MATLAB</vt:lpstr>
      <vt:lpstr>                            4. Numerieke voorbeelden bij variërende capaciteit  </vt:lpstr>
      <vt:lpstr>Kans dat buffer vol is: Basismodel en 1IPP-model</vt:lpstr>
      <vt:lpstr>Kans dat buffer 1 en 2 vol is: 1IPP-model</vt:lpstr>
      <vt:lpstr>Kans dat buffer vol is: Basis-, 1IPP- en 2IPP-model</vt:lpstr>
      <vt:lpstr>5. Belangrijkste resultaten  Impact van productieonderbrekingen op kitting</vt:lpstr>
      <vt:lpstr>6. Conclusie &amp; verder onderzoek</vt:lpstr>
      <vt:lpstr>De impact van productieonderbreking op kitting, een analytische studie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impact van productieonderbreking op kitting, een analytische studie</dc:title>
  <dc:creator>Elias</dc:creator>
  <cp:lastModifiedBy>Eline</cp:lastModifiedBy>
  <cp:revision>221</cp:revision>
  <dcterms:created xsi:type="dcterms:W3CDTF">2010-05-18T08:04:32Z</dcterms:created>
  <dcterms:modified xsi:type="dcterms:W3CDTF">2010-06-22T19:29:42Z</dcterms:modified>
</cp:coreProperties>
</file>