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1.png" ContentType="image/png"/>
  <Override PartName="/ppt/media/image40.png" ContentType="image/png"/>
  <Override PartName="/ppt/media/image16.png" ContentType="image/png"/>
  <Override PartName="/ppt/media/image15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2.jpeg" ContentType="image/jpeg"/>
  <Override PartName="/ppt/media/image1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7.png" ContentType="image/png"/>
  <Override PartName="/ppt/media/image8.png" ContentType="image/png"/>
  <Override PartName="/ppt/media/image6.png" ContentType="image/png"/>
  <Override PartName="/ppt/media/image4.png" ContentType="image/png"/>
  <Override PartName="/ppt/media/image42.jpeg" ContentType="image/jpeg"/>
  <Override PartName="/ppt/media/image5.png" ContentType="image/png"/>
  <Override PartName="/ppt/media/image17.jpeg" ContentType="image/jpeg"/>
  <Override PartName="/ppt/media/image3.jpeg" ContentType="image/jpeg"/>
  <Override PartName="/ppt/media/image25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4610100" cy="34607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414864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230400" y="1857960"/>
            <a:ext cx="414864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230400" y="185796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2356200" y="185796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633320" y="80964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035880" y="80964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230400" y="185796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1633320" y="185796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3035880" y="185796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230400" y="809640"/>
            <a:ext cx="4148640" cy="200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414864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4720" y="1297440"/>
            <a:ext cx="3240000" cy="3629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30400" y="185796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230400" y="809640"/>
            <a:ext cx="4148640" cy="200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356200" y="185796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230400" y="1857960"/>
            <a:ext cx="414864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414864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30400" y="1857960"/>
            <a:ext cx="414864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30400" y="185796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2356200" y="185796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633320" y="80964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035880" y="80964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230400" y="185796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1633320" y="185796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3035880" y="1857960"/>
            <a:ext cx="133560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414864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84720" y="1297440"/>
            <a:ext cx="3240000" cy="3629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30400" y="185796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2356200" y="185796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304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356200" y="809640"/>
            <a:ext cx="202428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230400" y="1857960"/>
            <a:ext cx="4148640" cy="956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094200"/>
            <a:ext cx="822600" cy="270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046680" y="3279960"/>
            <a:ext cx="42840" cy="30240"/>
          </a:xfrm>
          <a:custGeom>
            <a:avLst/>
            <a:gdLst/>
            <a:ah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967120" y="3276000"/>
            <a:ext cx="25200" cy="37800"/>
          </a:xfrm>
          <a:custGeom>
            <a:avLst/>
            <a:gdLst/>
            <a:ah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3144960" y="3276000"/>
            <a:ext cx="25200" cy="37800"/>
          </a:xfrm>
          <a:custGeom>
            <a:avLst/>
            <a:gdLst/>
            <a:ah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3305520" y="3269520"/>
            <a:ext cx="63720" cy="50400"/>
          </a:xfrm>
          <a:custGeom>
            <a:avLst/>
            <a:gdLst/>
            <a:ah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  <a:moveTo>
                  <a:pt x="20652" y="10160"/>
                </a:moveTo>
                <a:lnTo>
                  <a:pt x="20652" y="0"/>
                </a:lnTo>
                <a:lnTo>
                  <a:pt x="63833" y="0"/>
                </a:lnTo>
                <a:lnTo>
                  <a:pt x="63833" y="30480"/>
                </a:lnTo>
                <a:lnTo>
                  <a:pt x="53672" y="30480"/>
                </a:lnTo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3242520" y="3276000"/>
            <a:ext cx="202680" cy="37800"/>
          </a:xfrm>
          <a:custGeom>
            <a:avLst/>
            <a:gdLst/>
            <a:ah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3606840" y="3282120"/>
            <a:ext cx="37800" cy="360"/>
          </a:xfrm>
          <a:custGeom>
            <a:avLst/>
            <a:gdLst/>
            <a:ahLst/>
            <a:rect l="l" t="t" r="r" b="b"/>
            <a:pathLst>
              <a:path w="38100" h="0">
                <a:moveTo>
                  <a:pt x="0" y="0"/>
                </a:moveTo>
                <a:lnTo>
                  <a:pt x="38101" y="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3517920" y="3276000"/>
            <a:ext cx="202680" cy="37800"/>
          </a:xfrm>
          <a:custGeom>
            <a:avLst/>
            <a:gdLst/>
            <a:ah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3594240" y="3269520"/>
            <a:ext cx="50400" cy="50400"/>
          </a:xfrm>
          <a:custGeom>
            <a:avLst/>
            <a:gdLst/>
            <a:ah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  <a:moveTo>
                  <a:pt x="12700" y="25400"/>
                </a:moveTo>
                <a:lnTo>
                  <a:pt x="50801" y="25400"/>
                </a:lnTo>
                <a:moveTo>
                  <a:pt x="0" y="38100"/>
                </a:moveTo>
                <a:lnTo>
                  <a:pt x="38100" y="38100"/>
                </a:lnTo>
                <a:moveTo>
                  <a:pt x="12700" y="50800"/>
                </a:moveTo>
                <a:lnTo>
                  <a:pt x="50801" y="50800"/>
                </a:lnTo>
              </a:path>
            </a:pathLst>
          </a:custGeom>
          <a:noFill/>
          <a:ln w="7560">
            <a:solidFill>
              <a:srgbClr val="d6d6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3869640" y="3269520"/>
            <a:ext cx="50400" cy="25200"/>
          </a:xfrm>
          <a:custGeom>
            <a:avLst/>
            <a:gdLst/>
            <a:ah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  <a:moveTo>
                  <a:pt x="12700" y="12700"/>
                </a:moveTo>
                <a:lnTo>
                  <a:pt x="50801" y="12700"/>
                </a:lnTo>
                <a:moveTo>
                  <a:pt x="12700" y="25400"/>
                </a:moveTo>
                <a:lnTo>
                  <a:pt x="50801" y="2540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3793320" y="3276000"/>
            <a:ext cx="202680" cy="37800"/>
          </a:xfrm>
          <a:custGeom>
            <a:avLst/>
            <a:gdLst/>
            <a:ah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3869640" y="3307680"/>
            <a:ext cx="50400" cy="12240"/>
          </a:xfrm>
          <a:custGeom>
            <a:avLst/>
            <a:gdLst/>
            <a:ah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  <a:moveTo>
                  <a:pt x="12700" y="12700"/>
                </a:moveTo>
                <a:lnTo>
                  <a:pt x="50801" y="12700"/>
                </a:lnTo>
              </a:path>
            </a:pathLst>
          </a:custGeom>
          <a:noFill/>
          <a:ln w="7560">
            <a:solidFill>
              <a:srgbClr val="d6d6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4145040" y="3269520"/>
            <a:ext cx="50400" cy="50400"/>
          </a:xfrm>
          <a:custGeom>
            <a:avLst/>
            <a:gdLst/>
            <a:ah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  <a:moveTo>
                  <a:pt x="12700" y="12700"/>
                </a:moveTo>
                <a:lnTo>
                  <a:pt x="50801" y="12700"/>
                </a:lnTo>
                <a:moveTo>
                  <a:pt x="12700" y="25400"/>
                </a:moveTo>
                <a:lnTo>
                  <a:pt x="50801" y="25400"/>
                </a:lnTo>
                <a:moveTo>
                  <a:pt x="0" y="38100"/>
                </a:moveTo>
                <a:lnTo>
                  <a:pt x="38100" y="38100"/>
                </a:lnTo>
                <a:moveTo>
                  <a:pt x="12700" y="50800"/>
                </a:moveTo>
                <a:lnTo>
                  <a:pt x="50801" y="5080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4451040" y="3300120"/>
            <a:ext cx="19800" cy="19800"/>
          </a:xfrm>
          <a:custGeom>
            <a:avLst/>
            <a:gdLst/>
            <a:ah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4424040" y="3273480"/>
            <a:ext cx="30240" cy="30240"/>
          </a:xfrm>
          <a:custGeom>
            <a:avLst/>
            <a:gdLst/>
            <a:ah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7" y="23568"/>
                </a:lnTo>
                <a:lnTo>
                  <a:pt x="30367" y="15183"/>
                </a:lnTo>
                <a:close/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4329000" y="3269520"/>
            <a:ext cx="233280" cy="50400"/>
          </a:xfrm>
          <a:custGeom>
            <a:avLst/>
            <a:gdLst/>
            <a:ah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  <a:moveTo>
                  <a:pt x="193042" y="50800"/>
                </a:moveTo>
                <a:lnTo>
                  <a:pt x="183180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80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0" y="3364560"/>
            <a:ext cx="1535760" cy="91080"/>
          </a:xfrm>
          <a:custGeom>
            <a:avLst/>
            <a:gdLst/>
            <a:ahLst/>
            <a:rect l="l" t="t" r="r" b="b"/>
            <a:pathLst>
              <a:path w="1536065" h="91439">
                <a:moveTo>
                  <a:pt x="1535976" y="0"/>
                </a:moveTo>
                <a:lnTo>
                  <a:pt x="0" y="0"/>
                </a:lnTo>
                <a:lnTo>
                  <a:pt x="0" y="91376"/>
                </a:lnTo>
                <a:lnTo>
                  <a:pt x="1535976" y="91376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1536120" y="3364560"/>
            <a:ext cx="1535760" cy="91080"/>
          </a:xfrm>
          <a:custGeom>
            <a:avLst/>
            <a:gdLst/>
            <a:ahLst/>
            <a:rect l="l" t="t" r="r" b="b"/>
            <a:pathLst>
              <a:path w="1536064" h="91439">
                <a:moveTo>
                  <a:pt x="1535976" y="0"/>
                </a:moveTo>
                <a:lnTo>
                  <a:pt x="0" y="0"/>
                </a:lnTo>
                <a:lnTo>
                  <a:pt x="0" y="91376"/>
                </a:lnTo>
                <a:lnTo>
                  <a:pt x="1535976" y="91376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3071880" y="3364560"/>
            <a:ext cx="1535760" cy="91080"/>
          </a:xfrm>
          <a:custGeom>
            <a:avLst/>
            <a:gdLst/>
            <a:ahLst/>
            <a:rect l="l" t="t" r="r" b="b"/>
            <a:pathLst>
              <a:path w="1536064" h="91439">
                <a:moveTo>
                  <a:pt x="1535976" y="0"/>
                </a:moveTo>
                <a:lnTo>
                  <a:pt x="0" y="0"/>
                </a:lnTo>
                <a:lnTo>
                  <a:pt x="0" y="91376"/>
                </a:lnTo>
                <a:lnTo>
                  <a:pt x="1535976" y="91376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PlaceHolder 20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450" spc="-1" strike="noStrike">
                <a:latin typeface="Calibri"/>
              </a:rPr>
              <a:t>Click to edit the title text format</a:t>
            </a:r>
            <a:endParaRPr b="0" lang="en-US" sz="2450" spc="-1" strike="noStrike">
              <a:latin typeface="Calibri"/>
            </a:endParaRPr>
          </a:p>
        </p:txBody>
      </p:sp>
      <p:sp>
        <p:nvSpPr>
          <p:cNvPr id="20" name="PlaceHolder 21"/>
          <p:cNvSpPr>
            <a:spLocks noGrp="1"/>
          </p:cNvSpPr>
          <p:nvPr>
            <p:ph type="body"/>
          </p:nvPr>
        </p:nvSpPr>
        <p:spPr>
          <a:xfrm>
            <a:off x="366840" y="825480"/>
            <a:ext cx="3876120" cy="1718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Calibri"/>
              </a:rPr>
              <a:t>Click to edit the outline text format</a:t>
            </a:r>
            <a:endParaRPr b="0" lang="en-US" sz="10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000" spc="-1" strike="noStrike">
                <a:latin typeface="Calibri"/>
              </a:rPr>
              <a:t>Second Outline Level</a:t>
            </a:r>
            <a:endParaRPr b="0" lang="en-US" sz="10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Calibri"/>
              </a:rPr>
              <a:t>Third Outline Level</a:t>
            </a:r>
            <a:endParaRPr b="0" lang="en-US" sz="10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000" spc="-1" strike="noStrike">
                <a:latin typeface="Calibri"/>
              </a:rPr>
              <a:t>Fourth Outline Level</a:t>
            </a:r>
            <a:endParaRPr b="0" lang="en-US" sz="1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Calibri"/>
              </a:rPr>
              <a:t>Fifth Outline Level</a:t>
            </a:r>
            <a:endParaRPr b="0" lang="en-US" sz="1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Calibri"/>
              </a:rPr>
              <a:t>Sixth Outline Level</a:t>
            </a:r>
            <a:endParaRPr b="0" lang="en-US" sz="1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Calibri"/>
              </a:rPr>
              <a:t>Seventh Outline Level</a:t>
            </a:r>
            <a:endParaRPr b="0" lang="en-US" sz="1000" spc="-1" strike="noStrike">
              <a:latin typeface="Calibri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ftr"/>
          </p:nvPr>
        </p:nvSpPr>
        <p:spPr>
          <a:xfrm>
            <a:off x="354600" y="3367080"/>
            <a:ext cx="826560" cy="8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dt"/>
          </p:nvPr>
        </p:nvSpPr>
        <p:spPr>
          <a:xfrm>
            <a:off x="3525840" y="3367080"/>
            <a:ext cx="668880" cy="8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4300560" y="3367080"/>
            <a:ext cx="263880" cy="8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8160">
              <a:lnSpc>
                <a:spcPts val="581"/>
              </a:lnSpc>
            </a:pPr>
            <a:fld id="{4CA46A03-C81E-4F6C-A5A0-3591D8E8AE53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0" y="3094200"/>
            <a:ext cx="822600" cy="270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2"/>
          <p:cNvSpPr/>
          <p:nvPr/>
        </p:nvSpPr>
        <p:spPr>
          <a:xfrm>
            <a:off x="3046680" y="3279960"/>
            <a:ext cx="42840" cy="30240"/>
          </a:xfrm>
          <a:custGeom>
            <a:avLst/>
            <a:gdLst/>
            <a:ah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3"/>
          <p:cNvSpPr/>
          <p:nvPr/>
        </p:nvSpPr>
        <p:spPr>
          <a:xfrm>
            <a:off x="2967120" y="3276000"/>
            <a:ext cx="25200" cy="37800"/>
          </a:xfrm>
          <a:custGeom>
            <a:avLst/>
            <a:gdLst/>
            <a:ah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4"/>
          <p:cNvSpPr/>
          <p:nvPr/>
        </p:nvSpPr>
        <p:spPr>
          <a:xfrm>
            <a:off x="3144960" y="3276000"/>
            <a:ext cx="25200" cy="37800"/>
          </a:xfrm>
          <a:custGeom>
            <a:avLst/>
            <a:gdLst/>
            <a:ah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5"/>
          <p:cNvSpPr/>
          <p:nvPr/>
        </p:nvSpPr>
        <p:spPr>
          <a:xfrm>
            <a:off x="3305520" y="3269520"/>
            <a:ext cx="63720" cy="50400"/>
          </a:xfrm>
          <a:custGeom>
            <a:avLst/>
            <a:gdLst/>
            <a:ah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  <a:moveTo>
                  <a:pt x="20652" y="10160"/>
                </a:moveTo>
                <a:lnTo>
                  <a:pt x="20652" y="0"/>
                </a:lnTo>
                <a:lnTo>
                  <a:pt x="63833" y="0"/>
                </a:lnTo>
                <a:lnTo>
                  <a:pt x="63833" y="30480"/>
                </a:lnTo>
                <a:lnTo>
                  <a:pt x="53672" y="30480"/>
                </a:lnTo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6"/>
          <p:cNvSpPr/>
          <p:nvPr/>
        </p:nvSpPr>
        <p:spPr>
          <a:xfrm>
            <a:off x="3242520" y="3276000"/>
            <a:ext cx="202680" cy="37800"/>
          </a:xfrm>
          <a:custGeom>
            <a:avLst/>
            <a:gdLst/>
            <a:ah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7"/>
          <p:cNvSpPr/>
          <p:nvPr/>
        </p:nvSpPr>
        <p:spPr>
          <a:xfrm>
            <a:off x="3606840" y="3282120"/>
            <a:ext cx="37800" cy="360"/>
          </a:xfrm>
          <a:custGeom>
            <a:avLst/>
            <a:gdLst/>
            <a:ahLst/>
            <a:rect l="l" t="t" r="r" b="b"/>
            <a:pathLst>
              <a:path w="38100" h="0">
                <a:moveTo>
                  <a:pt x="0" y="0"/>
                </a:moveTo>
                <a:lnTo>
                  <a:pt x="38101" y="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8"/>
          <p:cNvSpPr/>
          <p:nvPr/>
        </p:nvSpPr>
        <p:spPr>
          <a:xfrm>
            <a:off x="3517920" y="3276000"/>
            <a:ext cx="202680" cy="37800"/>
          </a:xfrm>
          <a:custGeom>
            <a:avLst/>
            <a:gdLst/>
            <a:ah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9"/>
          <p:cNvSpPr/>
          <p:nvPr/>
        </p:nvSpPr>
        <p:spPr>
          <a:xfrm>
            <a:off x="3594240" y="3269520"/>
            <a:ext cx="50400" cy="50400"/>
          </a:xfrm>
          <a:custGeom>
            <a:avLst/>
            <a:gdLst/>
            <a:ah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  <a:moveTo>
                  <a:pt x="12700" y="25400"/>
                </a:moveTo>
                <a:lnTo>
                  <a:pt x="50801" y="25400"/>
                </a:lnTo>
                <a:moveTo>
                  <a:pt x="0" y="38100"/>
                </a:moveTo>
                <a:lnTo>
                  <a:pt x="38100" y="38100"/>
                </a:lnTo>
                <a:moveTo>
                  <a:pt x="12700" y="50800"/>
                </a:moveTo>
                <a:lnTo>
                  <a:pt x="50801" y="50800"/>
                </a:lnTo>
              </a:path>
            </a:pathLst>
          </a:custGeom>
          <a:noFill/>
          <a:ln w="7560">
            <a:solidFill>
              <a:srgbClr val="d6d6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10"/>
          <p:cNvSpPr/>
          <p:nvPr/>
        </p:nvSpPr>
        <p:spPr>
          <a:xfrm>
            <a:off x="3869640" y="3269520"/>
            <a:ext cx="50400" cy="25200"/>
          </a:xfrm>
          <a:custGeom>
            <a:avLst/>
            <a:gdLst/>
            <a:ah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  <a:moveTo>
                  <a:pt x="12700" y="12700"/>
                </a:moveTo>
                <a:lnTo>
                  <a:pt x="50801" y="12700"/>
                </a:lnTo>
                <a:moveTo>
                  <a:pt x="12700" y="25400"/>
                </a:moveTo>
                <a:lnTo>
                  <a:pt x="50801" y="2540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11"/>
          <p:cNvSpPr/>
          <p:nvPr/>
        </p:nvSpPr>
        <p:spPr>
          <a:xfrm>
            <a:off x="3793320" y="3276000"/>
            <a:ext cx="202680" cy="37800"/>
          </a:xfrm>
          <a:custGeom>
            <a:avLst/>
            <a:gdLst/>
            <a:ah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12"/>
          <p:cNvSpPr/>
          <p:nvPr/>
        </p:nvSpPr>
        <p:spPr>
          <a:xfrm>
            <a:off x="3869640" y="3307680"/>
            <a:ext cx="50400" cy="12240"/>
          </a:xfrm>
          <a:custGeom>
            <a:avLst/>
            <a:gdLst/>
            <a:ah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  <a:moveTo>
                  <a:pt x="12700" y="12700"/>
                </a:moveTo>
                <a:lnTo>
                  <a:pt x="50801" y="12700"/>
                </a:lnTo>
              </a:path>
            </a:pathLst>
          </a:custGeom>
          <a:noFill/>
          <a:ln w="7560">
            <a:solidFill>
              <a:srgbClr val="d6d6e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13"/>
          <p:cNvSpPr/>
          <p:nvPr/>
        </p:nvSpPr>
        <p:spPr>
          <a:xfrm>
            <a:off x="4145040" y="3269520"/>
            <a:ext cx="50400" cy="50400"/>
          </a:xfrm>
          <a:custGeom>
            <a:avLst/>
            <a:gdLst/>
            <a:ah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  <a:moveTo>
                  <a:pt x="12700" y="12700"/>
                </a:moveTo>
                <a:lnTo>
                  <a:pt x="50801" y="12700"/>
                </a:lnTo>
                <a:moveTo>
                  <a:pt x="12700" y="25400"/>
                </a:moveTo>
                <a:lnTo>
                  <a:pt x="50801" y="25400"/>
                </a:lnTo>
                <a:moveTo>
                  <a:pt x="0" y="38100"/>
                </a:moveTo>
                <a:lnTo>
                  <a:pt x="38100" y="38100"/>
                </a:lnTo>
                <a:moveTo>
                  <a:pt x="12700" y="50800"/>
                </a:moveTo>
                <a:lnTo>
                  <a:pt x="50801" y="5080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14"/>
          <p:cNvSpPr/>
          <p:nvPr/>
        </p:nvSpPr>
        <p:spPr>
          <a:xfrm>
            <a:off x="4451040" y="3300120"/>
            <a:ext cx="19800" cy="19800"/>
          </a:xfrm>
          <a:custGeom>
            <a:avLst/>
            <a:gdLst/>
            <a:ah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15"/>
          <p:cNvSpPr/>
          <p:nvPr/>
        </p:nvSpPr>
        <p:spPr>
          <a:xfrm>
            <a:off x="4424040" y="3273480"/>
            <a:ext cx="30240" cy="30240"/>
          </a:xfrm>
          <a:custGeom>
            <a:avLst/>
            <a:gdLst/>
            <a:ah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7" y="23568"/>
                </a:lnTo>
                <a:lnTo>
                  <a:pt x="30367" y="15183"/>
                </a:lnTo>
                <a:close/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16"/>
          <p:cNvSpPr/>
          <p:nvPr/>
        </p:nvSpPr>
        <p:spPr>
          <a:xfrm>
            <a:off x="4329000" y="3269520"/>
            <a:ext cx="233280" cy="50400"/>
          </a:xfrm>
          <a:custGeom>
            <a:avLst/>
            <a:gdLst/>
            <a:ah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  <a:moveTo>
                  <a:pt x="193042" y="50800"/>
                </a:moveTo>
                <a:lnTo>
                  <a:pt x="183180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80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7"/>
          <p:cNvSpPr/>
          <p:nvPr/>
        </p:nvSpPr>
        <p:spPr>
          <a:xfrm>
            <a:off x="0" y="3364560"/>
            <a:ext cx="1535760" cy="91080"/>
          </a:xfrm>
          <a:custGeom>
            <a:avLst/>
            <a:gdLst/>
            <a:ahLst/>
            <a:rect l="l" t="t" r="r" b="b"/>
            <a:pathLst>
              <a:path w="1536065" h="91439">
                <a:moveTo>
                  <a:pt x="1535976" y="0"/>
                </a:moveTo>
                <a:lnTo>
                  <a:pt x="0" y="0"/>
                </a:lnTo>
                <a:lnTo>
                  <a:pt x="0" y="91376"/>
                </a:lnTo>
                <a:lnTo>
                  <a:pt x="1535976" y="91376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8"/>
          <p:cNvSpPr/>
          <p:nvPr/>
        </p:nvSpPr>
        <p:spPr>
          <a:xfrm>
            <a:off x="1536120" y="3364560"/>
            <a:ext cx="1535760" cy="91080"/>
          </a:xfrm>
          <a:custGeom>
            <a:avLst/>
            <a:gdLst/>
            <a:ahLst/>
            <a:rect l="l" t="t" r="r" b="b"/>
            <a:pathLst>
              <a:path w="1536064" h="91439">
                <a:moveTo>
                  <a:pt x="1535976" y="0"/>
                </a:moveTo>
                <a:lnTo>
                  <a:pt x="0" y="0"/>
                </a:lnTo>
                <a:lnTo>
                  <a:pt x="0" y="91376"/>
                </a:lnTo>
                <a:lnTo>
                  <a:pt x="1535976" y="91376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9"/>
          <p:cNvSpPr/>
          <p:nvPr/>
        </p:nvSpPr>
        <p:spPr>
          <a:xfrm>
            <a:off x="3071880" y="3364560"/>
            <a:ext cx="1535760" cy="91080"/>
          </a:xfrm>
          <a:custGeom>
            <a:avLst/>
            <a:gdLst/>
            <a:ahLst/>
            <a:rect l="l" t="t" r="r" b="b"/>
            <a:pathLst>
              <a:path w="1536064" h="91439">
                <a:moveTo>
                  <a:pt x="1535976" y="0"/>
                </a:moveTo>
                <a:lnTo>
                  <a:pt x="0" y="0"/>
                </a:lnTo>
                <a:lnTo>
                  <a:pt x="0" y="91376"/>
                </a:lnTo>
                <a:lnTo>
                  <a:pt x="1535976" y="91376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20"/>
          <p:cNvSpPr>
            <a:spLocks noGrp="1"/>
          </p:cNvSpPr>
          <p:nvPr>
            <p:ph type="title"/>
          </p:nvPr>
        </p:nvSpPr>
        <p:spPr>
          <a:xfrm>
            <a:off x="684720" y="1297440"/>
            <a:ext cx="3240000" cy="782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450" spc="-1" strike="noStrike">
                <a:latin typeface="Calibri"/>
              </a:rPr>
              <a:t>Click to edit the title text format</a:t>
            </a:r>
            <a:endParaRPr b="0" lang="en-US" sz="2450" spc="-1" strike="noStrike">
              <a:latin typeface="Calibri"/>
            </a:endParaRPr>
          </a:p>
        </p:txBody>
      </p:sp>
      <p:sp>
        <p:nvSpPr>
          <p:cNvPr id="80" name="PlaceHolder 21"/>
          <p:cNvSpPr>
            <a:spLocks noGrp="1"/>
          </p:cNvSpPr>
          <p:nvPr>
            <p:ph type="ftr"/>
          </p:nvPr>
        </p:nvSpPr>
        <p:spPr>
          <a:xfrm>
            <a:off x="354600" y="3367080"/>
            <a:ext cx="826560" cy="8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81" name="PlaceHolder 22"/>
          <p:cNvSpPr>
            <a:spLocks noGrp="1"/>
          </p:cNvSpPr>
          <p:nvPr>
            <p:ph type="dt"/>
          </p:nvPr>
        </p:nvSpPr>
        <p:spPr>
          <a:xfrm>
            <a:off x="3525840" y="3367080"/>
            <a:ext cx="668880" cy="8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82" name="PlaceHolder 23"/>
          <p:cNvSpPr>
            <a:spLocks noGrp="1"/>
          </p:cNvSpPr>
          <p:nvPr>
            <p:ph type="sldNum"/>
          </p:nvPr>
        </p:nvSpPr>
        <p:spPr>
          <a:xfrm>
            <a:off x="4300560" y="3367080"/>
            <a:ext cx="263880" cy="8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8160">
              <a:lnSpc>
                <a:spcPts val="581"/>
              </a:lnSpc>
            </a:pPr>
            <a:fld id="{9609B8BB-6572-4371-98F4-902027C79530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83" name="PlaceHolder 24"/>
          <p:cNvSpPr>
            <a:spLocks noGrp="1"/>
          </p:cNvSpPr>
          <p:nvPr>
            <p:ph type="body"/>
          </p:nvPr>
        </p:nvSpPr>
        <p:spPr>
          <a:xfrm>
            <a:off x="230400" y="809640"/>
            <a:ext cx="4148640" cy="200664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Click to edit the outline text format</a:t>
            </a:r>
            <a:endParaRPr b="0" lang="en-US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Second Outline Level</a:t>
            </a:r>
            <a:endParaRPr b="0" lang="en-US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Third Outline Level</a:t>
            </a:r>
            <a:endParaRPr b="0" lang="en-US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Fourth Outline Level</a:t>
            </a:r>
            <a:endParaRPr b="0" lang="en-US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Fifth Outline Level</a:t>
            </a:r>
            <a:endParaRPr b="0" lang="en-U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Sixth Outline Level</a:t>
            </a:r>
            <a:endParaRPr b="0" lang="en-U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Seventh Outline Level</a:t>
            </a:r>
            <a:endParaRPr b="0" lang="en-U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69000" y="206640"/>
            <a:ext cx="3875760" cy="4323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TextShape 2"/>
          <p:cNvSpPr txBox="1"/>
          <p:nvPr/>
        </p:nvSpPr>
        <p:spPr>
          <a:xfrm>
            <a:off x="739800" y="1044000"/>
            <a:ext cx="3375000" cy="580320"/>
          </a:xfrm>
          <a:prstGeom prst="rect">
            <a:avLst/>
          </a:prstGeom>
          <a:noFill/>
          <a:ln>
            <a:noFill/>
          </a:ln>
        </p:spPr>
        <p:txBody>
          <a:bodyPr lIns="0" rIns="0" tIns="2520" bIns="0">
            <a:spAutoFit/>
          </a:bodyPr>
          <a:p>
            <a:pPr marL="1217160" indent="-1204920">
              <a:lnSpc>
                <a:spcPct val="106000"/>
              </a:lnSpc>
              <a:spcBef>
                <a:spcPts val="20"/>
              </a:spcBef>
            </a:pPr>
            <a:r>
              <a:rPr b="0" lang="en-US" sz="1400" spc="18" strike="noStrike">
                <a:solidFill>
                  <a:srgbClr val="3333b2"/>
                </a:solidFill>
                <a:latin typeface="LM Sans 12"/>
              </a:rPr>
              <a:t>Cooperative </a:t>
            </a:r>
            <a:r>
              <a:rPr b="0" lang="en-US" sz="1400" spc="12" strike="noStrike">
                <a:solidFill>
                  <a:srgbClr val="3333b2"/>
                </a:solidFill>
                <a:latin typeface="LM Sans 12"/>
              </a:rPr>
              <a:t>camera scene </a:t>
            </a:r>
            <a:r>
              <a:rPr b="0" lang="en-US" sz="1400" spc="18" strike="noStrike">
                <a:solidFill>
                  <a:srgbClr val="3333b2"/>
                </a:solidFill>
                <a:latin typeface="LM Sans 12"/>
              </a:rPr>
              <a:t>modeling</a:t>
            </a:r>
            <a:r>
              <a:rPr b="0" lang="en-US" sz="1400" spc="-75" strike="noStrike">
                <a:solidFill>
                  <a:srgbClr val="3333b2"/>
                </a:solidFill>
                <a:latin typeface="LM Sans 12"/>
              </a:rPr>
              <a:t> </a:t>
            </a: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using  </a:t>
            </a:r>
            <a:r>
              <a:rPr b="0" lang="en-US" sz="1400" spc="12" strike="noStrike">
                <a:solidFill>
                  <a:srgbClr val="3333b2"/>
                </a:solidFill>
                <a:latin typeface="LM Sans 12"/>
              </a:rPr>
              <a:t>metadata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448640" y="1756800"/>
            <a:ext cx="1742760" cy="97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algn="ctr">
              <a:lnSpc>
                <a:spcPct val="100000"/>
              </a:lnSpc>
              <a:spcBef>
                <a:spcPts val="96"/>
              </a:spcBef>
            </a:pPr>
            <a:r>
              <a:rPr b="0" lang="en-US" sz="1000" spc="-12" strike="noStrike">
                <a:latin typeface="LM Sans 10"/>
              </a:rPr>
              <a:t>Patrick</a:t>
            </a:r>
            <a:r>
              <a:rPr b="0" lang="en-US" sz="1000" spc="-72" strike="noStrike">
                <a:latin typeface="LM Sans 10"/>
              </a:rPr>
              <a:t> </a:t>
            </a:r>
            <a:r>
              <a:rPr b="0" lang="en-US" sz="1000" spc="-12" strike="noStrike">
                <a:latin typeface="LM Sans 10"/>
              </a:rPr>
              <a:t>Heyer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b="0" lang="en-US" sz="1000" spc="-1" strike="noStrike">
              <a:latin typeface="Arial"/>
            </a:endParaRPr>
          </a:p>
          <a:p>
            <a:pPr marL="12600" algn="ctr">
              <a:lnSpc>
                <a:spcPts val="799"/>
              </a:lnSpc>
              <a:spcBef>
                <a:spcPts val="6"/>
              </a:spcBef>
            </a:pPr>
            <a:r>
              <a:rPr b="0" lang="en-US" sz="700" spc="-7" strike="noStrike">
                <a:latin typeface="LM Sans 8"/>
              </a:rPr>
              <a:t>TELIN-Image </a:t>
            </a:r>
            <a:r>
              <a:rPr b="0" lang="en-US" sz="700" spc="-1" strike="noStrike">
                <a:latin typeface="LM Sans 8"/>
              </a:rPr>
              <a:t>Processing </a:t>
            </a:r>
            <a:r>
              <a:rPr b="0" lang="en-US" sz="700" spc="-7" strike="noStrike">
                <a:latin typeface="LM Sans 8"/>
              </a:rPr>
              <a:t>and</a:t>
            </a:r>
            <a:r>
              <a:rPr b="0" lang="en-US" sz="700" spc="-35" strike="noStrike">
                <a:latin typeface="LM Sans 8"/>
              </a:rPr>
              <a:t> </a:t>
            </a:r>
            <a:r>
              <a:rPr b="0" lang="en-US" sz="700" spc="-7" strike="noStrike">
                <a:latin typeface="LM Sans 8"/>
              </a:rPr>
              <a:t>Interpretation  Ghent</a:t>
            </a:r>
            <a:r>
              <a:rPr b="0" lang="en-US" sz="700" spc="-12" strike="noStrike">
                <a:latin typeface="LM Sans 8"/>
              </a:rPr>
              <a:t> </a:t>
            </a:r>
            <a:r>
              <a:rPr b="0" lang="en-US" sz="700" spc="-7" strike="noStrike">
                <a:latin typeface="LM Sans 8"/>
              </a:rPr>
              <a:t>University</a:t>
            </a:r>
            <a:endParaRPr b="0" lang="en-US" sz="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4"/>
              </a:spcBef>
            </a:pPr>
            <a:endParaRPr b="0" lang="en-US" sz="700" spc="-1" strike="noStrike">
              <a:latin typeface="Arial"/>
            </a:endParaRPr>
          </a:p>
          <a:p>
            <a:pPr marL="218520" indent="-360" algn="ctr">
              <a:lnSpc>
                <a:spcPct val="100000"/>
              </a:lnSpc>
            </a:pPr>
            <a:r>
              <a:rPr b="0" lang="en-US" sz="1000" spc="-7" strike="noStrike">
                <a:latin typeface="LM Sans 10"/>
              </a:rPr>
              <a:t>Project </a:t>
            </a:r>
            <a:r>
              <a:rPr b="0" lang="en-US" sz="1000" spc="-12" strike="noStrike">
                <a:latin typeface="LM Sans 10"/>
              </a:rPr>
              <a:t>Check </a:t>
            </a:r>
            <a:r>
              <a:rPr b="0" lang="en-US" sz="1000" spc="-7" strike="noStrike">
                <a:latin typeface="LM Sans 10"/>
              </a:rPr>
              <a:t>Meeting  </a:t>
            </a:r>
            <a:r>
              <a:rPr b="0" lang="en-US" sz="1000" spc="-12" strike="noStrike">
                <a:latin typeface="LM Sans 10"/>
              </a:rPr>
              <a:t>March </a:t>
            </a:r>
            <a:r>
              <a:rPr b="0" lang="en-US" sz="1000" spc="-7" strike="noStrike">
                <a:latin typeface="LM Sans 10"/>
              </a:rPr>
              <a:t>5–6 2019,</a:t>
            </a:r>
            <a:r>
              <a:rPr b="0" lang="en-US" sz="1000" spc="-52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Sevilla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2958480" y="3396600"/>
            <a:ext cx="42840" cy="30240"/>
          </a:xfrm>
          <a:custGeom>
            <a:avLst/>
            <a:gdLst/>
            <a:ah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w="504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5"/>
          <p:cNvSpPr/>
          <p:nvPr/>
        </p:nvSpPr>
        <p:spPr>
          <a:xfrm>
            <a:off x="2878920" y="3392640"/>
            <a:ext cx="25200" cy="37800"/>
          </a:xfrm>
          <a:custGeom>
            <a:avLst/>
            <a:gdLst/>
            <a:ah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6"/>
          <p:cNvSpPr/>
          <p:nvPr/>
        </p:nvSpPr>
        <p:spPr>
          <a:xfrm>
            <a:off x="3056760" y="3392640"/>
            <a:ext cx="25200" cy="37800"/>
          </a:xfrm>
          <a:custGeom>
            <a:avLst/>
            <a:gdLst/>
            <a:ah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6" name="Group 7"/>
          <p:cNvGrpSpPr/>
          <p:nvPr/>
        </p:nvGrpSpPr>
        <p:grpSpPr>
          <a:xfrm>
            <a:off x="3174120" y="3386160"/>
            <a:ext cx="202680" cy="50400"/>
            <a:chOff x="3174120" y="3386160"/>
            <a:chExt cx="202680" cy="50400"/>
          </a:xfrm>
        </p:grpSpPr>
        <p:sp>
          <p:nvSpPr>
            <p:cNvPr id="127" name="CustomShape 8"/>
            <p:cNvSpPr/>
            <p:nvPr/>
          </p:nvSpPr>
          <p:spPr>
            <a:xfrm>
              <a:off x="3237480" y="3386160"/>
              <a:ext cx="63720" cy="50400"/>
            </a:xfrm>
            <a:custGeom>
              <a:avLst/>
              <a:gdLst/>
              <a:ah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  <a:moveTo>
                    <a:pt x="20652" y="10160"/>
                  </a:moveTo>
                  <a:lnTo>
                    <a:pt x="20652" y="0"/>
                  </a:lnTo>
                  <a:lnTo>
                    <a:pt x="63833" y="0"/>
                  </a:lnTo>
                  <a:lnTo>
                    <a:pt x="63833" y="30480"/>
                  </a:lnTo>
                  <a:lnTo>
                    <a:pt x="53672" y="30480"/>
                  </a:lnTo>
                </a:path>
              </a:pathLst>
            </a:custGeom>
            <a:noFill/>
            <a:ln w="5040">
              <a:solidFill>
                <a:srgbClr val="adade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CustomShape 9"/>
            <p:cNvSpPr/>
            <p:nvPr/>
          </p:nvSpPr>
          <p:spPr>
            <a:xfrm>
              <a:off x="3174120" y="3392640"/>
              <a:ext cx="202680" cy="37800"/>
            </a:xfrm>
            <a:custGeom>
              <a:avLst/>
              <a:gdLst/>
              <a:ah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9" name="Group 10"/>
          <p:cNvGrpSpPr/>
          <p:nvPr/>
        </p:nvGrpSpPr>
        <p:grpSpPr>
          <a:xfrm>
            <a:off x="3469320" y="3386160"/>
            <a:ext cx="202680" cy="50400"/>
            <a:chOff x="3469320" y="3386160"/>
            <a:chExt cx="202680" cy="50400"/>
          </a:xfrm>
        </p:grpSpPr>
        <p:sp>
          <p:nvSpPr>
            <p:cNvPr id="130" name="CustomShape 11"/>
            <p:cNvSpPr/>
            <p:nvPr/>
          </p:nvSpPr>
          <p:spPr>
            <a:xfrm>
              <a:off x="3558240" y="3398760"/>
              <a:ext cx="37800" cy="360"/>
            </a:xfrm>
            <a:custGeom>
              <a:avLst/>
              <a:gdLst/>
              <a:ahLst/>
              <a:rect l="l" t="t" r="r" b="b"/>
              <a:pathLst>
                <a:path w="38100" h="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noFill/>
            <a:ln w="7560">
              <a:solidFill>
                <a:srgbClr val="adade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CustomShape 12"/>
            <p:cNvSpPr/>
            <p:nvPr/>
          </p:nvSpPr>
          <p:spPr>
            <a:xfrm>
              <a:off x="3469320" y="3392640"/>
              <a:ext cx="202680" cy="37800"/>
            </a:xfrm>
            <a:custGeom>
              <a:avLst/>
              <a:gdLst/>
              <a:ah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13"/>
            <p:cNvSpPr/>
            <p:nvPr/>
          </p:nvSpPr>
          <p:spPr>
            <a:xfrm>
              <a:off x="3545640" y="3386160"/>
              <a:ext cx="50400" cy="50400"/>
            </a:xfrm>
            <a:custGeom>
              <a:avLst/>
              <a:gdLst/>
              <a:ah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  <a:moveTo>
                    <a:pt x="12700" y="25400"/>
                  </a:moveTo>
                  <a:lnTo>
                    <a:pt x="50801" y="25400"/>
                  </a:lnTo>
                  <a:moveTo>
                    <a:pt x="0" y="38100"/>
                  </a:moveTo>
                  <a:lnTo>
                    <a:pt x="38100" y="38100"/>
                  </a:lnTo>
                  <a:moveTo>
                    <a:pt x="12700" y="50800"/>
                  </a:moveTo>
                  <a:lnTo>
                    <a:pt x="50801" y="50800"/>
                  </a:lnTo>
                </a:path>
              </a:pathLst>
            </a:custGeom>
            <a:noFill/>
            <a:ln w="7560">
              <a:solidFill>
                <a:srgbClr val="d6d6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3" name="Group 14"/>
          <p:cNvGrpSpPr/>
          <p:nvPr/>
        </p:nvGrpSpPr>
        <p:grpSpPr>
          <a:xfrm>
            <a:off x="3764520" y="3386160"/>
            <a:ext cx="202680" cy="50400"/>
            <a:chOff x="3764520" y="3386160"/>
            <a:chExt cx="202680" cy="50400"/>
          </a:xfrm>
        </p:grpSpPr>
        <p:sp>
          <p:nvSpPr>
            <p:cNvPr id="134" name="CustomShape 15"/>
            <p:cNvSpPr/>
            <p:nvPr/>
          </p:nvSpPr>
          <p:spPr>
            <a:xfrm>
              <a:off x="3840840" y="3386160"/>
              <a:ext cx="50400" cy="25200"/>
            </a:xfrm>
            <a:custGeom>
              <a:avLst/>
              <a:gdLst/>
              <a:ah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  <a:moveTo>
                    <a:pt x="12700" y="12700"/>
                  </a:moveTo>
                  <a:lnTo>
                    <a:pt x="50801" y="12700"/>
                  </a:lnTo>
                  <a:moveTo>
                    <a:pt x="12700" y="25400"/>
                  </a:moveTo>
                  <a:lnTo>
                    <a:pt x="50801" y="25400"/>
                  </a:lnTo>
                </a:path>
              </a:pathLst>
            </a:custGeom>
            <a:noFill/>
            <a:ln w="7560">
              <a:solidFill>
                <a:srgbClr val="adade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16"/>
            <p:cNvSpPr/>
            <p:nvPr/>
          </p:nvSpPr>
          <p:spPr>
            <a:xfrm>
              <a:off x="3764520" y="3392640"/>
              <a:ext cx="202680" cy="37800"/>
            </a:xfrm>
            <a:custGeom>
              <a:avLst/>
              <a:gdLst/>
              <a:ah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17"/>
            <p:cNvSpPr/>
            <p:nvPr/>
          </p:nvSpPr>
          <p:spPr>
            <a:xfrm>
              <a:off x="3840840" y="3424320"/>
              <a:ext cx="50400" cy="12240"/>
            </a:xfrm>
            <a:custGeom>
              <a:avLst/>
              <a:gdLst/>
              <a:ah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  <a:moveTo>
                    <a:pt x="12700" y="12700"/>
                  </a:moveTo>
                  <a:lnTo>
                    <a:pt x="50801" y="12700"/>
                  </a:lnTo>
                </a:path>
              </a:pathLst>
            </a:custGeom>
            <a:noFill/>
            <a:ln w="7560">
              <a:solidFill>
                <a:srgbClr val="d6d6e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7" name="CustomShape 18"/>
          <p:cNvSpPr/>
          <p:nvPr/>
        </p:nvSpPr>
        <p:spPr>
          <a:xfrm>
            <a:off x="4136040" y="3386160"/>
            <a:ext cx="50400" cy="50400"/>
          </a:xfrm>
          <a:custGeom>
            <a:avLst/>
            <a:gdLst/>
            <a:ah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  <a:moveTo>
                  <a:pt x="12700" y="12700"/>
                </a:moveTo>
                <a:lnTo>
                  <a:pt x="50801" y="12700"/>
                </a:lnTo>
                <a:moveTo>
                  <a:pt x="12700" y="25400"/>
                </a:moveTo>
                <a:lnTo>
                  <a:pt x="50801" y="25400"/>
                </a:lnTo>
                <a:moveTo>
                  <a:pt x="0" y="38100"/>
                </a:moveTo>
                <a:lnTo>
                  <a:pt x="38100" y="38100"/>
                </a:lnTo>
                <a:moveTo>
                  <a:pt x="12700" y="50800"/>
                </a:moveTo>
                <a:lnTo>
                  <a:pt x="50801" y="50800"/>
                </a:lnTo>
              </a:path>
            </a:pathLst>
          </a:custGeom>
          <a:noFill/>
          <a:ln w="7560">
            <a:solidFill>
              <a:srgbClr val="adade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8" name="Group 19"/>
          <p:cNvGrpSpPr/>
          <p:nvPr/>
        </p:nvGrpSpPr>
        <p:grpSpPr>
          <a:xfrm>
            <a:off x="4339800" y="3386160"/>
            <a:ext cx="233280" cy="50400"/>
            <a:chOff x="4339800" y="3386160"/>
            <a:chExt cx="233280" cy="50400"/>
          </a:xfrm>
        </p:grpSpPr>
        <p:sp>
          <p:nvSpPr>
            <p:cNvPr id="139" name="CustomShape 20"/>
            <p:cNvSpPr/>
            <p:nvPr/>
          </p:nvSpPr>
          <p:spPr>
            <a:xfrm>
              <a:off x="4461840" y="3416760"/>
              <a:ext cx="19800" cy="19800"/>
            </a:xfrm>
            <a:custGeom>
              <a:avLst/>
              <a:gdLst/>
              <a:ah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1" y="20320"/>
                  </a:lnTo>
                </a:path>
              </a:pathLst>
            </a:custGeom>
            <a:noFill/>
            <a:ln w="7560">
              <a:solidFill>
                <a:srgbClr val="adade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21"/>
            <p:cNvSpPr/>
            <p:nvPr/>
          </p:nvSpPr>
          <p:spPr>
            <a:xfrm>
              <a:off x="4434840" y="3390120"/>
              <a:ext cx="30240" cy="30240"/>
            </a:xfrm>
            <a:custGeom>
              <a:avLst/>
              <a:gdLst/>
              <a:ahLst/>
              <a:rect l="l" t="t" r="r" b="b"/>
              <a:pathLst>
                <a:path w="30479" h="30479">
                  <a:moveTo>
                    <a:pt x="30367" y="15183"/>
                  </a:moveTo>
                  <a:lnTo>
                    <a:pt x="30367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7" y="23568"/>
                  </a:lnTo>
                  <a:lnTo>
                    <a:pt x="30367" y="15183"/>
                  </a:lnTo>
                  <a:close/>
                </a:path>
              </a:pathLst>
            </a:custGeom>
            <a:noFill/>
            <a:ln w="5040">
              <a:solidFill>
                <a:srgbClr val="adade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22"/>
            <p:cNvSpPr/>
            <p:nvPr/>
          </p:nvSpPr>
          <p:spPr>
            <a:xfrm>
              <a:off x="4339800" y="3386160"/>
              <a:ext cx="233280" cy="50400"/>
            </a:xfrm>
            <a:custGeom>
              <a:avLst/>
              <a:gdLst/>
              <a:ah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  <a:moveTo>
                    <a:pt x="193042" y="50800"/>
                  </a:moveTo>
                  <a:lnTo>
                    <a:pt x="183180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80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noFill/>
            <a:ln w="5040">
              <a:solidFill>
                <a:srgbClr val="adade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95400" y="72360"/>
            <a:ext cx="654840" cy="595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Progress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490320" y="1145880"/>
            <a:ext cx="59400" cy="59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3"/>
          <p:cNvSpPr/>
          <p:nvPr/>
        </p:nvSpPr>
        <p:spPr>
          <a:xfrm>
            <a:off x="600480" y="1068840"/>
            <a:ext cx="1568160" cy="130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ts val="1199"/>
              </a:lnSpc>
              <a:spcBef>
                <a:spcPts val="136"/>
              </a:spcBef>
            </a:pPr>
            <a:r>
              <a:rPr b="0" lang="en-US" sz="1000" spc="-12" strike="noStrike">
                <a:latin typeface="LM Sans 10"/>
              </a:rPr>
              <a:t>Preliminary </a:t>
            </a:r>
            <a:r>
              <a:rPr b="0" lang="en-US" sz="1000" spc="-7" strike="noStrike">
                <a:latin typeface="LM Sans 10"/>
              </a:rPr>
              <a:t>segmentation of  </a:t>
            </a:r>
            <a:r>
              <a:rPr b="0" lang="en-US" sz="1000" spc="-1" strike="noStrike">
                <a:latin typeface="LM Sans 10"/>
              </a:rPr>
              <a:t>pedestrians </a:t>
            </a:r>
            <a:r>
              <a:rPr b="0" lang="en-US" sz="1000" spc="-7" strike="noStrike">
                <a:latin typeface="LM Sans 10"/>
              </a:rPr>
              <a:t>and vehicles  </a:t>
            </a:r>
            <a:r>
              <a:rPr b="0" lang="en-US" sz="800" spc="-7" strike="noStrike">
                <a:latin typeface="LM Sans 8"/>
              </a:rPr>
              <a:t>(Gaussian Mixture-based  Segmentation</a:t>
            </a:r>
            <a:r>
              <a:rPr b="0" lang="en-US" sz="800" spc="-12" strike="noStrike">
                <a:latin typeface="LM Sans 8"/>
              </a:rPr>
              <a:t> </a:t>
            </a:r>
            <a:r>
              <a:rPr b="0" lang="en-US" sz="800" spc="-7" strike="noStrike">
                <a:latin typeface="LM Sans 8"/>
              </a:rPr>
              <a:t>Algorithm)</a:t>
            </a:r>
            <a:endParaRPr b="0" lang="en-US" sz="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1"/>
              </a:spcBef>
            </a:pPr>
            <a:r>
              <a:rPr b="0" lang="en-US" sz="1000" spc="-7" strike="noStrike">
                <a:latin typeface="LM Sans 10"/>
              </a:rPr>
              <a:t>Merge and cleanup</a:t>
            </a:r>
            <a:r>
              <a:rPr b="0" lang="en-US" sz="1000" spc="-55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of  segmented</a:t>
            </a:r>
            <a:r>
              <a:rPr b="0" lang="en-US" sz="1000" spc="-21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images</a:t>
            </a:r>
            <a:endParaRPr b="0" lang="en-US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9"/>
              </a:spcBef>
            </a:pPr>
            <a:r>
              <a:rPr b="0" lang="en-US" sz="1000" spc="-12" strike="noStrike">
                <a:latin typeface="LM Sans 10"/>
              </a:rPr>
              <a:t>Improved </a:t>
            </a:r>
            <a:r>
              <a:rPr b="0" lang="en-US" sz="1000" spc="-7" strike="noStrike">
                <a:latin typeface="LM Sans 10"/>
              </a:rPr>
              <a:t>segmentation when  using combined </a:t>
            </a:r>
            <a:r>
              <a:rPr b="0" lang="en-US" sz="1000" spc="-12" strike="noStrike">
                <a:latin typeface="LM Sans 10"/>
              </a:rPr>
              <a:t>sensor</a:t>
            </a:r>
            <a:r>
              <a:rPr b="0" lang="en-US" sz="1000" spc="-26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data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490320" y="1791360"/>
            <a:ext cx="59400" cy="59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5"/>
          <p:cNvSpPr/>
          <p:nvPr/>
        </p:nvSpPr>
        <p:spPr>
          <a:xfrm>
            <a:off x="490320" y="2133000"/>
            <a:ext cx="59400" cy="59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6"/>
          <p:cNvSpPr/>
          <p:nvPr/>
        </p:nvSpPr>
        <p:spPr>
          <a:xfrm>
            <a:off x="2723760" y="541800"/>
            <a:ext cx="1142640" cy="24076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TextShape 7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34" name="CustomShape 8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235" name="TextShape 9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36" name="TextShape 10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E50303C4-BB51-419D-86FB-C93BCBC11C88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1618200" y="1134000"/>
            <a:ext cx="1371960" cy="762840"/>
          </a:xfrm>
          <a:prstGeom prst="rect">
            <a:avLst/>
          </a:prstGeom>
          <a:noFill/>
          <a:ln>
            <a:noFill/>
          </a:ln>
        </p:spPr>
        <p:txBody>
          <a:bodyPr lIns="0" rIns="0" tIns="9360" bIns="0">
            <a:spAutoFit/>
          </a:bodyPr>
          <a:p>
            <a:pPr marL="12600" indent="219600">
              <a:lnSpc>
                <a:spcPct val="101000"/>
              </a:lnSpc>
              <a:spcBef>
                <a:spcPts val="74"/>
              </a:spcBef>
            </a:pPr>
            <a:r>
              <a:rPr b="0" lang="en-US" sz="2450" spc="9" strike="noStrike">
                <a:solidFill>
                  <a:srgbClr val="000000"/>
                </a:solidFill>
                <a:latin typeface="LM Sans 17"/>
              </a:rPr>
              <a:t>Thanks  Questions?</a:t>
            </a:r>
            <a:endParaRPr b="0" lang="en-US" sz="2450" spc="-1" strike="noStrike">
              <a:latin typeface="Calibri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240" name="TextShape 4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41" name="TextShape 5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E23F566B-EAF5-4C07-9FE2-FBEFDCF1EA2B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95400" y="72360"/>
            <a:ext cx="567360" cy="595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Outline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315000" y="936000"/>
            <a:ext cx="145800" cy="1458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3"/>
          <p:cNvSpPr/>
          <p:nvPr/>
        </p:nvSpPr>
        <p:spPr>
          <a:xfrm>
            <a:off x="525240" y="1134720"/>
            <a:ext cx="59400" cy="59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4"/>
          <p:cNvSpPr/>
          <p:nvPr/>
        </p:nvSpPr>
        <p:spPr>
          <a:xfrm>
            <a:off x="525240" y="1286640"/>
            <a:ext cx="59400" cy="59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5"/>
          <p:cNvSpPr/>
          <p:nvPr/>
        </p:nvSpPr>
        <p:spPr>
          <a:xfrm>
            <a:off x="351720" y="909000"/>
            <a:ext cx="1004040" cy="47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1199"/>
              </a:lnSpc>
              <a:spcBef>
                <a:spcPts val="96"/>
              </a:spcBef>
            </a:pPr>
            <a:r>
              <a:rPr b="0" lang="en-US" sz="1050" spc="-7" strike="noStrike" baseline="7000">
                <a:solidFill>
                  <a:srgbClr val="eaeaf7"/>
                </a:solidFill>
                <a:latin typeface="LM Sans 8"/>
              </a:rPr>
              <a:t>1</a:t>
            </a:r>
            <a:r>
              <a:rPr b="0" lang="en-US" sz="1050" spc="72" strike="noStrike" baseline="7000">
                <a:solidFill>
                  <a:srgbClr val="eaeaf7"/>
                </a:solidFill>
                <a:latin typeface="LM Sans 8"/>
              </a:rPr>
              <a:t> </a:t>
            </a: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Background</a:t>
            </a:r>
            <a:endParaRPr b="0" lang="en-US" sz="1000" spc="-1" strike="noStrike">
              <a:latin typeface="Arial"/>
            </a:endParaRPr>
          </a:p>
          <a:p>
            <a:pPr marL="289080">
              <a:lnSpc>
                <a:spcPts val="1199"/>
              </a:lnSpc>
              <a:spcBef>
                <a:spcPts val="40"/>
              </a:spcBef>
            </a:pPr>
            <a:r>
              <a:rPr b="0" lang="en-US" sz="1000" spc="-1" strike="noStrike">
                <a:solidFill>
                  <a:srgbClr val="3333b2"/>
                </a:solidFill>
                <a:latin typeface="LM Sans 10"/>
              </a:rPr>
              <a:t>Experience  </a:t>
            </a:r>
            <a:r>
              <a:rPr b="0" lang="en-US" sz="1000" spc="-12" strike="noStrike">
                <a:solidFill>
                  <a:srgbClr val="3333b2"/>
                </a:solidFill>
                <a:latin typeface="LM Sans 10"/>
              </a:rPr>
              <a:t>Past</a:t>
            </a:r>
            <a:r>
              <a:rPr b="0" lang="en-US" sz="1000" spc="-75" strike="noStrike">
                <a:solidFill>
                  <a:srgbClr val="3333b2"/>
                </a:solidFill>
                <a:latin typeface="LM Sans 10"/>
              </a:rPr>
              <a:t> </a:t>
            </a: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Projects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315000" y="1728000"/>
            <a:ext cx="145800" cy="1458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7"/>
          <p:cNvSpPr/>
          <p:nvPr/>
        </p:nvSpPr>
        <p:spPr>
          <a:xfrm>
            <a:off x="351720" y="1728720"/>
            <a:ext cx="72720" cy="1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n-US" sz="700" spc="-7" strike="noStrike">
                <a:solidFill>
                  <a:srgbClr val="eaeaf7"/>
                </a:solidFill>
                <a:latin typeface="LM Sans 8"/>
              </a:rPr>
              <a:t>2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149" name="CustomShape 8"/>
          <p:cNvSpPr/>
          <p:nvPr/>
        </p:nvSpPr>
        <p:spPr>
          <a:xfrm>
            <a:off x="525240" y="1927080"/>
            <a:ext cx="59400" cy="594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9"/>
          <p:cNvSpPr/>
          <p:nvPr/>
        </p:nvSpPr>
        <p:spPr>
          <a:xfrm>
            <a:off x="525240" y="2079000"/>
            <a:ext cx="59400" cy="5940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0"/>
          <p:cNvSpPr/>
          <p:nvPr/>
        </p:nvSpPr>
        <p:spPr>
          <a:xfrm>
            <a:off x="525240" y="2230560"/>
            <a:ext cx="59400" cy="5940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1"/>
          <p:cNvSpPr/>
          <p:nvPr/>
        </p:nvSpPr>
        <p:spPr>
          <a:xfrm>
            <a:off x="525240" y="2382480"/>
            <a:ext cx="59400" cy="5940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2"/>
          <p:cNvSpPr/>
          <p:nvPr/>
        </p:nvSpPr>
        <p:spPr>
          <a:xfrm>
            <a:off x="501840" y="1701360"/>
            <a:ext cx="1614960" cy="7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1199"/>
              </a:lnSpc>
              <a:spcBef>
                <a:spcPts val="96"/>
              </a:spcBef>
            </a:pPr>
            <a:r>
              <a:rPr b="0" lang="en-US" sz="1000" spc="-12" strike="noStrike">
                <a:solidFill>
                  <a:srgbClr val="3333b2"/>
                </a:solidFill>
                <a:latin typeface="LM Sans 10"/>
              </a:rPr>
              <a:t>Research</a:t>
            </a: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 </a:t>
            </a:r>
            <a:r>
              <a:rPr b="0" lang="en-US" sz="1000" spc="-12" strike="noStrike">
                <a:solidFill>
                  <a:srgbClr val="3333b2"/>
                </a:solidFill>
                <a:latin typeface="LM Sans 10"/>
              </a:rPr>
              <a:t>project</a:t>
            </a:r>
            <a:endParaRPr b="0" lang="en-US" sz="1000" spc="-1" strike="noStrike">
              <a:latin typeface="Arial"/>
            </a:endParaRPr>
          </a:p>
          <a:p>
            <a:pPr marL="138960">
              <a:lnSpc>
                <a:spcPts val="1199"/>
              </a:lnSpc>
              <a:spcBef>
                <a:spcPts val="40"/>
              </a:spcBef>
            </a:pP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Motivation and</a:t>
            </a:r>
            <a:r>
              <a:rPr b="0" lang="en-US" sz="1000" spc="-72" strike="noStrike">
                <a:solidFill>
                  <a:srgbClr val="3333b2"/>
                </a:solidFill>
                <a:latin typeface="LM Sans 10"/>
              </a:rPr>
              <a:t> </a:t>
            </a: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problematic  </a:t>
            </a:r>
            <a:r>
              <a:rPr b="0" lang="en-US" sz="1000" spc="-12" strike="noStrike">
                <a:solidFill>
                  <a:srgbClr val="3333b2"/>
                </a:solidFill>
                <a:latin typeface="LM Sans 10"/>
              </a:rPr>
              <a:t>Research</a:t>
            </a: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 proposal</a:t>
            </a:r>
            <a:endParaRPr b="0" lang="en-US" sz="1000" spc="-1" strike="noStrike">
              <a:latin typeface="Arial"/>
            </a:endParaRPr>
          </a:p>
          <a:p>
            <a:pPr marL="138960">
              <a:lnSpc>
                <a:spcPts val="1151"/>
              </a:lnSpc>
            </a:pPr>
            <a:r>
              <a:rPr b="0" lang="en-US" sz="1000" spc="-12" strike="noStrike">
                <a:solidFill>
                  <a:srgbClr val="3333b2"/>
                </a:solidFill>
                <a:latin typeface="LM Sans 10"/>
              </a:rPr>
              <a:t>Research</a:t>
            </a: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 </a:t>
            </a:r>
            <a:r>
              <a:rPr b="0" lang="en-US" sz="1000" spc="-12" strike="noStrike">
                <a:solidFill>
                  <a:srgbClr val="3333b2"/>
                </a:solidFill>
                <a:latin typeface="LM Sans 10"/>
              </a:rPr>
              <a:t>problems</a:t>
            </a:r>
            <a:endParaRPr b="0" lang="en-US" sz="1000" spc="-1" strike="noStrike">
              <a:latin typeface="Arial"/>
            </a:endParaRPr>
          </a:p>
          <a:p>
            <a:pPr marL="138960">
              <a:lnSpc>
                <a:spcPts val="1199"/>
              </a:lnSpc>
            </a:pP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Progress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54" name="TextShape 13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55" name="CustomShape 14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56" name="TextShape 15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57" name="TextShape 16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CEDCC863-3375-44BA-99BA-6C7A0505C0CE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95400" y="72360"/>
            <a:ext cx="820800" cy="595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12" strike="noStrike">
                <a:solidFill>
                  <a:srgbClr val="3333b2"/>
                </a:solidFill>
                <a:latin typeface="LM Sans 12"/>
              </a:rPr>
              <a:t>Experience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490320" y="681480"/>
            <a:ext cx="59400" cy="59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"/>
          <p:cNvSpPr/>
          <p:nvPr/>
        </p:nvSpPr>
        <p:spPr>
          <a:xfrm>
            <a:off x="490320" y="997920"/>
            <a:ext cx="59400" cy="59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"/>
          <p:cNvSpPr/>
          <p:nvPr/>
        </p:nvSpPr>
        <p:spPr>
          <a:xfrm>
            <a:off x="490320" y="1504080"/>
            <a:ext cx="59400" cy="59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5"/>
          <p:cNvSpPr/>
          <p:nvPr/>
        </p:nvSpPr>
        <p:spPr>
          <a:xfrm>
            <a:off x="490320" y="1820160"/>
            <a:ext cx="59400" cy="594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6"/>
          <p:cNvSpPr/>
          <p:nvPr/>
        </p:nvSpPr>
        <p:spPr>
          <a:xfrm>
            <a:off x="490320" y="1997280"/>
            <a:ext cx="59400" cy="594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7"/>
          <p:cNvSpPr/>
          <p:nvPr/>
        </p:nvSpPr>
        <p:spPr>
          <a:xfrm>
            <a:off x="347400" y="402120"/>
            <a:ext cx="3687120" cy="168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7440" bIns="0">
            <a:spAutoFit/>
          </a:bodyPr>
          <a:p>
            <a:pPr marL="12600">
              <a:lnSpc>
                <a:spcPct val="100000"/>
              </a:lnSpc>
              <a:spcBef>
                <a:spcPts val="295"/>
              </a:spcBef>
            </a:pPr>
            <a:r>
              <a:rPr b="1" lang="en-US" sz="1000" spc="-7" strike="noStrike">
                <a:latin typeface="LM Sans 10"/>
              </a:rPr>
              <a:t>Education:</a:t>
            </a:r>
            <a:endParaRPr b="0" lang="en-US" sz="1000" spc="-1" strike="noStrike">
              <a:latin typeface="Arial"/>
            </a:endParaRPr>
          </a:p>
          <a:p>
            <a:pPr marL="265320">
              <a:lnSpc>
                <a:spcPts val="1100"/>
              </a:lnSpc>
              <a:spcBef>
                <a:spcPts val="315"/>
              </a:spcBef>
            </a:pPr>
            <a:r>
              <a:rPr b="0" lang="en-US" sz="1000" spc="-7" strike="noStrike">
                <a:latin typeface="LM Sans 10"/>
              </a:rPr>
              <a:t>MSc in </a:t>
            </a:r>
            <a:r>
              <a:rPr b="0" lang="en-US" sz="1000" spc="-12" strike="noStrike">
                <a:latin typeface="LM Sans 10"/>
              </a:rPr>
              <a:t>Computer </a:t>
            </a:r>
            <a:r>
              <a:rPr b="0" lang="en-US" sz="1000" spc="-7" strike="noStrike">
                <a:latin typeface="LM Sans 10"/>
              </a:rPr>
              <a:t>Sciences. National Institute of Astrophysics,  Optics and Electronics </a:t>
            </a:r>
            <a:r>
              <a:rPr b="0" lang="en-US" sz="1000" spc="-12" strike="noStrike">
                <a:latin typeface="LM Sans 10"/>
              </a:rPr>
              <a:t>(INAOE) </a:t>
            </a:r>
            <a:r>
              <a:rPr b="0" lang="en-US" sz="900" spc="-7" strike="noStrike">
                <a:latin typeface="LM Sans 9"/>
              </a:rPr>
              <a:t>Mexico.</a:t>
            </a:r>
            <a:r>
              <a:rPr b="0" lang="en-US" sz="900" spc="111" strike="noStrike">
                <a:latin typeface="LM Sans 9"/>
              </a:rPr>
              <a:t> </a:t>
            </a:r>
            <a:r>
              <a:rPr b="0" lang="en-US" sz="900" spc="-7" strike="noStrike">
                <a:latin typeface="LM Sans 9"/>
              </a:rPr>
              <a:t>2017</a:t>
            </a:r>
            <a:endParaRPr b="0" lang="en-US" sz="900" spc="-1" strike="noStrike">
              <a:latin typeface="Arial"/>
            </a:endParaRPr>
          </a:p>
          <a:p>
            <a:pPr marL="265320">
              <a:lnSpc>
                <a:spcPct val="101000"/>
              </a:lnSpc>
              <a:spcBef>
                <a:spcPts val="255"/>
              </a:spcBef>
            </a:pPr>
            <a:r>
              <a:rPr b="0" lang="en-US" sz="900" spc="-7" strike="noStrike">
                <a:latin typeface="LM Sans 9"/>
              </a:rPr>
              <a:t>BSc in </a:t>
            </a:r>
            <a:r>
              <a:rPr b="0" lang="en-US" sz="900" spc="-12" strike="noStrike">
                <a:latin typeface="LM Sans 9"/>
              </a:rPr>
              <a:t>Computer </a:t>
            </a:r>
            <a:r>
              <a:rPr b="0" lang="en-US" sz="900" spc="-7" strike="noStrike">
                <a:latin typeface="LM Sans 9"/>
              </a:rPr>
              <a:t>Sciences. Instituto de Estudios Universitarios (IEU)  Mexico,</a:t>
            </a:r>
            <a:r>
              <a:rPr b="0" lang="en-US" sz="900" spc="-12" strike="noStrike">
                <a:latin typeface="LM Sans 9"/>
              </a:rPr>
              <a:t> </a:t>
            </a:r>
            <a:r>
              <a:rPr b="0" lang="en-US" sz="900" spc="-7" strike="noStrike">
                <a:latin typeface="LM Sans 9"/>
              </a:rPr>
              <a:t>2014</a:t>
            </a:r>
            <a:endParaRPr b="0" lang="en-US" sz="9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5"/>
              </a:spcBef>
            </a:pPr>
            <a:r>
              <a:rPr b="1" lang="en-US" sz="1000" spc="-12" strike="noStrike">
                <a:latin typeface="LM Sans 10"/>
              </a:rPr>
              <a:t>Research </a:t>
            </a:r>
            <a:r>
              <a:rPr b="1" lang="en-US" sz="1000" spc="-7" strike="noStrike">
                <a:latin typeface="LM Sans 10"/>
              </a:rPr>
              <a:t>groups:</a:t>
            </a:r>
            <a:endParaRPr b="0" lang="en-US" sz="1000" spc="-1" strike="noStrike">
              <a:latin typeface="Arial"/>
            </a:endParaRPr>
          </a:p>
          <a:p>
            <a:pPr marL="265320">
              <a:lnSpc>
                <a:spcPct val="100000"/>
              </a:lnSpc>
              <a:spcBef>
                <a:spcPts val="190"/>
              </a:spcBef>
            </a:pPr>
            <a:r>
              <a:rPr b="0" lang="en-US" sz="1000" spc="-7" strike="noStrike">
                <a:latin typeface="LM Sans 10"/>
              </a:rPr>
              <a:t>Image </a:t>
            </a:r>
            <a:r>
              <a:rPr b="0" lang="en-US" sz="1000" spc="-1" strike="noStrike">
                <a:latin typeface="LM Sans 10"/>
              </a:rPr>
              <a:t>Processing </a:t>
            </a:r>
            <a:r>
              <a:rPr b="0" lang="en-US" sz="1000" spc="-7" strike="noStrike">
                <a:latin typeface="LM Sans 10"/>
              </a:rPr>
              <a:t>and Interpretation </a:t>
            </a:r>
            <a:r>
              <a:rPr b="0" lang="en-US" sz="900" spc="-7" strike="noStrike">
                <a:latin typeface="LM Sans 9"/>
              </a:rPr>
              <a:t>(2018-ongoing)  Gent University</a:t>
            </a:r>
            <a:r>
              <a:rPr b="0" lang="en-US" sz="900" spc="-12" strike="noStrike">
                <a:latin typeface="LM Sans 9"/>
              </a:rPr>
              <a:t> </a:t>
            </a:r>
            <a:r>
              <a:rPr b="0" lang="en-US" sz="900" spc="-7" strike="noStrike">
                <a:latin typeface="LM Sans 9"/>
              </a:rPr>
              <a:t>(UGent)</a:t>
            </a:r>
            <a:endParaRPr b="0" lang="en-US" sz="900" spc="-1" strike="noStrike">
              <a:latin typeface="Arial"/>
            </a:endParaRPr>
          </a:p>
          <a:p>
            <a:pPr marL="265320">
              <a:lnSpc>
                <a:spcPts val="1389"/>
              </a:lnSpc>
              <a:spcBef>
                <a:spcPts val="99"/>
              </a:spcBef>
            </a:pPr>
            <a:r>
              <a:rPr b="0" lang="en-US" sz="900" spc="-7" strike="noStrike">
                <a:latin typeface="LM Sans 9"/>
              </a:rPr>
              <a:t>Biosignal processing and medical computing lab (2014-2018) </a:t>
            </a:r>
            <a:r>
              <a:rPr b="0" lang="en-US" sz="900" spc="-12" strike="noStrike">
                <a:latin typeface="LM Sans 9"/>
              </a:rPr>
              <a:t>INAOE)  Computer </a:t>
            </a:r>
            <a:r>
              <a:rPr b="0" lang="en-US" sz="900" spc="-7" strike="noStrike">
                <a:latin typeface="LM Sans 9"/>
              </a:rPr>
              <a:t>sensing and </a:t>
            </a:r>
            <a:r>
              <a:rPr b="0" lang="en-US" sz="900" spc="-1" strike="noStrike">
                <a:latin typeface="LM Sans 9"/>
              </a:rPr>
              <a:t>robotics </a:t>
            </a:r>
            <a:r>
              <a:rPr b="0" lang="en-US" sz="900" spc="-7" strike="noStrike">
                <a:latin typeface="LM Sans 9"/>
              </a:rPr>
              <a:t>(2011-2015 </a:t>
            </a:r>
            <a:r>
              <a:rPr b="0" lang="en-US" sz="900" spc="-12" strike="noStrike">
                <a:latin typeface="LM Sans 9"/>
              </a:rPr>
              <a:t>INAOE)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65" name="CustomShape 8"/>
          <p:cNvSpPr/>
          <p:nvPr/>
        </p:nvSpPr>
        <p:spPr>
          <a:xfrm>
            <a:off x="748800" y="2227320"/>
            <a:ext cx="3110040" cy="76752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TextShape 9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67" name="CustomShape 10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68" name="TextShape 11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69" name="TextShape 12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6B4B533E-45F2-44A8-8EA8-D5310C310FE0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95400" y="72360"/>
            <a:ext cx="1013760" cy="595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-1" strike="noStrike">
                <a:solidFill>
                  <a:srgbClr val="3333b2"/>
                </a:solidFill>
                <a:latin typeface="LM Sans 12"/>
              </a:rPr>
              <a:t>Past</a:t>
            </a:r>
            <a:r>
              <a:rPr b="0" lang="en-US" sz="1400" spc="-35" strike="noStrike">
                <a:solidFill>
                  <a:srgbClr val="3333b2"/>
                </a:solidFill>
                <a:latin typeface="LM Sans 12"/>
              </a:rPr>
              <a:t> </a:t>
            </a: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Projects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90320" y="902520"/>
            <a:ext cx="59400" cy="59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TextShape 3"/>
          <p:cNvSpPr txBox="1"/>
          <p:nvPr/>
        </p:nvSpPr>
        <p:spPr>
          <a:xfrm>
            <a:off x="366840" y="825480"/>
            <a:ext cx="3876120" cy="1944000"/>
          </a:xfrm>
          <a:prstGeom prst="rect">
            <a:avLst/>
          </a:prstGeom>
          <a:noFill/>
          <a:ln>
            <a:noFill/>
          </a:ln>
        </p:spPr>
        <p:txBody>
          <a:bodyPr lIns="0" rIns="0" tIns="27360" bIns="0">
            <a:spAutoFit/>
          </a:bodyPr>
          <a:p>
            <a:pPr marL="245880">
              <a:lnSpc>
                <a:spcPts val="1100"/>
              </a:lnSpc>
              <a:spcBef>
                <a:spcPts val="215"/>
              </a:spcBef>
            </a:pPr>
            <a:r>
              <a:rPr b="1" lang="en-US" sz="1000" spc="-7" strike="noStrike">
                <a:solidFill>
                  <a:srgbClr val="000000"/>
                </a:solidFill>
                <a:latin typeface="LM Sans 10"/>
              </a:rPr>
              <a:t>Gesture </a:t>
            </a:r>
            <a:r>
              <a:rPr b="1" lang="en-US" sz="1000" spc="-12" strike="noStrike">
                <a:solidFill>
                  <a:srgbClr val="000000"/>
                </a:solidFill>
                <a:latin typeface="LM Sans 10"/>
              </a:rPr>
              <a:t>Therapy: </a:t>
            </a:r>
            <a:r>
              <a:rPr b="0" lang="en-US" sz="1000" spc="-7" strike="noStrike">
                <a:solidFill>
                  <a:srgbClr val="000000"/>
                </a:solidFill>
                <a:latin typeface="LM Sans 10"/>
              </a:rPr>
              <a:t>Serious game development, sensing architecture,  and automatic assessment development</a:t>
            </a:r>
            <a:r>
              <a:rPr b="0" lang="en-US" sz="1000" spc="-1" strike="noStrike">
                <a:solidFill>
                  <a:srgbClr val="000000"/>
                </a:solidFill>
                <a:latin typeface="LM Sans 10"/>
              </a:rPr>
              <a:t>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(2011-2018)</a:t>
            </a:r>
            <a:endParaRPr b="0" lang="en-US" sz="900" spc="-1" strike="noStrike">
              <a:latin typeface="Calibri"/>
            </a:endParaRPr>
          </a:p>
          <a:p>
            <a:pPr marL="245880">
              <a:lnSpc>
                <a:spcPct val="101000"/>
              </a:lnSpc>
              <a:spcBef>
                <a:spcPts val="255"/>
              </a:spcBef>
            </a:pPr>
            <a:r>
              <a:rPr b="1" lang="en-US" sz="900" spc="-12" strike="noStrike">
                <a:solidFill>
                  <a:srgbClr val="000000"/>
                </a:solidFill>
                <a:latin typeface="LM Sans 10"/>
              </a:rPr>
              <a:t>SmartSDK: </a:t>
            </a:r>
            <a:r>
              <a:rPr b="0" lang="en-US" sz="900" spc="-12" strike="noStrike">
                <a:solidFill>
                  <a:srgbClr val="000000"/>
                </a:solidFill>
                <a:latin typeface="LM Sans 9"/>
              </a:rPr>
              <a:t>Cloud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based health monitoring app development  </a:t>
            </a:r>
            <a:r>
              <a:rPr b="0" lang="en-US" sz="900" spc="-12" strike="noStrike">
                <a:solidFill>
                  <a:srgbClr val="000000"/>
                </a:solidFill>
                <a:latin typeface="LM Sans 9"/>
              </a:rPr>
              <a:t>(FiHEALTH),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support in multi-camera </a:t>
            </a:r>
            <a:r>
              <a:rPr b="0" lang="en-US" sz="900" spc="-12" strike="noStrike">
                <a:solidFill>
                  <a:srgbClr val="000000"/>
                </a:solidFill>
                <a:latin typeface="LM Sans 9"/>
              </a:rPr>
              <a:t>security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system using  cloud-services </a:t>
            </a:r>
            <a:r>
              <a:rPr b="0" lang="en-US" sz="900" spc="-15" strike="noStrike">
                <a:solidFill>
                  <a:srgbClr val="000000"/>
                </a:solidFill>
                <a:latin typeface="LM Sans 9"/>
              </a:rPr>
              <a:t>(FiWARE)</a:t>
            </a:r>
            <a:r>
              <a:rPr b="0" lang="en-US" sz="900" spc="-12" strike="noStrike">
                <a:solidFill>
                  <a:srgbClr val="000000"/>
                </a:solidFill>
                <a:latin typeface="LM Sans 9"/>
              </a:rPr>
              <a:t>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(2017-2018)</a:t>
            </a:r>
            <a:endParaRPr b="0" lang="en-US" sz="900" spc="-1" strike="noStrike">
              <a:latin typeface="Calibri"/>
            </a:endParaRPr>
          </a:p>
          <a:p>
            <a:pPr marL="245880">
              <a:lnSpc>
                <a:spcPct val="101000"/>
              </a:lnSpc>
              <a:spcBef>
                <a:spcPts val="300"/>
              </a:spcBef>
            </a:pPr>
            <a:r>
              <a:rPr b="1" lang="en-US" sz="900" spc="-15" strike="noStrike">
                <a:solidFill>
                  <a:srgbClr val="000000"/>
                </a:solidFill>
                <a:latin typeface="LM Sans 10"/>
              </a:rPr>
              <a:t>UBI-HEALTH: </a:t>
            </a:r>
            <a:r>
              <a:rPr b="0" lang="en-US" sz="900" spc="-15" strike="noStrike">
                <a:solidFill>
                  <a:srgbClr val="000000"/>
                </a:solidFill>
                <a:latin typeface="LM Sans 9"/>
              </a:rPr>
              <a:t>Testing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and development of accelerometer based motion  analysis</a:t>
            </a:r>
            <a:r>
              <a:rPr b="0" lang="en-US" sz="900" spc="-12" strike="noStrike">
                <a:solidFill>
                  <a:srgbClr val="000000"/>
                </a:solidFill>
                <a:latin typeface="LM Sans 9"/>
              </a:rPr>
              <a:t>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(2012-2016)</a:t>
            </a:r>
            <a:endParaRPr b="0" lang="en-US" sz="900" spc="-1" strike="noStrike">
              <a:latin typeface="Calibri"/>
            </a:endParaRPr>
          </a:p>
          <a:p>
            <a:pPr marL="245880">
              <a:lnSpc>
                <a:spcPct val="101000"/>
              </a:lnSpc>
              <a:spcBef>
                <a:spcPts val="295"/>
              </a:spcBef>
            </a:pPr>
            <a:r>
              <a:rPr b="1" lang="en-US" sz="900" spc="-7" strike="noStrike">
                <a:solidFill>
                  <a:srgbClr val="000000"/>
                </a:solidFill>
                <a:latin typeface="LM Sans 10"/>
              </a:rPr>
              <a:t>ICON: </a:t>
            </a:r>
            <a:r>
              <a:rPr b="0" lang="en-US" sz="900" spc="-12" strike="noStrike">
                <a:solidFill>
                  <a:srgbClr val="000000"/>
                </a:solidFill>
                <a:latin typeface="LM Sans 9"/>
              </a:rPr>
              <a:t>Research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and develop probabilistic cloud resources </a:t>
            </a:r>
            <a:r>
              <a:rPr b="0" lang="en-US" sz="900" spc="-1" strike="noStrike">
                <a:solidFill>
                  <a:srgbClr val="000000"/>
                </a:solidFill>
                <a:latin typeface="LM Sans 9"/>
              </a:rPr>
              <a:t>allocation 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schemes</a:t>
            </a:r>
            <a:r>
              <a:rPr b="0" lang="en-US" sz="900" spc="-12" strike="noStrike">
                <a:solidFill>
                  <a:srgbClr val="000000"/>
                </a:solidFill>
                <a:latin typeface="LM Sans 9"/>
              </a:rPr>
              <a:t>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(2015)</a:t>
            </a:r>
            <a:endParaRPr b="0" lang="en-US" sz="900" spc="-1" strike="noStrike">
              <a:latin typeface="Calibri"/>
            </a:endParaRPr>
          </a:p>
          <a:p>
            <a:pPr marL="245880">
              <a:lnSpc>
                <a:spcPct val="101000"/>
              </a:lnSpc>
              <a:spcBef>
                <a:spcPts val="300"/>
              </a:spcBef>
            </a:pPr>
            <a:r>
              <a:rPr b="1" lang="en-US" sz="900" spc="-12" strike="noStrike">
                <a:solidFill>
                  <a:srgbClr val="000000"/>
                </a:solidFill>
                <a:latin typeface="LM Sans 10"/>
              </a:rPr>
              <a:t>Markovito: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Development of plugin based </a:t>
            </a:r>
            <a:r>
              <a:rPr b="0" lang="en-US" sz="900" spc="-12" strike="noStrike">
                <a:solidFill>
                  <a:srgbClr val="000000"/>
                </a:solidFill>
                <a:latin typeface="LM Sans 9"/>
              </a:rPr>
              <a:t>shared memory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architecture,  adaptation and integration of service </a:t>
            </a:r>
            <a:r>
              <a:rPr b="0" lang="en-US" sz="900" spc="-1" strike="noStrike">
                <a:solidFill>
                  <a:srgbClr val="000000"/>
                </a:solidFill>
                <a:latin typeface="LM Sans 9"/>
              </a:rPr>
              <a:t>robot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AI</a:t>
            </a:r>
            <a:r>
              <a:rPr b="0" lang="en-US" sz="900" spc="-1" strike="noStrike">
                <a:solidFill>
                  <a:srgbClr val="000000"/>
                </a:solidFill>
                <a:latin typeface="LM Sans 9"/>
              </a:rPr>
              <a:t> </a:t>
            </a:r>
            <a:r>
              <a:rPr b="0" lang="en-US" sz="900" spc="-7" strike="noStrike">
                <a:solidFill>
                  <a:srgbClr val="000000"/>
                </a:solidFill>
                <a:latin typeface="LM Sans 9"/>
              </a:rPr>
              <a:t>(2011-2014)</a:t>
            </a:r>
            <a:endParaRPr b="0" lang="en-US" sz="900" spc="-1" strike="noStrike">
              <a:latin typeface="Calibri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490320" y="1218960"/>
            <a:ext cx="59400" cy="59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5"/>
          <p:cNvSpPr/>
          <p:nvPr/>
        </p:nvSpPr>
        <p:spPr>
          <a:xfrm>
            <a:off x="490320" y="1674360"/>
            <a:ext cx="59400" cy="59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6"/>
          <p:cNvSpPr/>
          <p:nvPr/>
        </p:nvSpPr>
        <p:spPr>
          <a:xfrm>
            <a:off x="490320" y="1990800"/>
            <a:ext cx="59400" cy="594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7"/>
          <p:cNvSpPr/>
          <p:nvPr/>
        </p:nvSpPr>
        <p:spPr>
          <a:xfrm>
            <a:off x="490320" y="2307240"/>
            <a:ext cx="59400" cy="594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TextShape 8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78" name="CustomShape 9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79" name="TextShape 10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80" name="TextShape 11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BF2F8752-A1E9-4DDE-AAC9-E006160279F0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95400" y="72360"/>
            <a:ext cx="1272240" cy="23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Research</a:t>
            </a:r>
            <a:r>
              <a:rPr b="0" lang="en-US" sz="1400" spc="-52" strike="noStrike">
                <a:solidFill>
                  <a:srgbClr val="3333b2"/>
                </a:solidFill>
                <a:latin typeface="LM Sans 12"/>
              </a:rPr>
              <a:t> </a:t>
            </a: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Project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84" name="TextShape 4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85" name="TextShape 5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5664D364-96C0-432D-AB16-C634D9557353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86" name="TextShape 6"/>
          <p:cNvSpPr txBox="1"/>
          <p:nvPr/>
        </p:nvSpPr>
        <p:spPr>
          <a:xfrm>
            <a:off x="684720" y="1297440"/>
            <a:ext cx="3240000" cy="762840"/>
          </a:xfrm>
          <a:prstGeom prst="rect">
            <a:avLst/>
          </a:prstGeom>
          <a:noFill/>
          <a:ln>
            <a:noFill/>
          </a:ln>
        </p:spPr>
        <p:txBody>
          <a:bodyPr lIns="0" rIns="0" tIns="9360" bIns="0">
            <a:spAutoFit/>
          </a:bodyPr>
          <a:p>
            <a:pPr marL="65520" indent="-52920">
              <a:lnSpc>
                <a:spcPct val="101000"/>
              </a:lnSpc>
              <a:spcBef>
                <a:spcPts val="74"/>
              </a:spcBef>
            </a:pPr>
            <a:r>
              <a:rPr b="0" lang="en-US" sz="2450" spc="18" strike="noStrike">
                <a:solidFill>
                  <a:srgbClr val="000000"/>
                </a:solidFill>
                <a:latin typeface="LM Sans 17"/>
              </a:rPr>
              <a:t>Cooperative </a:t>
            </a:r>
            <a:r>
              <a:rPr b="0" lang="en-US" sz="2450" spc="9" strike="noStrike">
                <a:solidFill>
                  <a:srgbClr val="000000"/>
                </a:solidFill>
                <a:latin typeface="LM Sans 17"/>
              </a:rPr>
              <a:t>camera</a:t>
            </a:r>
            <a:r>
              <a:rPr b="0" lang="en-US" sz="2450" spc="-80" strike="noStrike">
                <a:solidFill>
                  <a:srgbClr val="000000"/>
                </a:solidFill>
                <a:latin typeface="LM Sans 17"/>
              </a:rPr>
              <a:t> </a:t>
            </a:r>
            <a:r>
              <a:rPr b="0" lang="en-US" sz="2450" spc="9" strike="noStrike">
                <a:solidFill>
                  <a:srgbClr val="000000"/>
                </a:solidFill>
                <a:latin typeface="LM Sans 17"/>
              </a:rPr>
              <a:t>scene </a:t>
            </a:r>
            <a:r>
              <a:rPr b="0" lang="en-US" sz="2450" spc="12" strike="noStrike">
                <a:solidFill>
                  <a:srgbClr val="000000"/>
                </a:solidFill>
                <a:latin typeface="LM Sans 17"/>
              </a:rPr>
              <a:t>modeling </a:t>
            </a:r>
            <a:r>
              <a:rPr b="0" lang="en-US" sz="2450" spc="9" strike="noStrike">
                <a:solidFill>
                  <a:srgbClr val="000000"/>
                </a:solidFill>
                <a:latin typeface="LM Sans 17"/>
              </a:rPr>
              <a:t>using</a:t>
            </a:r>
            <a:r>
              <a:rPr b="0" lang="en-US" sz="2450" spc="-46" strike="noStrike">
                <a:solidFill>
                  <a:srgbClr val="000000"/>
                </a:solidFill>
                <a:latin typeface="LM Sans 17"/>
              </a:rPr>
              <a:t> </a:t>
            </a:r>
            <a:r>
              <a:rPr b="0" lang="en-US" sz="2450" spc="9" strike="noStrike">
                <a:solidFill>
                  <a:srgbClr val="000000"/>
                </a:solidFill>
                <a:latin typeface="LM Sans 17"/>
              </a:rPr>
              <a:t>metadata</a:t>
            </a:r>
            <a:endParaRPr b="0" lang="en-US" sz="2450" spc="-1" strike="noStrike"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95400" y="72360"/>
            <a:ext cx="2079360" cy="595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Motivation </a:t>
            </a:r>
            <a:r>
              <a:rPr b="0" lang="en-US" sz="1400" spc="12" strike="noStrike">
                <a:solidFill>
                  <a:srgbClr val="3333b2"/>
                </a:solidFill>
                <a:latin typeface="LM Sans 12"/>
              </a:rPr>
              <a:t>and</a:t>
            </a:r>
            <a:r>
              <a:rPr b="0" lang="en-US" sz="1400" spc="-32" strike="noStrike">
                <a:solidFill>
                  <a:srgbClr val="3333b2"/>
                </a:solidFill>
                <a:latin typeface="LM Sans 12"/>
              </a:rPr>
              <a:t> </a:t>
            </a: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problematic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490320" y="997200"/>
            <a:ext cx="59400" cy="59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"/>
          <p:cNvSpPr/>
          <p:nvPr/>
        </p:nvSpPr>
        <p:spPr>
          <a:xfrm>
            <a:off x="600480" y="920160"/>
            <a:ext cx="1692720" cy="157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en-US" sz="1000" spc="-7" strike="noStrike">
                <a:latin typeface="LM Sans 10"/>
              </a:rPr>
              <a:t>Motivation: </a:t>
            </a:r>
            <a:r>
              <a:rPr b="0" lang="en-US" sz="1000" spc="-7" strike="noStrike">
                <a:latin typeface="LM Sans 10"/>
              </a:rPr>
              <a:t>Intersection  </a:t>
            </a:r>
            <a:r>
              <a:rPr b="0" lang="en-US" sz="1000" spc="-12" strike="noStrike">
                <a:latin typeface="LM Sans 10"/>
              </a:rPr>
              <a:t>monitoring allows </a:t>
            </a:r>
            <a:r>
              <a:rPr b="0" lang="en-US" sz="1000" spc="-7" strike="noStrike">
                <a:latin typeface="LM Sans 10"/>
              </a:rPr>
              <a:t>to react to  </a:t>
            </a:r>
            <a:r>
              <a:rPr b="0" lang="en-US" sz="1000" spc="-12" strike="noStrike">
                <a:latin typeface="LM Sans 10"/>
              </a:rPr>
              <a:t>different traffic </a:t>
            </a:r>
            <a:r>
              <a:rPr b="0" lang="en-US" sz="1000" spc="-7" strike="noStrike">
                <a:latin typeface="LM Sans 10"/>
              </a:rPr>
              <a:t>conditions, this  enables decision making that  </a:t>
            </a:r>
            <a:r>
              <a:rPr b="0" lang="en-US" sz="1000" spc="-12" strike="noStrike">
                <a:latin typeface="LM Sans 10"/>
              </a:rPr>
              <a:t>improve </a:t>
            </a:r>
            <a:r>
              <a:rPr b="0" lang="en-US" sz="1000" spc="-7" strike="noStrike">
                <a:latin typeface="LM Sans 10"/>
              </a:rPr>
              <a:t>general </a:t>
            </a:r>
            <a:r>
              <a:rPr b="0" lang="en-US" sz="1000" spc="-12" strike="noStrike">
                <a:latin typeface="LM Sans 10"/>
              </a:rPr>
              <a:t>traffic</a:t>
            </a:r>
            <a:r>
              <a:rPr b="0" lang="en-US" sz="1000" spc="-7" strike="noStrike">
                <a:latin typeface="LM Sans 10"/>
              </a:rPr>
              <a:t> </a:t>
            </a:r>
            <a:r>
              <a:rPr b="0" lang="en-US" sz="1000" spc="-15" strike="noStrike">
                <a:latin typeface="LM Sans 10"/>
              </a:rPr>
              <a:t>flow</a:t>
            </a:r>
            <a:endParaRPr b="0" lang="en-US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75"/>
              </a:spcBef>
            </a:pPr>
            <a:r>
              <a:rPr b="1" lang="en-US" sz="1000" spc="-7" strike="noStrike">
                <a:latin typeface="LM Sans 10"/>
              </a:rPr>
              <a:t>Problematic: </a:t>
            </a:r>
            <a:r>
              <a:rPr b="0" lang="en-US" sz="1000" spc="-7" strike="noStrike">
                <a:latin typeface="LM Sans 10"/>
              </a:rPr>
              <a:t>Environmental  conditions, </a:t>
            </a:r>
            <a:r>
              <a:rPr b="0" lang="en-US" sz="1000" spc="-1" strike="noStrike">
                <a:latin typeface="LM Sans 10"/>
              </a:rPr>
              <a:t>occlusion, </a:t>
            </a:r>
            <a:r>
              <a:rPr b="0" lang="en-US" sz="1000" spc="-7" strike="noStrike">
                <a:latin typeface="LM Sans 10"/>
              </a:rPr>
              <a:t>and</a:t>
            </a:r>
            <a:r>
              <a:rPr b="0" lang="en-US" sz="1000" spc="-52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noise  reduce the general overview of  the environment limiting the  </a:t>
            </a:r>
            <a:r>
              <a:rPr b="0" lang="en-US" sz="1000" spc="-12" strike="noStrike">
                <a:latin typeface="LM Sans 10"/>
              </a:rPr>
              <a:t>certainty </a:t>
            </a:r>
            <a:r>
              <a:rPr b="0" lang="en-US" sz="1000" spc="-7" strike="noStrike">
                <a:latin typeface="LM Sans 10"/>
              </a:rPr>
              <a:t>to </a:t>
            </a:r>
            <a:r>
              <a:rPr b="0" lang="en-US" sz="1000" spc="-15" strike="noStrike">
                <a:latin typeface="LM Sans 10"/>
              </a:rPr>
              <a:t>make</a:t>
            </a:r>
            <a:r>
              <a:rPr b="0" lang="en-US" sz="1000" spc="-7" strike="noStrike">
                <a:latin typeface="LM Sans 10"/>
              </a:rPr>
              <a:t> decisions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490320" y="1794240"/>
            <a:ext cx="59400" cy="59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5"/>
          <p:cNvSpPr/>
          <p:nvPr/>
        </p:nvSpPr>
        <p:spPr>
          <a:xfrm>
            <a:off x="2533320" y="605160"/>
            <a:ext cx="1523520" cy="22489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TextShape 6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194" name="TextShape 8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195" name="TextShape 9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46F94B9F-B700-4795-8B51-BE66B471864B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95400" y="72360"/>
            <a:ext cx="1356480" cy="595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Research</a:t>
            </a:r>
            <a:r>
              <a:rPr b="0" lang="en-US" sz="1400" spc="-52" strike="noStrike">
                <a:solidFill>
                  <a:srgbClr val="3333b2"/>
                </a:solidFill>
                <a:latin typeface="LM Sans 12"/>
              </a:rPr>
              <a:t> </a:t>
            </a: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proposal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490320" y="811080"/>
            <a:ext cx="59400" cy="59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3"/>
          <p:cNvSpPr/>
          <p:nvPr/>
        </p:nvSpPr>
        <p:spPr>
          <a:xfrm>
            <a:off x="600480" y="734040"/>
            <a:ext cx="1680480" cy="191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n-US" sz="1000" spc="-7" strike="noStrike">
                <a:latin typeface="LM Sans 10"/>
              </a:rPr>
              <a:t>Obtain information from  multiple </a:t>
            </a:r>
            <a:r>
              <a:rPr b="0" lang="en-US" sz="1000" spc="-12" strike="noStrike">
                <a:latin typeface="LM Sans 10"/>
              </a:rPr>
              <a:t>sensors </a:t>
            </a:r>
            <a:r>
              <a:rPr b="0" lang="en-US" sz="1000" spc="-7" strike="noStrike">
                <a:latin typeface="LM Sans 10"/>
              </a:rPr>
              <a:t>(thermal &amp;  RGB), to increase the </a:t>
            </a:r>
            <a:r>
              <a:rPr b="0" lang="en-US" sz="1000" spc="-12" strike="noStrike">
                <a:latin typeface="LM Sans 10"/>
              </a:rPr>
              <a:t>certainty  </a:t>
            </a:r>
            <a:r>
              <a:rPr b="0" lang="en-US" sz="1000" spc="-7" strike="noStrike">
                <a:latin typeface="LM Sans 10"/>
              </a:rPr>
              <a:t>of the</a:t>
            </a:r>
            <a:r>
              <a:rPr b="0" lang="en-US" sz="1000" spc="-15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observations</a:t>
            </a:r>
            <a:endParaRPr b="0" lang="en-US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1"/>
              </a:spcBef>
            </a:pPr>
            <a:r>
              <a:rPr b="0" lang="en-US" sz="1000" spc="-12" strike="noStrike">
                <a:latin typeface="LM Sans 10"/>
              </a:rPr>
              <a:t>Generate </a:t>
            </a:r>
            <a:r>
              <a:rPr b="0" lang="en-US" sz="1000" spc="-7" strike="noStrike">
                <a:latin typeface="LM Sans 10"/>
              </a:rPr>
              <a:t>a representation that  uses combined information to  obtain a </a:t>
            </a:r>
            <a:r>
              <a:rPr b="0" lang="en-US" sz="1000" spc="-12" strike="noStrike">
                <a:latin typeface="LM Sans 10"/>
              </a:rPr>
              <a:t>clearer </a:t>
            </a:r>
            <a:r>
              <a:rPr b="0" lang="en-US" sz="1000" spc="-7" strike="noStrike">
                <a:latin typeface="LM Sans 10"/>
              </a:rPr>
              <a:t>idea of the  observed</a:t>
            </a:r>
            <a:r>
              <a:rPr b="0" lang="en-US" sz="1000" spc="-12" strike="noStrike">
                <a:latin typeface="LM Sans 10"/>
              </a:rPr>
              <a:t> scenario</a:t>
            </a:r>
            <a:endParaRPr b="0" lang="en-US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1"/>
              </a:spcBef>
            </a:pPr>
            <a:r>
              <a:rPr b="0" lang="en-US" sz="1000" spc="-7" strike="noStrike">
                <a:latin typeface="LM Sans 10"/>
              </a:rPr>
              <a:t>Map the generated  representation to a human  readable </a:t>
            </a:r>
            <a:r>
              <a:rPr b="0" lang="en-US" sz="1000" spc="-12" strike="noStrike">
                <a:latin typeface="LM Sans 10"/>
              </a:rPr>
              <a:t>format </a:t>
            </a:r>
            <a:r>
              <a:rPr b="0" lang="en-US" sz="1000" spc="-7" strike="noStrike">
                <a:latin typeface="LM Sans 10"/>
              </a:rPr>
              <a:t>(Map</a:t>
            </a:r>
            <a:r>
              <a:rPr b="0" lang="en-US" sz="1000" spc="-41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with  </a:t>
            </a:r>
            <a:r>
              <a:rPr b="0" lang="en-US" sz="1000" spc="-12" strike="noStrike">
                <a:latin typeface="LM Sans 10"/>
              </a:rPr>
              <a:t>overlaying</a:t>
            </a:r>
            <a:r>
              <a:rPr b="0" lang="en-US" sz="1000" spc="-15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information)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490320" y="1456560"/>
            <a:ext cx="59400" cy="59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5"/>
          <p:cNvSpPr/>
          <p:nvPr/>
        </p:nvSpPr>
        <p:spPr>
          <a:xfrm>
            <a:off x="490320" y="2101680"/>
            <a:ext cx="59400" cy="59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6"/>
          <p:cNvSpPr/>
          <p:nvPr/>
        </p:nvSpPr>
        <p:spPr>
          <a:xfrm>
            <a:off x="2533320" y="652320"/>
            <a:ext cx="1523520" cy="2131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TextShape 7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204" name="TextShape 9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05" name="TextShape 10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00D16B23-8716-4FDD-9E40-B0FDDD171083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95400" y="72360"/>
            <a:ext cx="1397880" cy="595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Research</a:t>
            </a:r>
            <a:r>
              <a:rPr b="0" lang="en-US" sz="1400" spc="-72" strike="noStrike">
                <a:solidFill>
                  <a:srgbClr val="3333b2"/>
                </a:solidFill>
                <a:latin typeface="LM Sans 12"/>
              </a:rPr>
              <a:t> </a:t>
            </a: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problems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90320" y="976680"/>
            <a:ext cx="59400" cy="59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3"/>
          <p:cNvSpPr/>
          <p:nvPr/>
        </p:nvSpPr>
        <p:spPr>
          <a:xfrm>
            <a:off x="600480" y="899640"/>
            <a:ext cx="1648800" cy="164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n-US" sz="1000" spc="-7" strike="noStrike">
                <a:latin typeface="LM Sans 10"/>
              </a:rPr>
              <a:t>Detection of entities, </a:t>
            </a:r>
            <a:r>
              <a:rPr b="0" lang="en-US" sz="1000" spc="-12" strike="noStrike">
                <a:latin typeface="LM Sans 10"/>
              </a:rPr>
              <a:t>partial  </a:t>
            </a:r>
            <a:r>
              <a:rPr b="0" lang="en-US" sz="1000" spc="-7" strike="noStrike">
                <a:latin typeface="LM Sans 10"/>
              </a:rPr>
              <a:t>and total</a:t>
            </a:r>
            <a:r>
              <a:rPr b="0" lang="en-US" sz="1000" spc="-21" strike="noStrike">
                <a:latin typeface="LM Sans 10"/>
              </a:rPr>
              <a:t> </a:t>
            </a:r>
            <a:r>
              <a:rPr b="0" lang="en-US" sz="1000" spc="-1" strike="noStrike">
                <a:latin typeface="LM Sans 10"/>
              </a:rPr>
              <a:t>occlusion,</a:t>
            </a:r>
            <a:endParaRPr b="0" lang="en-US" sz="1000" spc="-1" strike="noStrike">
              <a:latin typeface="Arial"/>
            </a:endParaRPr>
          </a:p>
          <a:p>
            <a:pPr marL="12600">
              <a:lnSpc>
                <a:spcPts val="1191"/>
              </a:lnSpc>
            </a:pPr>
            <a:r>
              <a:rPr b="0" lang="en-US" sz="1000" spc="-7" strike="noStrike">
                <a:latin typeface="LM Sans 10"/>
              </a:rPr>
              <a:t>re-identification of</a:t>
            </a:r>
            <a:r>
              <a:rPr b="0" lang="en-US" sz="1000" spc="-15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entities</a:t>
            </a:r>
            <a:endParaRPr b="0" lang="en-US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95"/>
              </a:spcBef>
            </a:pPr>
            <a:r>
              <a:rPr b="0" lang="en-US" sz="1000" spc="-7" strike="noStrike">
                <a:latin typeface="LM Sans 10"/>
              </a:rPr>
              <a:t>Merging of information</a:t>
            </a:r>
            <a:r>
              <a:rPr b="0" lang="en-US" sz="1000" spc="-72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from  </a:t>
            </a:r>
            <a:r>
              <a:rPr b="0" lang="en-US" sz="1000" spc="-12" strike="noStrike">
                <a:latin typeface="LM Sans 10"/>
              </a:rPr>
              <a:t>different sensors</a:t>
            </a:r>
            <a:endParaRPr b="0" lang="en-US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9"/>
              </a:spcBef>
            </a:pPr>
            <a:r>
              <a:rPr b="0" lang="en-US" sz="1000" spc="-7" strike="noStrike">
                <a:latin typeface="LM Sans 10"/>
              </a:rPr>
              <a:t>Asses accuracy of a </a:t>
            </a:r>
            <a:r>
              <a:rPr b="0" lang="en-US" sz="1000" spc="-12" strike="noStrike">
                <a:latin typeface="LM Sans 10"/>
              </a:rPr>
              <a:t>sensor  </a:t>
            </a:r>
            <a:r>
              <a:rPr b="0" lang="en-US" sz="1000" spc="-7" strike="noStrike">
                <a:latin typeface="LM Sans 10"/>
              </a:rPr>
              <a:t>reduce cross</a:t>
            </a:r>
            <a:r>
              <a:rPr b="0" lang="en-US" sz="1000" spc="-32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contamination  when</a:t>
            </a:r>
            <a:r>
              <a:rPr b="0" lang="en-US" sz="1000" spc="-12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merging</a:t>
            </a:r>
            <a:endParaRPr b="0" lang="en-US" sz="1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"/>
              </a:spcBef>
            </a:pPr>
            <a:r>
              <a:rPr b="0" lang="en-US" sz="1000" spc="-7" strike="noStrike">
                <a:latin typeface="LM Sans 10"/>
              </a:rPr>
              <a:t>Define </a:t>
            </a:r>
            <a:r>
              <a:rPr b="0" lang="en-US" sz="1000" spc="-1" strike="noStrike">
                <a:latin typeface="LM Sans 10"/>
              </a:rPr>
              <a:t>best </a:t>
            </a:r>
            <a:r>
              <a:rPr b="0" lang="en-US" sz="1000" spc="-7" strike="noStrike">
                <a:latin typeface="LM Sans 10"/>
              </a:rPr>
              <a:t>features to reliably  </a:t>
            </a:r>
            <a:r>
              <a:rPr b="0" lang="en-US" sz="1000" spc="-12" strike="noStrike">
                <a:latin typeface="LM Sans 10"/>
              </a:rPr>
              <a:t>represent </a:t>
            </a:r>
            <a:r>
              <a:rPr b="0" lang="en-US" sz="1000" spc="-7" strike="noStrike">
                <a:latin typeface="LM Sans 10"/>
              </a:rPr>
              <a:t>the sensed</a:t>
            </a:r>
            <a:r>
              <a:rPr b="0" lang="en-US" sz="1000" spc="-1" strike="noStrike">
                <a:latin typeface="LM Sans 10"/>
              </a:rPr>
              <a:t> </a:t>
            </a:r>
            <a:r>
              <a:rPr b="0" lang="en-US" sz="1000" spc="-12" strike="noStrike">
                <a:latin typeface="LM Sans 10"/>
              </a:rPr>
              <a:t>scenario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490320" y="1470240"/>
            <a:ext cx="59400" cy="59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5"/>
          <p:cNvSpPr/>
          <p:nvPr/>
        </p:nvSpPr>
        <p:spPr>
          <a:xfrm>
            <a:off x="490320" y="1811880"/>
            <a:ext cx="59400" cy="59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6"/>
          <p:cNvSpPr/>
          <p:nvPr/>
        </p:nvSpPr>
        <p:spPr>
          <a:xfrm>
            <a:off x="490320" y="2305440"/>
            <a:ext cx="59400" cy="594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7"/>
          <p:cNvSpPr/>
          <p:nvPr/>
        </p:nvSpPr>
        <p:spPr>
          <a:xfrm>
            <a:off x="2533320" y="535320"/>
            <a:ext cx="1523520" cy="242388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TextShape 8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14" name="CustomShape 9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215" name="TextShape 10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16" name="TextShape 11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7D02DA85-9F39-4687-A823-7C4EF5904606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95400" y="72360"/>
            <a:ext cx="654840" cy="59508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n-US" sz="1400" spc="9" strike="noStrike">
                <a:solidFill>
                  <a:srgbClr val="3333b2"/>
                </a:solidFill>
                <a:latin typeface="LM Sans 12"/>
              </a:rPr>
              <a:t>Progress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490320" y="1215720"/>
            <a:ext cx="59400" cy="59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3"/>
          <p:cNvSpPr/>
          <p:nvPr/>
        </p:nvSpPr>
        <p:spPr>
          <a:xfrm>
            <a:off x="574920" y="1138680"/>
            <a:ext cx="1726920" cy="10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8160">
              <a:lnSpc>
                <a:spcPct val="107000"/>
              </a:lnSpc>
            </a:pPr>
            <a:r>
              <a:rPr b="0" lang="en-US" sz="1000" spc="-7" strike="noStrike">
                <a:latin typeface="LM Sans 10"/>
              </a:rPr>
              <a:t>Implementation of visualization  </a:t>
            </a:r>
            <a:r>
              <a:rPr b="0" lang="en-US" sz="1000" spc="-12" strike="noStrike">
                <a:latin typeface="LM Sans 10"/>
              </a:rPr>
              <a:t>algorithm, </a:t>
            </a:r>
            <a:r>
              <a:rPr b="0" lang="en-US" sz="1000" spc="-7" strike="noStrike">
                <a:latin typeface="LM Sans 10"/>
              </a:rPr>
              <a:t>using </a:t>
            </a:r>
            <a:r>
              <a:rPr b="0" lang="en-US" sz="1000" spc="-12" strike="noStrike">
                <a:latin typeface="LM Sans 10"/>
              </a:rPr>
              <a:t>Quasar  </a:t>
            </a:r>
            <a:r>
              <a:rPr b="0" lang="en-US" sz="1000" spc="-7" strike="noStrike">
                <a:latin typeface="LM Sans 10"/>
              </a:rPr>
              <a:t>Preprocessed</a:t>
            </a:r>
            <a:r>
              <a:rPr b="0" lang="en-US" sz="1000" spc="-12" strike="noStrike">
                <a:latin typeface="LM Sans 10"/>
              </a:rPr>
              <a:t> </a:t>
            </a:r>
            <a:r>
              <a:rPr b="0" lang="en-US" sz="1000" spc="-7" strike="noStrike">
                <a:latin typeface="LM Sans 10"/>
              </a:rPr>
              <a:t>data-sets</a:t>
            </a:r>
            <a:endParaRPr b="0" lang="en-US" sz="1000" spc="-1" strike="noStrike">
              <a:latin typeface="Arial"/>
            </a:endParaRPr>
          </a:p>
          <a:p>
            <a:pPr marL="158760">
              <a:lnSpc>
                <a:spcPts val="955"/>
              </a:lnSpc>
              <a:spcBef>
                <a:spcPts val="145"/>
              </a:spcBef>
            </a:pPr>
            <a:r>
              <a:rPr b="0" lang="en-US" sz="750" spc="554" strike="noStrike" baseline="16000">
                <a:solidFill>
                  <a:srgbClr val="3333b2"/>
                </a:solidFill>
                <a:latin typeface="Arial"/>
              </a:rPr>
              <a:t> </a:t>
            </a:r>
            <a:r>
              <a:rPr b="0" lang="en-US" sz="800" spc="-7" strike="noStrike">
                <a:solidFill>
                  <a:srgbClr val="3333b2"/>
                </a:solidFill>
                <a:latin typeface="LM Sans 8"/>
              </a:rPr>
              <a:t>5 RGB-thermal</a:t>
            </a:r>
            <a:r>
              <a:rPr b="0" lang="en-US" sz="800" spc="-32" strike="noStrike">
                <a:solidFill>
                  <a:srgbClr val="3333b2"/>
                </a:solidFill>
                <a:latin typeface="LM Sans 8"/>
              </a:rPr>
              <a:t> </a:t>
            </a:r>
            <a:r>
              <a:rPr b="0" lang="en-US" sz="800" spc="-7" strike="noStrike">
                <a:solidFill>
                  <a:srgbClr val="3333b2"/>
                </a:solidFill>
                <a:latin typeface="LM Sans 8"/>
              </a:rPr>
              <a:t>datasets</a:t>
            </a:r>
            <a:endParaRPr b="0" lang="en-US" sz="800" spc="-1" strike="noStrike">
              <a:latin typeface="Arial"/>
            </a:endParaRPr>
          </a:p>
          <a:p>
            <a:pPr marL="158760">
              <a:lnSpc>
                <a:spcPts val="955"/>
              </a:lnSpc>
            </a:pPr>
            <a:r>
              <a:rPr b="0" lang="en-US" sz="750" spc="554" strike="noStrike" baseline="16000">
                <a:solidFill>
                  <a:srgbClr val="3333b2"/>
                </a:solidFill>
                <a:latin typeface="Arial"/>
              </a:rPr>
              <a:t> </a:t>
            </a:r>
            <a:r>
              <a:rPr b="0" lang="en-US" sz="800" spc="-7" strike="noStrike">
                <a:solidFill>
                  <a:srgbClr val="3333b2"/>
                </a:solidFill>
                <a:latin typeface="LM Sans 8"/>
              </a:rPr>
              <a:t>23 thermal</a:t>
            </a:r>
            <a:r>
              <a:rPr b="0" lang="en-US" sz="800" spc="-32" strike="noStrike">
                <a:solidFill>
                  <a:srgbClr val="3333b2"/>
                </a:solidFill>
                <a:latin typeface="LM Sans 8"/>
              </a:rPr>
              <a:t> </a:t>
            </a:r>
            <a:r>
              <a:rPr b="0" lang="en-US" sz="800" spc="-7" strike="noStrike">
                <a:solidFill>
                  <a:srgbClr val="3333b2"/>
                </a:solidFill>
                <a:latin typeface="LM Sans 8"/>
              </a:rPr>
              <a:t>datasets</a:t>
            </a:r>
            <a:endParaRPr b="0" lang="en-US" sz="8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334"/>
              </a:spcBef>
            </a:pP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Normalization of</a:t>
            </a:r>
            <a:r>
              <a:rPr b="0" lang="en-US" sz="1000" spc="-60" strike="noStrike">
                <a:solidFill>
                  <a:srgbClr val="3333b2"/>
                </a:solidFill>
                <a:latin typeface="LM Sans 10"/>
              </a:rPr>
              <a:t> </a:t>
            </a: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annotations  </a:t>
            </a:r>
            <a:r>
              <a:rPr b="0" lang="en-US" sz="1000" spc="-1" strike="noStrike">
                <a:solidFill>
                  <a:srgbClr val="3333b2"/>
                </a:solidFill>
                <a:latin typeface="LM Sans 10"/>
              </a:rPr>
              <a:t>(labels,</a:t>
            </a:r>
            <a:r>
              <a:rPr b="0" lang="en-US" sz="1000" spc="-12" strike="noStrike">
                <a:solidFill>
                  <a:srgbClr val="3333b2"/>
                </a:solidFill>
                <a:latin typeface="LM Sans 10"/>
              </a:rPr>
              <a:t> </a:t>
            </a:r>
            <a:r>
              <a:rPr b="0" lang="en-US" sz="1000" spc="-7" strike="noStrike">
                <a:solidFill>
                  <a:srgbClr val="3333b2"/>
                </a:solidFill>
                <a:latin typeface="LM Sans 10"/>
              </a:rPr>
              <a:t>meta-data)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490320" y="1544760"/>
            <a:ext cx="59400" cy="59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5"/>
          <p:cNvSpPr/>
          <p:nvPr/>
        </p:nvSpPr>
        <p:spPr>
          <a:xfrm>
            <a:off x="490320" y="2000160"/>
            <a:ext cx="59400" cy="59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6"/>
          <p:cNvSpPr/>
          <p:nvPr/>
        </p:nvSpPr>
        <p:spPr>
          <a:xfrm>
            <a:off x="2533320" y="653760"/>
            <a:ext cx="1523520" cy="21283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TextShape 7"/>
          <p:cNvSpPr txBox="1"/>
          <p:nvPr/>
        </p:nvSpPr>
        <p:spPr>
          <a:xfrm>
            <a:off x="354600" y="3367080"/>
            <a:ext cx="82656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26" strike="noStrike">
                <a:solidFill>
                  <a:srgbClr val="ffffff"/>
                </a:solidFill>
                <a:latin typeface="LM Sans 8"/>
              </a:rPr>
              <a:t>P.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Heyer (Ghent</a:t>
            </a:r>
            <a:r>
              <a:rPr b="0" lang="en-US" sz="500" spc="-21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University)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24" name="CustomShape 8"/>
          <p:cNvSpPr/>
          <p:nvPr/>
        </p:nvSpPr>
        <p:spPr>
          <a:xfrm>
            <a:off x="1561320" y="3367080"/>
            <a:ext cx="148500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Cooperative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camera scene </a:t>
            </a:r>
            <a:r>
              <a:rPr b="0" lang="en-US" sz="500" spc="-1" strike="noStrike">
                <a:solidFill>
                  <a:srgbClr val="ffffff"/>
                </a:solidFill>
                <a:latin typeface="LM Sans 8"/>
              </a:rPr>
              <a:t>modeling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using</a:t>
            </a:r>
            <a:r>
              <a:rPr b="0" lang="en-US" sz="500" spc="-15" strike="noStrike">
                <a:solidFill>
                  <a:srgbClr val="ffffff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ffffff"/>
                </a:solidFill>
                <a:latin typeface="LM Sans 8"/>
              </a:rPr>
              <a:t>metadata</a:t>
            </a:r>
            <a:endParaRPr b="0" lang="en-US" sz="500" spc="-1" strike="noStrike">
              <a:latin typeface="Arial"/>
            </a:endParaRPr>
          </a:p>
        </p:txBody>
      </p:sp>
      <p:sp>
        <p:nvSpPr>
          <p:cNvPr id="225" name="TextShape 9"/>
          <p:cNvSpPr txBox="1"/>
          <p:nvPr/>
        </p:nvSpPr>
        <p:spPr>
          <a:xfrm>
            <a:off x="3525840" y="3367080"/>
            <a:ext cx="668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12600">
              <a:lnSpc>
                <a:spcPts val="581"/>
              </a:lnSpc>
            </a:pP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Project </a:t>
            </a:r>
            <a:r>
              <a:rPr b="0" lang="en-US" sz="500" spc="-12" strike="noStrike">
                <a:solidFill>
                  <a:srgbClr val="000000"/>
                </a:solidFill>
                <a:latin typeface="LM Sans 8"/>
              </a:rPr>
              <a:t>Check</a:t>
            </a:r>
            <a:r>
              <a:rPr b="0" lang="en-US" sz="500" spc="-26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Meeting</a:t>
            </a:r>
            <a:endParaRPr b="0" lang="en-US" sz="500" spc="-1" strike="noStrike">
              <a:latin typeface="Times New Roman"/>
            </a:endParaRPr>
          </a:p>
        </p:txBody>
      </p:sp>
      <p:sp>
        <p:nvSpPr>
          <p:cNvPr id="226" name="TextShape 10"/>
          <p:cNvSpPr txBox="1"/>
          <p:nvPr/>
        </p:nvSpPr>
        <p:spPr>
          <a:xfrm>
            <a:off x="4300560" y="3367080"/>
            <a:ext cx="263880" cy="200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8160">
              <a:lnSpc>
                <a:spcPts val="581"/>
              </a:lnSpc>
            </a:pPr>
            <a:fld id="{A438FD35-E813-49C2-9574-E43DC1F7513E}" type="slidenum">
              <a:rPr b="0" lang="en-US" sz="500" spc="-7" strike="noStrike">
                <a:solidFill>
                  <a:srgbClr val="000000"/>
                </a:solidFill>
                <a:latin typeface="LM Sans 8"/>
              </a:rPr>
              <a:t>&lt;number&gt;</a:t>
            </a:fld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 /</a:t>
            </a:r>
            <a:r>
              <a:rPr b="0" lang="en-US" sz="500" spc="-72" strike="noStrike">
                <a:solidFill>
                  <a:srgbClr val="000000"/>
                </a:solidFill>
                <a:latin typeface="LM Sans 8"/>
              </a:rPr>
              <a:t> </a:t>
            </a:r>
            <a:r>
              <a:rPr b="0" lang="en-US" sz="500" spc="-7" strike="noStrike">
                <a:solidFill>
                  <a:srgbClr val="000000"/>
                </a:solidFill>
                <a:latin typeface="LM Sans 8"/>
              </a:rPr>
              <a:t>11</a:t>
            </a:r>
            <a:endParaRPr b="0" lang="en-US" sz="500" spc="-1" strike="noStrike">
              <a:latin typeface="Times New Roman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2020-07-06T19:50:08Z</dcterms:created>
  <dc:creator>Patrick Heyer</dc:creator>
  <dc:description/>
  <dc:language>en-US</dc:language>
  <cp:lastModifiedBy/>
  <dcterms:modified xsi:type="dcterms:W3CDTF">2020-07-06T21:51:34Z</dcterms:modified>
  <cp:revision>1</cp:revision>
  <dc:subject/>
  <dc:title>Cooperative camera scene modeling using metadata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2019-06-17T00:00:00Z</vt:filetime>
  </property>
  <property fmtid="{D5CDD505-2E9C-101B-9397-08002B2CF9AE}" pid="4" name="Creator">
    <vt:lpwstr>LaTeX with Beamer class</vt:lpwstr>
  </property>
  <property fmtid="{D5CDD505-2E9C-101B-9397-08002B2CF9AE}" pid="5" name="HyperlinksChanged">
    <vt:bool>0</vt:bool>
  </property>
  <property fmtid="{D5CDD505-2E9C-101B-9397-08002B2CF9AE}" pid="6" name="LastSaved">
    <vt:filetime>2020-07-06T00:00:00Z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