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37"/>
  </p:notesMasterIdLst>
  <p:sldIdLst>
    <p:sldId id="256" r:id="rId2"/>
    <p:sldId id="284" r:id="rId3"/>
    <p:sldId id="337" r:id="rId4"/>
    <p:sldId id="306" r:id="rId5"/>
    <p:sldId id="312" r:id="rId6"/>
    <p:sldId id="286" r:id="rId7"/>
    <p:sldId id="311" r:id="rId8"/>
    <p:sldId id="307" r:id="rId9"/>
    <p:sldId id="338" r:id="rId10"/>
    <p:sldId id="324" r:id="rId11"/>
    <p:sldId id="323" r:id="rId12"/>
    <p:sldId id="325" r:id="rId13"/>
    <p:sldId id="322" r:id="rId14"/>
    <p:sldId id="316" r:id="rId15"/>
    <p:sldId id="315" r:id="rId16"/>
    <p:sldId id="317" r:id="rId17"/>
    <p:sldId id="339" r:id="rId18"/>
    <p:sldId id="327" r:id="rId19"/>
    <p:sldId id="328" r:id="rId20"/>
    <p:sldId id="329" r:id="rId21"/>
    <p:sldId id="313" r:id="rId22"/>
    <p:sldId id="326" r:id="rId23"/>
    <p:sldId id="320" r:id="rId24"/>
    <p:sldId id="288" r:id="rId25"/>
    <p:sldId id="333" r:id="rId26"/>
    <p:sldId id="330" r:id="rId27"/>
    <p:sldId id="335" r:id="rId28"/>
    <p:sldId id="336" r:id="rId29"/>
    <p:sldId id="314" r:id="rId30"/>
    <p:sldId id="305" r:id="rId31"/>
    <p:sldId id="282" r:id="rId32"/>
    <p:sldId id="340" r:id="rId33"/>
    <p:sldId id="341" r:id="rId34"/>
    <p:sldId id="342" r:id="rId35"/>
    <p:sldId id="343" r:id="rId36"/>
  </p:sldIdLst>
  <p:sldSz cx="9144000" cy="6858000" type="screen4x3"/>
  <p:notesSz cx="6858000" cy="9144000"/>
  <p:custDataLst>
    <p:tags r:id="rId3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91">
          <p15:clr>
            <a:srgbClr val="A4A3A4"/>
          </p15:clr>
        </p15:guide>
        <p15:guide id="2" pos="2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33CC"/>
    <a:srgbClr val="00FF00"/>
    <a:srgbClr val="FF3300"/>
    <a:srgbClr val="008000"/>
    <a:srgbClr val="A69FFF"/>
    <a:srgbClr val="FF0000"/>
    <a:srgbClr val="FFCC66"/>
    <a:srgbClr val="DCEF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81" autoAdjust="0"/>
    <p:restoredTop sz="85006" autoAdjust="0"/>
  </p:normalViewPr>
  <p:slideViewPr>
    <p:cSldViewPr>
      <p:cViewPr>
        <p:scale>
          <a:sx n="105" d="100"/>
          <a:sy n="105" d="100"/>
        </p:scale>
        <p:origin x="-1134" y="-72"/>
      </p:cViewPr>
      <p:guideLst>
        <p:guide orient="horz" pos="391"/>
        <p:guide pos="2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38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image" Target="../media/image67.emf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E2A8727-51D0-4366-B1E4-B6020D0CB5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0950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2E903F-93A5-4ECA-BADA-CB04E4FD202C}" type="slidenum">
              <a:rPr lang="en-US"/>
              <a:pPr/>
              <a:t>1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Abstract: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10412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 smtClean="0"/>
              <a:t>Bilateral</a:t>
            </a:r>
            <a:r>
              <a:rPr lang="nl-BE" dirty="0" smtClean="0"/>
              <a:t> filter: 7 </a:t>
            </a:r>
            <a:r>
              <a:rPr lang="nl-BE" dirty="0" err="1" smtClean="0"/>
              <a:t>ms</a:t>
            </a:r>
            <a:r>
              <a:rPr lang="nl-BE" dirty="0" smtClean="0"/>
              <a:t> (GPU), 93 </a:t>
            </a:r>
            <a:r>
              <a:rPr lang="nl-BE" dirty="0" err="1" smtClean="0"/>
              <a:t>ms</a:t>
            </a:r>
            <a:r>
              <a:rPr lang="nl-BE" dirty="0" smtClean="0"/>
              <a:t> (CPU)</a:t>
            </a:r>
            <a:r>
              <a:rPr lang="nl-BE" baseline="0" dirty="0" smtClean="0"/>
              <a:t> – 10 </a:t>
            </a:r>
            <a:r>
              <a:rPr lang="nl-BE" baseline="0" dirty="0" err="1" smtClean="0"/>
              <a:t>iterations</a:t>
            </a:r>
            <a:endParaRPr lang="nl-BE" dirty="0" smtClean="0"/>
          </a:p>
          <a:p>
            <a:r>
              <a:rPr lang="nl-BE" dirty="0" err="1" smtClean="0"/>
              <a:t>Anisotropic</a:t>
            </a:r>
            <a:r>
              <a:rPr lang="nl-BE" baseline="0" dirty="0" smtClean="0"/>
              <a:t> </a:t>
            </a:r>
            <a:r>
              <a:rPr lang="nl-BE" baseline="0" dirty="0" err="1" smtClean="0"/>
              <a:t>diffusion</a:t>
            </a:r>
            <a:r>
              <a:rPr lang="nl-BE" baseline="0" dirty="0" smtClean="0"/>
              <a:t>: 80 </a:t>
            </a:r>
            <a:r>
              <a:rPr lang="nl-BE" baseline="0" dirty="0" err="1" smtClean="0"/>
              <a:t>ms</a:t>
            </a:r>
            <a:r>
              <a:rPr lang="nl-BE" baseline="0" dirty="0" smtClean="0"/>
              <a:t> (GPU),  </a:t>
            </a:r>
            <a:r>
              <a:rPr lang="nl-BE" baseline="0" dirty="0" err="1" smtClean="0"/>
              <a:t>ms</a:t>
            </a:r>
            <a:r>
              <a:rPr lang="nl-BE" baseline="0" dirty="0" smtClean="0"/>
              <a:t> (CPU) – 150 </a:t>
            </a:r>
            <a:r>
              <a:rPr lang="nl-BE" baseline="0" dirty="0" err="1" smtClean="0"/>
              <a:t>iterations</a:t>
            </a:r>
            <a:r>
              <a:rPr lang="nl-BE" baseline="0" dirty="0" smtClean="0"/>
              <a:t>  (NOTE: </a:t>
            </a:r>
            <a:r>
              <a:rPr lang="nl-BE" baseline="0" dirty="0" err="1" smtClean="0"/>
              <a:t>calculation</a:t>
            </a:r>
            <a:r>
              <a:rPr lang="nl-BE" baseline="0" dirty="0" smtClean="0"/>
              <a:t> time </a:t>
            </a:r>
            <a:r>
              <a:rPr lang="nl-BE" baseline="0" dirty="0" err="1" smtClean="0"/>
              <a:t>depends</a:t>
            </a:r>
            <a:r>
              <a:rPr lang="nl-BE" baseline="0" dirty="0" smtClean="0"/>
              <a:t> on the parameters – step </a:t>
            </a:r>
            <a:r>
              <a:rPr lang="nl-BE" baseline="0" dirty="0" err="1" smtClean="0"/>
              <a:t>size</a:t>
            </a:r>
            <a:r>
              <a:rPr lang="nl-BE" baseline="0" dirty="0" smtClean="0"/>
              <a:t>, </a:t>
            </a:r>
            <a:r>
              <a:rPr lang="nl-BE" baseline="0" dirty="0" err="1" smtClean="0"/>
              <a:t>number</a:t>
            </a:r>
            <a:r>
              <a:rPr lang="nl-BE" baseline="0" dirty="0" smtClean="0"/>
              <a:t> of </a:t>
            </a:r>
            <a:r>
              <a:rPr lang="nl-BE" baseline="0" dirty="0" err="1" smtClean="0"/>
              <a:t>iterations</a:t>
            </a:r>
            <a:r>
              <a:rPr lang="nl-BE" baseline="0" dirty="0" smtClean="0"/>
              <a:t>)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2A8727-51D0-4366-B1E4-B6020D0CB5A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578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Non-</a:t>
            </a:r>
            <a:r>
              <a:rPr lang="nl-BE" dirty="0" err="1" smtClean="0"/>
              <a:t>local</a:t>
            </a:r>
            <a:r>
              <a:rPr lang="nl-BE" dirty="0" smtClean="0"/>
              <a:t> means:</a:t>
            </a:r>
            <a:r>
              <a:rPr lang="nl-BE" baseline="0" dirty="0" smtClean="0"/>
              <a:t> (CPU) 3.343 s (GPU) 398 </a:t>
            </a:r>
            <a:r>
              <a:rPr lang="nl-BE" baseline="0" dirty="0" err="1" smtClean="0"/>
              <a:t>ms</a:t>
            </a:r>
            <a:endParaRPr lang="nl-BE" baseline="0" dirty="0" smtClean="0"/>
          </a:p>
          <a:p>
            <a:r>
              <a:rPr lang="nl-BE" baseline="0" dirty="0" smtClean="0"/>
              <a:t>BM3D: (CPU) 49 s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2A8727-51D0-4366-B1E4-B6020D0CB5A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477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2A8727-51D0-4366-B1E4-B6020D0CB5A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2254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2A8727-51D0-4366-B1E4-B6020D0CB5AE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1753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TODO:</a:t>
            </a:r>
            <a:r>
              <a:rPr lang="nl-BE" baseline="0" dirty="0" smtClean="0"/>
              <a:t> </a:t>
            </a:r>
            <a:r>
              <a:rPr lang="nl-BE" baseline="0" dirty="0" err="1" smtClean="0"/>
              <a:t>add</a:t>
            </a:r>
            <a:r>
              <a:rPr lang="nl-BE" baseline="0" dirty="0" smtClean="0"/>
              <a:t> pictures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2A8727-51D0-4366-B1E4-B6020D0CB5A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221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 smtClean="0"/>
              <a:t>Tendency</a:t>
            </a:r>
            <a:r>
              <a:rPr lang="nl-BE" dirty="0" smtClean="0"/>
              <a:t> </a:t>
            </a:r>
            <a:r>
              <a:rPr lang="nl-BE" dirty="0" err="1" smtClean="0"/>
              <a:t>to</a:t>
            </a:r>
            <a:r>
              <a:rPr lang="nl-BE" dirty="0" smtClean="0"/>
              <a:t> push the </a:t>
            </a:r>
            <a:r>
              <a:rPr lang="nl-BE" dirty="0" err="1" smtClean="0"/>
              <a:t>physical</a:t>
            </a:r>
            <a:r>
              <a:rPr lang="nl-BE" baseline="0" dirty="0" smtClean="0"/>
              <a:t> </a:t>
            </a:r>
            <a:r>
              <a:rPr lang="nl-BE" baseline="0" dirty="0" err="1" smtClean="0"/>
              <a:t>limits</a:t>
            </a:r>
            <a:r>
              <a:rPr lang="nl-BE" baseline="0" dirty="0" smtClean="0"/>
              <a:t> of </a:t>
            </a:r>
            <a:r>
              <a:rPr lang="nl-BE" baseline="0" dirty="0" err="1" smtClean="0"/>
              <a:t>acquisition</a:t>
            </a:r>
            <a:endParaRPr lang="nl-BE" baseline="0" dirty="0" smtClean="0"/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2A8727-51D0-4366-B1E4-B6020D0CB5A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923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Quantum efficiency: </a:t>
            </a:r>
            <a:r>
              <a:rPr lang="nl-BE" dirty="0" err="1" smtClean="0"/>
              <a:t>measurement</a:t>
            </a:r>
            <a:r>
              <a:rPr lang="nl-BE" dirty="0" smtClean="0"/>
              <a:t> of a </a:t>
            </a:r>
            <a:r>
              <a:rPr lang="nl-BE" dirty="0" err="1" smtClean="0"/>
              <a:t>device’s</a:t>
            </a:r>
            <a:r>
              <a:rPr lang="nl-BE" dirty="0" smtClean="0"/>
              <a:t> </a:t>
            </a:r>
            <a:r>
              <a:rPr lang="nl-BE" dirty="0" err="1" smtClean="0"/>
              <a:t>electrical</a:t>
            </a:r>
            <a:r>
              <a:rPr lang="nl-BE" dirty="0" smtClean="0"/>
              <a:t> </a:t>
            </a:r>
            <a:r>
              <a:rPr lang="nl-BE" dirty="0" err="1" smtClean="0"/>
              <a:t>sensitivity</a:t>
            </a:r>
            <a:r>
              <a:rPr lang="nl-BE" baseline="0" dirty="0" smtClean="0"/>
              <a:t> </a:t>
            </a:r>
            <a:r>
              <a:rPr lang="nl-BE" baseline="0" dirty="0" err="1" smtClean="0"/>
              <a:t>to</a:t>
            </a:r>
            <a:r>
              <a:rPr lang="nl-BE" baseline="0" dirty="0" smtClean="0"/>
              <a:t> light</a:t>
            </a:r>
          </a:p>
          <a:p>
            <a:endParaRPr lang="nl-B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2A8727-51D0-4366-B1E4-B6020D0CB5A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745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2A8727-51D0-4366-B1E4-B6020D0CB5A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664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è"/>
            </a:pPr>
            <a:r>
              <a:rPr lang="nl-BE" dirty="0" err="1" smtClean="0"/>
              <a:t>Add</a:t>
            </a:r>
            <a:r>
              <a:rPr lang="nl-BE" dirty="0" smtClean="0"/>
              <a:t> </a:t>
            </a:r>
            <a:r>
              <a:rPr lang="nl-BE" dirty="0" err="1" smtClean="0"/>
              <a:t>example</a:t>
            </a:r>
            <a:r>
              <a:rPr lang="nl-BE" dirty="0" smtClean="0"/>
              <a:t> images?</a:t>
            </a:r>
          </a:p>
          <a:p>
            <a:pPr marL="171450" indent="-171450">
              <a:buFont typeface="Wingdings" panose="05000000000000000000" pitchFamily="2" charset="2"/>
              <a:buChar char="è"/>
            </a:pPr>
            <a:r>
              <a:rPr lang="nl-BE" dirty="0" smtClean="0"/>
              <a:t>Split the slide</a:t>
            </a:r>
            <a:r>
              <a:rPr lang="nl-BE" baseline="0" dirty="0" smtClean="0"/>
              <a:t> in </a:t>
            </a:r>
            <a:r>
              <a:rPr lang="nl-BE" baseline="0" dirty="0" err="1" smtClean="0"/>
              <a:t>two</a:t>
            </a:r>
            <a:r>
              <a:rPr lang="nl-BE" baseline="0" dirty="0" smtClean="0"/>
              <a:t>?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2A8727-51D0-4366-B1E4-B6020D0CB5A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481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è"/>
            </a:pPr>
            <a:r>
              <a:rPr lang="nl-BE" dirty="0" err="1" smtClean="0"/>
              <a:t>Add</a:t>
            </a:r>
            <a:r>
              <a:rPr lang="nl-BE" dirty="0" smtClean="0"/>
              <a:t> </a:t>
            </a:r>
            <a:r>
              <a:rPr lang="nl-BE" dirty="0" err="1" smtClean="0"/>
              <a:t>example</a:t>
            </a:r>
            <a:r>
              <a:rPr lang="nl-BE" dirty="0" smtClean="0"/>
              <a:t> images?</a:t>
            </a:r>
          </a:p>
          <a:p>
            <a:pPr marL="171450" indent="-171450">
              <a:buFont typeface="Wingdings" panose="05000000000000000000" pitchFamily="2" charset="2"/>
              <a:buChar char="è"/>
            </a:pPr>
            <a:r>
              <a:rPr lang="nl-BE" dirty="0" smtClean="0"/>
              <a:t>Split the slide</a:t>
            </a:r>
            <a:r>
              <a:rPr lang="nl-BE" baseline="0" dirty="0" smtClean="0"/>
              <a:t> in </a:t>
            </a:r>
            <a:r>
              <a:rPr lang="nl-BE" baseline="0" dirty="0" err="1" smtClean="0"/>
              <a:t>two</a:t>
            </a:r>
            <a:r>
              <a:rPr lang="nl-BE" baseline="0" dirty="0" smtClean="0"/>
              <a:t>?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2A8727-51D0-4366-B1E4-B6020D0CB5A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441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 smtClean="0"/>
              <a:t>Dandelion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2A8727-51D0-4366-B1E4-B6020D0CB5A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149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2A8727-51D0-4366-B1E4-B6020D0CB5A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50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 smtClean="0"/>
              <a:t>Lizard</a:t>
            </a:r>
            <a:endParaRPr lang="nl-BE" dirty="0" smtClean="0"/>
          </a:p>
          <a:p>
            <a:r>
              <a:rPr lang="nl-BE" dirty="0" smtClean="0"/>
              <a:t>Image</a:t>
            </a:r>
            <a:r>
              <a:rPr lang="nl-BE" baseline="0" dirty="0" smtClean="0"/>
              <a:t> </a:t>
            </a:r>
            <a:r>
              <a:rPr lang="nl-BE" baseline="0" dirty="0" err="1" smtClean="0"/>
              <a:t>size</a:t>
            </a:r>
            <a:r>
              <a:rPr lang="nl-BE" baseline="0" dirty="0" smtClean="0"/>
              <a:t>: 400x300, RGB</a:t>
            </a:r>
            <a:endParaRPr lang="nl-BE" dirty="0" smtClean="0"/>
          </a:p>
          <a:p>
            <a:r>
              <a:rPr lang="nl-BE" dirty="0" err="1" smtClean="0"/>
              <a:t>Shearlet</a:t>
            </a:r>
            <a:r>
              <a:rPr lang="nl-BE" baseline="0" dirty="0" smtClean="0"/>
              <a:t> </a:t>
            </a:r>
            <a:r>
              <a:rPr lang="nl-BE" baseline="0" dirty="0" err="1" smtClean="0"/>
              <a:t>thresholding</a:t>
            </a:r>
            <a:r>
              <a:rPr lang="nl-BE" baseline="0" dirty="0" smtClean="0"/>
              <a:t>: 10 s (CPU), 700 </a:t>
            </a:r>
            <a:r>
              <a:rPr lang="nl-BE" baseline="0" dirty="0" err="1" smtClean="0"/>
              <a:t>ms</a:t>
            </a:r>
            <a:r>
              <a:rPr lang="nl-BE" baseline="0" dirty="0" smtClean="0"/>
              <a:t> (GPU)</a:t>
            </a:r>
          </a:p>
          <a:p>
            <a:r>
              <a:rPr lang="nl-BE" baseline="0" dirty="0" smtClean="0"/>
              <a:t>BLS-GSM:  733 </a:t>
            </a:r>
            <a:r>
              <a:rPr lang="nl-BE" baseline="0" dirty="0" err="1" smtClean="0"/>
              <a:t>msec</a:t>
            </a:r>
            <a:r>
              <a:rPr lang="nl-BE" baseline="0" dirty="0" smtClean="0"/>
              <a:t> (GPU), 2.8 sec (CPU)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2A8727-51D0-4366-B1E4-B6020D0CB5A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59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 sz="280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3886200"/>
            <a:ext cx="6626225" cy="1752600"/>
          </a:xfrm>
        </p:spPr>
        <p:txBody>
          <a:bodyPr/>
          <a:lstStyle>
            <a:lvl1pPr marL="0" indent="0" algn="ctr">
              <a:buFontTx/>
              <a:buNone/>
              <a:defRPr sz="180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B. Goossens, An Overview of State-of-the-art Denoising and Demosaicking Techniques:  Toward A Unified Framework for Handling Artifacts during Image Reconstruction</a:t>
            </a:r>
            <a:endParaRPr lang="en-US" dirty="0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243888" y="6237288"/>
            <a:ext cx="658812" cy="476250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4064C826-3FD5-43CF-8692-B7418AA7554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>
            <a:off x="250825" y="6092825"/>
            <a:ext cx="8642350" cy="0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BE">
              <a:latin typeface="Calibri" panose="020F0502020204030204" pitchFamily="34" charset="0"/>
            </a:endParaRPr>
          </a:p>
        </p:txBody>
      </p:sp>
      <p:pic>
        <p:nvPicPr>
          <p:cNvPr id="9226" name="Picture 10" descr="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1" descr="IPI-log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5338" y="6234113"/>
            <a:ext cx="66992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12" descr="firw_e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0025" y="6237288"/>
            <a:ext cx="53975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www.uhasselt.be/images/EDM/Logo/iMinds_v1.0.jpg"/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6364762"/>
            <a:ext cx="1307005" cy="28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713"/>
            <a:ext cx="8208912" cy="422275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C09C40D3-2115-4DA0-A19C-84E86885ED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B. Goossens, An Overview of State-of-the-art Denoising and Demosaicking Techniques:  Toward A Unified Framework for Handling Artifacts during Image Reconstruction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955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1338" y="620713"/>
            <a:ext cx="2144712" cy="5256212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20713"/>
            <a:ext cx="6281738" cy="5256212"/>
          </a:xfr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26ABDD65-28BD-47D3-B233-7C491A842E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B. Goossens, An Overview of State-of-the-art Denoising and Demosaicking Techniques:  Toward A Unified Framework for Handling Artifacts during Image Reconstruction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750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08912" cy="576064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1BA7299F-7A0C-4C93-99FD-9880DCD995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B. Goossens, An Overview of State-of-the-art Denoising and Demosaicking Techniques:  Toward A Unified Framework for Handling Artifacts during Image Reconstruction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234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F5736BB-04DB-4FA6-AD6B-B9EEAE40723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B. Goossens, An Overview of State-of-the-art Denoising and Demosaicking Techniques:  Toward A Unified Framework for Handling Artifacts during Image Reconstruction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825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54037"/>
            <a:ext cx="8208912" cy="42227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68413"/>
            <a:ext cx="4038600" cy="4608512"/>
          </a:xfrm>
        </p:spPr>
        <p:txBody>
          <a:bodyPr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038600" cy="4608512"/>
          </a:xfrm>
        </p:spPr>
        <p:txBody>
          <a:bodyPr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6F99D41F-1E37-4242-B9B7-0721F1A686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B. Goossens, An Overview of State-of-the-art Denoising and Demosaicking Techniques:  Toward A Unified Framework for Handling Artifacts during Image Reconstruction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010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63E097F8-E8FB-4B57-8AD1-C39E028C89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B. Goossens, An Overview of State-of-the-art Denoising and Demosaicking Techniques:  Toward A Unified Framework for Handling Artifacts during Image Reconstruction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979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54037"/>
            <a:ext cx="8352928" cy="642715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28C849B-DF41-49EC-9DAF-421FF4D34E8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B. Goossens, An Overview of State-of-the-art Denoising and Demosaicking Techniques:  Toward A Unified Framework for Handling Artifacts during Image Reconstruction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13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E9171A2-9641-423E-B854-E03630611B1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B. Goossens, An Overview of State-of-the-art Denoising and Demosaicking Techniques:  Toward A Unified Framework for Handling Artifacts during Image Reconstruction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03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5174"/>
            <a:ext cx="3008313" cy="669925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765175"/>
            <a:ext cx="5111750" cy="5360988"/>
          </a:xfrm>
        </p:spPr>
        <p:txBody>
          <a:bodyPr/>
          <a:lstStyle>
            <a:lvl1pPr>
              <a:defRPr sz="3200">
                <a:latin typeface="Calibri" panose="020F0502020204030204" pitchFamily="34" charset="0"/>
              </a:defRPr>
            </a:lvl1pPr>
            <a:lvl2pPr>
              <a:defRPr sz="2800">
                <a:latin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4801C74C-8B4C-46D9-A064-2666D0C3429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B. Goossens, An Overview of State-of-the-art Denoising and Demosaicking Techniques:  Toward A Unified Framework for Handling Artifacts during Image Reconstruction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813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65175"/>
            <a:ext cx="5486400" cy="3962400"/>
          </a:xfrm>
        </p:spPr>
        <p:txBody>
          <a:bodyPr/>
          <a:lstStyle>
            <a:lvl1pPr marL="0" indent="0">
              <a:buNone/>
              <a:defRPr sz="3200">
                <a:latin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2D89AE77-E052-4A0E-87E9-C7F96DECCD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B. Goossens, An Overview of State-of-the-art Denoising and Demosaicking Techniques:  Toward A Unified Framework for Handling Artifacts during Image Reconstruction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27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logohome"/>
          <p:cNvPicPr>
            <a:picLocks noChangeAspect="1" noChangeArrowheads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4300" y="73026"/>
            <a:ext cx="26066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8413"/>
            <a:ext cx="8229600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72450" y="6245225"/>
            <a:ext cx="65881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 panose="020F0502020204030204" pitchFamily="34" charset="0"/>
              </a:defRPr>
            </a:lvl1pPr>
          </a:lstStyle>
          <a:p>
            <a:fld id="{846D278F-E96E-4B50-B2E6-C909FC31C0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>
            <a:off x="250825" y="6092825"/>
            <a:ext cx="8642350" cy="0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BE">
              <a:latin typeface="Calibri" panose="020F0502020204030204" pitchFamily="34" charset="0"/>
            </a:endParaRPr>
          </a:p>
        </p:txBody>
      </p:sp>
      <p:sp>
        <p:nvSpPr>
          <p:cNvPr id="820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5537" y="6165850"/>
            <a:ext cx="7776914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B. Goossens, An Overview of State-of-the-art Denoising and Demosaicking Techniques:  Toward A Unified Framework for Handling Artifacts during Image Reconstruction</a:t>
            </a:r>
            <a:endParaRPr lang="en-US" dirty="0"/>
          </a:p>
        </p:txBody>
      </p:sp>
      <p:pic>
        <p:nvPicPr>
          <p:cNvPr id="12" name="Picture 6" descr="UGent-logo-line-scratch.png"/>
          <p:cNvPicPr>
            <a:picLocks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610600" y="195263"/>
            <a:ext cx="5334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1" descr="UGent-logo-line.png"/>
          <p:cNvPicPr>
            <a:picLocks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177800"/>
            <a:ext cx="5257800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 userDrawn="1"/>
        </p:nvSpPr>
        <p:spPr>
          <a:xfrm>
            <a:off x="7151139" y="71438"/>
            <a:ext cx="1459461" cy="417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Calibri" panose="020F0502020204030204" pitchFamily="34" charset="0"/>
            </a:endParaRPr>
          </a:p>
        </p:txBody>
      </p:sp>
      <p:pic>
        <p:nvPicPr>
          <p:cNvPr id="8200" name="Picture 8" descr="IPI-logo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0" y="76954"/>
            <a:ext cx="388988" cy="31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www.uhasselt.be/images/EDM/Logo/iMinds_v1.0.jpg"/>
          <p:cNvPicPr>
            <a:picLocks noChangeAspect="1" noChangeArrowheads="1"/>
          </p:cNvPicPr>
          <p:nvPr userDrawn="1"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43413" y="279698"/>
            <a:ext cx="1123518" cy="24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2pPr>
      <a:lvl3pPr algn="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3pPr>
      <a:lvl4pPr algn="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4pPr>
      <a:lvl5pPr algn="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Calibri" panose="020F050202020403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Calibri" panose="020F0502020204030204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Calibri" panose="020F0502020204030204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71.emf"/><Relationship Id="rId3" Type="http://schemas.openxmlformats.org/officeDocument/2006/relationships/image" Target="../media/image23.png"/><Relationship Id="rId7" Type="http://schemas.openxmlformats.org/officeDocument/2006/relationships/image" Target="../media/image68.e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3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70.emf"/><Relationship Id="rId5" Type="http://schemas.openxmlformats.org/officeDocument/2006/relationships/image" Target="../media/image67.emf"/><Relationship Id="rId15" Type="http://schemas.openxmlformats.org/officeDocument/2006/relationships/image" Target="../media/image72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69.emf"/><Relationship Id="rId14" Type="http://schemas.openxmlformats.org/officeDocument/2006/relationships/oleObject" Target="../embeddings/oleObject6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quasar.ugent.be/" TargetMode="External"/><Relationship Id="rId3" Type="http://schemas.openxmlformats.org/officeDocument/2006/relationships/image" Target="../media/image75.jpeg"/><Relationship Id="rId7" Type="http://schemas.openxmlformats.org/officeDocument/2006/relationships/image" Target="../media/image7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6.png"/><Relationship Id="rId5" Type="http://schemas.openxmlformats.org/officeDocument/2006/relationships/image" Target="../media/image74.png"/><Relationship Id="rId4" Type="http://schemas.openxmlformats.org/officeDocument/2006/relationships/oleObject" Target="../embeddings/oleObject7.bin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quasar.ugent.be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1412776"/>
            <a:ext cx="8568952" cy="1470025"/>
          </a:xfrm>
        </p:spPr>
        <p:txBody>
          <a:bodyPr/>
          <a:lstStyle/>
          <a:p>
            <a:r>
              <a:rPr lang="en-US" sz="3200" dirty="0" smtClean="0"/>
              <a:t>An Overview of State-of-the-art </a:t>
            </a:r>
            <a:r>
              <a:rPr lang="en-US" sz="3200" dirty="0" err="1" smtClean="0"/>
              <a:t>Denoising</a:t>
            </a:r>
            <a:r>
              <a:rPr lang="en-US" sz="3200" dirty="0" smtClean="0"/>
              <a:t> and </a:t>
            </a:r>
            <a:r>
              <a:rPr lang="en-US" sz="3200" dirty="0" err="1" smtClean="0"/>
              <a:t>Demosaicking</a:t>
            </a:r>
            <a:r>
              <a:rPr lang="en-US" sz="3200" dirty="0" smtClean="0"/>
              <a:t> Techniques: </a:t>
            </a:r>
            <a:br>
              <a:rPr lang="en-US" sz="3200" dirty="0" smtClean="0"/>
            </a:br>
            <a:r>
              <a:rPr lang="en-US" sz="3200" dirty="0" smtClean="0"/>
              <a:t>Toward A Unified Framework for Handling Artifacts during Image Reconstruction</a:t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55576" y="3500438"/>
            <a:ext cx="7488832" cy="1752600"/>
          </a:xfrm>
        </p:spPr>
        <p:txBody>
          <a:bodyPr/>
          <a:lstStyle/>
          <a:p>
            <a:r>
              <a:rPr lang="nl-BE" sz="2000" dirty="0"/>
              <a:t>Bart </a:t>
            </a:r>
            <a:r>
              <a:rPr lang="nl-BE" sz="2000" dirty="0" smtClean="0"/>
              <a:t>Goossens, Hiep </a:t>
            </a:r>
            <a:r>
              <a:rPr lang="nl-BE" sz="2000" dirty="0" err="1" smtClean="0"/>
              <a:t>Luong</a:t>
            </a:r>
            <a:r>
              <a:rPr lang="nl-BE" sz="2000" dirty="0" smtClean="0"/>
              <a:t>, Jan </a:t>
            </a:r>
            <a:r>
              <a:rPr lang="nl-BE" sz="2000" dirty="0" err="1" smtClean="0"/>
              <a:t>Aelterman</a:t>
            </a:r>
            <a:r>
              <a:rPr lang="nl-BE" sz="2000" dirty="0" smtClean="0"/>
              <a:t>, </a:t>
            </a:r>
            <a:r>
              <a:rPr lang="nl-BE" sz="2000" dirty="0" err="1" smtClean="0"/>
              <a:t>Aleksandra</a:t>
            </a:r>
            <a:r>
              <a:rPr lang="nl-BE" sz="2000" dirty="0" smtClean="0"/>
              <a:t> </a:t>
            </a:r>
            <a:r>
              <a:rPr lang="nl-BE" sz="2000" dirty="0" err="1" smtClean="0"/>
              <a:t>Pizurica</a:t>
            </a:r>
            <a:r>
              <a:rPr lang="nl-BE" sz="2000" dirty="0" smtClean="0"/>
              <a:t> </a:t>
            </a:r>
            <a:r>
              <a:rPr lang="nl-BE" sz="2000" dirty="0" err="1" smtClean="0"/>
              <a:t>and</a:t>
            </a:r>
            <a:r>
              <a:rPr lang="nl-BE" sz="2000" dirty="0" smtClean="0"/>
              <a:t> </a:t>
            </a:r>
            <a:r>
              <a:rPr lang="nl-BE" sz="2000" dirty="0" err="1" smtClean="0"/>
              <a:t>Wilfried</a:t>
            </a:r>
            <a:r>
              <a:rPr lang="nl-BE" sz="2000" dirty="0" smtClean="0"/>
              <a:t> Philips</a:t>
            </a:r>
            <a:endParaRPr lang="nl-BE" sz="2000" baseline="30000" dirty="0" smtClean="0"/>
          </a:p>
          <a:p>
            <a:endParaRPr lang="nl-BE" sz="2000" dirty="0">
              <a:cs typeface="Arial" charset="0"/>
            </a:endParaRPr>
          </a:p>
          <a:p>
            <a:r>
              <a:rPr lang="nl-BE" sz="2000" dirty="0" err="1" smtClean="0">
                <a:cs typeface="Arial" charset="0"/>
              </a:rPr>
              <a:t>Ghent</a:t>
            </a:r>
            <a:r>
              <a:rPr lang="nl-BE" sz="2000" dirty="0" smtClean="0">
                <a:cs typeface="Arial" charset="0"/>
              </a:rPr>
              <a:t> </a:t>
            </a:r>
            <a:r>
              <a:rPr lang="nl-BE" sz="2000" dirty="0">
                <a:cs typeface="Arial" charset="0"/>
              </a:rPr>
              <a:t>University, </a:t>
            </a:r>
            <a:r>
              <a:rPr lang="nl-BE" sz="2000" dirty="0" smtClean="0">
                <a:cs typeface="Arial" charset="0"/>
              </a:rPr>
              <a:t>TELIN-IPI-</a:t>
            </a:r>
            <a:r>
              <a:rPr lang="nl-BE" sz="2000" dirty="0" err="1" smtClean="0">
                <a:cs typeface="Arial" charset="0"/>
              </a:rPr>
              <a:t>iMinds</a:t>
            </a:r>
            <a:endParaRPr lang="nl-BE" sz="2000" dirty="0">
              <a:cs typeface="Arial" charset="0"/>
            </a:endParaRPr>
          </a:p>
          <a:p>
            <a:r>
              <a:rPr lang="nl-BE" sz="2000" dirty="0" err="1" smtClean="0">
                <a:cs typeface="Arial" charset="0"/>
              </a:rPr>
              <a:t>June</a:t>
            </a:r>
            <a:r>
              <a:rPr lang="nl-BE" sz="2000" dirty="0" smtClean="0">
                <a:cs typeface="Arial" charset="0"/>
              </a:rPr>
              <a:t> 11, 2015</a:t>
            </a:r>
            <a:endParaRPr lang="nl-BE" sz="2000" dirty="0">
              <a:cs typeface="Arial" charset="0"/>
            </a:endParaRPr>
          </a:p>
          <a:p>
            <a:endParaRPr lang="nl-BE" sz="2000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171A2-9641-423E-B854-E03630611B1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Goossens, An Overview of State-of-the-art Denoising and Demosaicking Techniques:  Toward A Unified Framework for Handling Artifacts during Image Reconstruction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156388"/>
            <a:ext cx="2805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Image </a:t>
            </a:r>
            <a:r>
              <a:rPr lang="en-US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denoising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 techniques</a:t>
            </a:r>
            <a:endParaRPr lang="nl-BE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620688"/>
            <a:ext cx="849694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 smtClean="0">
                <a:latin typeface="Calibri" panose="020F0502020204030204" pitchFamily="34" charset="0"/>
              </a:rPr>
              <a:t>Main</a:t>
            </a:r>
            <a:r>
              <a:rPr lang="nl-BE" dirty="0" smtClean="0">
                <a:latin typeface="Calibri" panose="020F0502020204030204" pitchFamily="34" charset="0"/>
              </a:rPr>
              <a:t> </a:t>
            </a:r>
            <a:r>
              <a:rPr lang="nl-BE" dirty="0" err="1" smtClean="0">
                <a:latin typeface="Calibri" panose="020F0502020204030204" pitchFamily="34" charset="0"/>
              </a:rPr>
              <a:t>principle</a:t>
            </a:r>
            <a:r>
              <a:rPr lang="nl-BE" dirty="0" smtClean="0">
                <a:latin typeface="Calibri" panose="020F0502020204030204" pitchFamily="34" charset="0"/>
              </a:rPr>
              <a:t>:</a:t>
            </a:r>
            <a:endParaRPr lang="nl-BE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>
                <a:latin typeface="Calibri" panose="020F0502020204030204" pitchFamily="34" charset="0"/>
              </a:rPr>
              <a:t>Images </a:t>
            </a:r>
            <a:r>
              <a:rPr lang="nl-BE" dirty="0" err="1" smtClean="0">
                <a:latin typeface="Calibri" panose="020F0502020204030204" pitchFamily="34" charset="0"/>
              </a:rPr>
              <a:t>consist</a:t>
            </a:r>
            <a:r>
              <a:rPr lang="nl-BE" dirty="0" smtClean="0">
                <a:latin typeface="Calibri" panose="020F0502020204030204" pitchFamily="34" charset="0"/>
              </a:rPr>
              <a:t> of </a:t>
            </a:r>
            <a:r>
              <a:rPr lang="nl-BE" dirty="0" err="1" smtClean="0">
                <a:latin typeface="Calibri" panose="020F0502020204030204" pitchFamily="34" charset="0"/>
              </a:rPr>
              <a:t>smooth</a:t>
            </a:r>
            <a:r>
              <a:rPr lang="nl-BE" dirty="0" smtClean="0">
                <a:latin typeface="Calibri" panose="020F0502020204030204" pitchFamily="34" charset="0"/>
              </a:rPr>
              <a:t> </a:t>
            </a:r>
            <a:r>
              <a:rPr lang="nl-BE" dirty="0" err="1" smtClean="0">
                <a:latin typeface="Calibri" panose="020F0502020204030204" pitchFamily="34" charset="0"/>
              </a:rPr>
              <a:t>areas</a:t>
            </a:r>
            <a:r>
              <a:rPr lang="nl-BE" dirty="0">
                <a:latin typeface="Calibri" panose="020F0502020204030204" pitchFamily="34" charset="0"/>
              </a:rPr>
              <a:t> </a:t>
            </a:r>
            <a:r>
              <a:rPr lang="nl-BE" dirty="0" err="1" smtClean="0">
                <a:latin typeface="Calibri" panose="020F0502020204030204" pitchFamily="34" charset="0"/>
              </a:rPr>
              <a:t>with</a:t>
            </a:r>
            <a:r>
              <a:rPr lang="nl-BE" dirty="0" smtClean="0">
                <a:latin typeface="Calibri" panose="020F0502020204030204" pitchFamily="34" charset="0"/>
              </a:rPr>
              <a:t> </a:t>
            </a:r>
            <a:r>
              <a:rPr lang="nl-BE" dirty="0" err="1" smtClean="0">
                <a:latin typeface="Calibri" panose="020F0502020204030204" pitchFamily="34" charset="0"/>
              </a:rPr>
              <a:t>discontinuities</a:t>
            </a:r>
            <a:r>
              <a:rPr lang="nl-BE" dirty="0" smtClean="0">
                <a:latin typeface="Calibri" panose="020F0502020204030204" pitchFamily="34" charset="0"/>
              </a:rPr>
              <a:t> </a:t>
            </a:r>
            <a:r>
              <a:rPr lang="nl-BE" dirty="0" err="1" smtClean="0">
                <a:latin typeface="Calibri" panose="020F0502020204030204" pitchFamily="34" charset="0"/>
              </a:rPr>
              <a:t>near</a:t>
            </a:r>
            <a:r>
              <a:rPr lang="nl-BE" dirty="0" smtClean="0">
                <a:latin typeface="Calibri" panose="020F0502020204030204" pitchFamily="34" charset="0"/>
              </a:rPr>
              <a:t> </a:t>
            </a:r>
            <a:r>
              <a:rPr lang="nl-BE" dirty="0" err="1" smtClean="0">
                <a:latin typeface="Calibri" panose="020F0502020204030204" pitchFamily="34" charset="0"/>
              </a:rPr>
              <a:t>edges</a:t>
            </a:r>
            <a:r>
              <a:rPr lang="nl-BE" dirty="0" smtClean="0">
                <a:latin typeface="Calibri" panose="020F0502020204030204" pitchFamily="34" charset="0"/>
              </a:rPr>
              <a:t>, </a:t>
            </a:r>
            <a:r>
              <a:rPr lang="nl-BE" dirty="0" err="1" smtClean="0">
                <a:latin typeface="Calibri" panose="020F0502020204030204" pitchFamily="34" charset="0"/>
              </a:rPr>
              <a:t>textures</a:t>
            </a:r>
            <a:endParaRPr lang="nl-BE" dirty="0" smtClean="0">
              <a:latin typeface="Calibri" panose="020F0502020204030204" pitchFamily="34" charset="0"/>
            </a:endParaRPr>
          </a:p>
          <a:p>
            <a:endParaRPr lang="nl-BE" dirty="0" smtClean="0">
              <a:latin typeface="Calibri" panose="020F0502020204030204" pitchFamily="34" charset="0"/>
            </a:endParaRPr>
          </a:p>
          <a:p>
            <a:endParaRPr lang="nl-BE" dirty="0">
              <a:latin typeface="Calibri" panose="020F0502020204030204" pitchFamily="34" charset="0"/>
            </a:endParaRPr>
          </a:p>
          <a:p>
            <a:endParaRPr lang="nl-BE" dirty="0" smtClean="0">
              <a:latin typeface="Calibri" panose="020F0502020204030204" pitchFamily="34" charset="0"/>
            </a:endParaRPr>
          </a:p>
          <a:p>
            <a:endParaRPr lang="nl-BE" dirty="0">
              <a:latin typeface="Calibri" panose="020F0502020204030204" pitchFamily="34" charset="0"/>
            </a:endParaRPr>
          </a:p>
          <a:p>
            <a:endParaRPr lang="nl-BE" dirty="0" smtClean="0">
              <a:latin typeface="Calibri" panose="020F0502020204030204" pitchFamily="34" charset="0"/>
            </a:endParaRPr>
          </a:p>
          <a:p>
            <a:endParaRPr lang="nl-BE" dirty="0">
              <a:latin typeface="Calibri" panose="020F0502020204030204" pitchFamily="34" charset="0"/>
            </a:endParaRPr>
          </a:p>
          <a:p>
            <a:endParaRPr lang="nl-BE" dirty="0" smtClean="0">
              <a:latin typeface="Calibri" panose="020F0502020204030204" pitchFamily="34" charset="0"/>
            </a:endParaRPr>
          </a:p>
          <a:p>
            <a:endParaRPr lang="nl-BE" dirty="0">
              <a:latin typeface="Calibri" panose="020F0502020204030204" pitchFamily="34" charset="0"/>
            </a:endParaRPr>
          </a:p>
          <a:p>
            <a:endParaRPr lang="nl-BE" dirty="0" smtClean="0">
              <a:latin typeface="Calibri" panose="020F0502020204030204" pitchFamily="34" charset="0"/>
            </a:endParaRPr>
          </a:p>
          <a:p>
            <a:endParaRPr lang="nl-BE" dirty="0" smtClean="0">
              <a:latin typeface="Calibri" panose="020F0502020204030204" pitchFamily="34" charset="0"/>
            </a:endParaRPr>
          </a:p>
          <a:p>
            <a:endParaRPr lang="nl-BE" dirty="0">
              <a:latin typeface="Calibri" panose="020F0502020204030204" pitchFamily="34" charset="0"/>
            </a:endParaRPr>
          </a:p>
          <a:p>
            <a:endParaRPr lang="nl-BE" dirty="0" smtClean="0">
              <a:latin typeface="Calibri" panose="020F0502020204030204" pitchFamily="34" charset="0"/>
            </a:endParaRPr>
          </a:p>
          <a:p>
            <a:endParaRPr lang="nl-BE" dirty="0">
              <a:latin typeface="Calibri" panose="020F0502020204030204" pitchFamily="34" charset="0"/>
            </a:endParaRPr>
          </a:p>
          <a:p>
            <a:endParaRPr lang="nl-BE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>
                <a:latin typeface="Calibri" panose="020F0502020204030204" pitchFamily="34" charset="0"/>
              </a:rPr>
              <a:t>Pre-</a:t>
            </a:r>
            <a:r>
              <a:rPr lang="nl-BE" dirty="0" err="1" smtClean="0">
                <a:latin typeface="Calibri" panose="020F0502020204030204" pitchFamily="34" charset="0"/>
              </a:rPr>
              <a:t>knowledge</a:t>
            </a:r>
            <a:r>
              <a:rPr lang="nl-BE" dirty="0" smtClean="0">
                <a:latin typeface="Calibri" panose="020F0502020204030204" pitchFamily="34" charset="0"/>
              </a:rPr>
              <a:t> </a:t>
            </a:r>
            <a:r>
              <a:rPr lang="nl-BE" dirty="0" err="1" smtClean="0">
                <a:latin typeface="Calibri" panose="020F0502020204030204" pitchFamily="34" charset="0"/>
              </a:rPr>
              <a:t>for</a:t>
            </a:r>
            <a:r>
              <a:rPr lang="nl-BE" dirty="0" smtClean="0">
                <a:latin typeface="Calibri" panose="020F0502020204030204" pitchFamily="34" charset="0"/>
              </a:rPr>
              <a:t> image </a:t>
            </a:r>
            <a:r>
              <a:rPr lang="nl-BE" dirty="0" err="1" smtClean="0">
                <a:latin typeface="Calibri" panose="020F0502020204030204" pitchFamily="34" charset="0"/>
              </a:rPr>
              <a:t>reconstruction</a:t>
            </a:r>
            <a:r>
              <a:rPr lang="nl-BE" dirty="0" smtClean="0">
                <a:latin typeface="Calibri" panose="020F0502020204030204" pitchFamily="34" charset="0"/>
              </a:rPr>
              <a:t> </a:t>
            </a:r>
            <a:r>
              <a:rPr lang="nl-BE" dirty="0" err="1" smtClean="0">
                <a:latin typeface="Calibri" panose="020F0502020204030204" pitchFamily="34" charset="0"/>
              </a:rPr>
              <a:t>method</a:t>
            </a:r>
            <a:r>
              <a:rPr lang="nl-BE" dirty="0" smtClean="0">
                <a:latin typeface="Calibri" panose="020F0502020204030204" pitchFamily="34" charset="0"/>
              </a:rPr>
              <a:t>, </a:t>
            </a:r>
            <a:r>
              <a:rPr lang="nl-BE" dirty="0" err="1" smtClean="0">
                <a:latin typeface="Calibri" panose="020F0502020204030204" pitchFamily="34" charset="0"/>
              </a:rPr>
              <a:t>exploited</a:t>
            </a:r>
            <a:r>
              <a:rPr lang="nl-BE" dirty="0" smtClean="0">
                <a:latin typeface="Calibri" panose="020F0502020204030204" pitchFamily="34" charset="0"/>
              </a:rPr>
              <a:t> </a:t>
            </a:r>
            <a:r>
              <a:rPr lang="nl-BE" dirty="0" err="1" smtClean="0">
                <a:latin typeface="Calibri" panose="020F0502020204030204" pitchFamily="34" charset="0"/>
              </a:rPr>
              <a:t>by</a:t>
            </a:r>
            <a:endParaRPr lang="nl-BE" dirty="0" smtClean="0">
              <a:latin typeface="Calibri" panose="020F05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nl-BE" dirty="0" err="1" smtClean="0">
                <a:latin typeface="Calibri" panose="020F0502020204030204" pitchFamily="34" charset="0"/>
              </a:rPr>
              <a:t>Either</a:t>
            </a:r>
            <a:r>
              <a:rPr lang="nl-BE" dirty="0" smtClean="0">
                <a:latin typeface="Calibri" panose="020F0502020204030204" pitchFamily="34" charset="0"/>
              </a:rPr>
              <a:t> a </a:t>
            </a:r>
            <a:r>
              <a:rPr lang="nl-BE" dirty="0" err="1" smtClean="0">
                <a:latin typeface="Calibri" panose="020F0502020204030204" pitchFamily="34" charset="0"/>
              </a:rPr>
              <a:t>cost</a:t>
            </a:r>
            <a:r>
              <a:rPr lang="nl-BE" dirty="0" smtClean="0">
                <a:latin typeface="Calibri" panose="020F0502020204030204" pitchFamily="34" charset="0"/>
              </a:rPr>
              <a:t> </a:t>
            </a:r>
            <a:r>
              <a:rPr lang="nl-BE" dirty="0" err="1" smtClean="0">
                <a:latin typeface="Calibri" panose="020F0502020204030204" pitchFamily="34" charset="0"/>
              </a:rPr>
              <a:t>criterion</a:t>
            </a:r>
            <a:r>
              <a:rPr lang="nl-BE" dirty="0" smtClean="0">
                <a:latin typeface="Calibri" panose="020F0502020204030204" pitchFamily="34" charset="0"/>
              </a:rPr>
              <a:t> (penalty)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nl-BE" dirty="0" smtClean="0">
                <a:latin typeface="Calibri" panose="020F0502020204030204" pitchFamily="34" charset="0"/>
              </a:rPr>
              <a:t>Or a </a:t>
            </a:r>
            <a:r>
              <a:rPr lang="nl-BE" dirty="0" err="1" smtClean="0">
                <a:latin typeface="Calibri" panose="020F0502020204030204" pitchFamily="34" charset="0"/>
              </a:rPr>
              <a:t>statistical</a:t>
            </a:r>
            <a:r>
              <a:rPr lang="nl-BE" dirty="0" smtClean="0">
                <a:latin typeface="Calibri" panose="020F0502020204030204" pitchFamily="34" charset="0"/>
              </a:rPr>
              <a:t> model</a:t>
            </a:r>
          </a:p>
          <a:p>
            <a:endParaRPr lang="nl-BE" dirty="0">
              <a:latin typeface="Calibri" panose="020F050202020403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696" y="1412776"/>
            <a:ext cx="5208240" cy="3474873"/>
          </a:xfrm>
          <a:prstGeom prst="rect">
            <a:avLst/>
          </a:prstGeom>
        </p:spPr>
      </p:pic>
      <p:cxnSp>
        <p:nvCxnSpPr>
          <p:cNvPr id="40" name="Straight Arrow Connector 39"/>
          <p:cNvCxnSpPr/>
          <p:nvPr/>
        </p:nvCxnSpPr>
        <p:spPr>
          <a:xfrm flipH="1">
            <a:off x="6732240" y="1916832"/>
            <a:ext cx="576064" cy="216024"/>
          </a:xfrm>
          <a:prstGeom prst="straightConnector1">
            <a:avLst/>
          </a:prstGeom>
          <a:ln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284324" y="1698023"/>
            <a:ext cx="1383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 smtClean="0">
                <a:solidFill>
                  <a:srgbClr val="0033CC"/>
                </a:solidFill>
                <a:latin typeface="Calibri" panose="020F0502020204030204" pitchFamily="34" charset="0"/>
              </a:rPr>
              <a:t>Smooth</a:t>
            </a:r>
            <a:r>
              <a:rPr lang="nl-BE" dirty="0" smtClean="0">
                <a:solidFill>
                  <a:srgbClr val="0033CC"/>
                </a:solidFill>
                <a:latin typeface="Calibri" panose="020F0502020204030204" pitchFamily="34" charset="0"/>
              </a:rPr>
              <a:t> area</a:t>
            </a:r>
            <a:endParaRPr lang="nl-BE" dirty="0">
              <a:solidFill>
                <a:srgbClr val="0033CC"/>
              </a:solidFill>
              <a:latin typeface="Calibri" panose="020F0502020204030204" pitchFamily="34" charset="0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2843808" y="3822556"/>
            <a:ext cx="925428" cy="326524"/>
          </a:xfrm>
          <a:prstGeom prst="straightConnector1">
            <a:avLst/>
          </a:prstGeom>
          <a:ln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217802" y="4067780"/>
            <a:ext cx="637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 smtClean="0">
                <a:solidFill>
                  <a:srgbClr val="0033CC"/>
                </a:solidFill>
                <a:latin typeface="Calibri" panose="020F0502020204030204" pitchFamily="34" charset="0"/>
              </a:rPr>
              <a:t>Edge</a:t>
            </a:r>
            <a:endParaRPr lang="nl-BE" dirty="0">
              <a:solidFill>
                <a:srgbClr val="0033CC"/>
              </a:solidFill>
              <a:latin typeface="Calibri" panose="020F0502020204030204" pitchFamily="34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3203848" y="2204864"/>
            <a:ext cx="421372" cy="330253"/>
          </a:xfrm>
          <a:prstGeom prst="straightConnector1">
            <a:avLst/>
          </a:prstGeom>
          <a:ln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294607" y="1948190"/>
            <a:ext cx="879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 smtClean="0">
                <a:solidFill>
                  <a:srgbClr val="0033CC"/>
                </a:solidFill>
                <a:latin typeface="Calibri" panose="020F0502020204030204" pitchFamily="34" charset="0"/>
              </a:rPr>
              <a:t>Texture</a:t>
            </a:r>
            <a:endParaRPr lang="nl-BE" dirty="0">
              <a:solidFill>
                <a:srgbClr val="0033CC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78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171A2-9641-423E-B854-E03630611B1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Goossens, An Overview of State-of-the-art Denoising and Demosaicking Techniques:  Toward A Unified Framework for Handling Artifacts during Image Reconstruction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20940" y="147112"/>
            <a:ext cx="48098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Image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</a:rPr>
              <a:t>denoising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techniques – wavelets, </a:t>
            </a:r>
            <a:r>
              <a:rPr lang="en-US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shearlets</a:t>
            </a:r>
            <a:endParaRPr lang="nl-BE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3347864" y="1435548"/>
            <a:ext cx="5346804" cy="2927157"/>
            <a:chOff x="0" y="0"/>
            <a:chExt cx="4082" cy="2041"/>
          </a:xfrm>
        </p:grpSpPr>
        <p:pic>
          <p:nvPicPr>
            <p:cNvPr id="6" name="Picture 4" descr="fig_plotshearlet_cones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082" cy="2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5" descr="fig_plotshearlet_cones_scalingfn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1573"/>
              <a:ext cx="317" cy="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272" y="1926"/>
              <a:ext cx="297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 anchor="ctr"/>
            <a:lstStyle>
              <a:lvl1pPr defTabSz="576263"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576263"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576263"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576263"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576263"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576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576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576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576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900" dirty="0">
                  <a:latin typeface="Calibri" panose="020F0502020204030204" pitchFamily="34" charset="0"/>
                </a:rPr>
                <a:t>Scale 3</a:t>
              </a: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771" y="1926"/>
              <a:ext cx="297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 anchor="ctr"/>
            <a:lstStyle>
              <a:lvl1pPr defTabSz="576263"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576263"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576263"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576263"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576263"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576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576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576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576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900">
                  <a:latin typeface="Calibri" panose="020F0502020204030204" pitchFamily="34" charset="0"/>
                </a:rPr>
                <a:t>Scale 2</a:t>
              </a:r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1270" y="1926"/>
              <a:ext cx="297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 anchor="ctr"/>
            <a:lstStyle>
              <a:lvl1pPr defTabSz="576263"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576263"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576263"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576263"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576263"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576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576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576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576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900">
                  <a:latin typeface="Calibri" panose="020F0502020204030204" pitchFamily="34" charset="0"/>
                </a:rPr>
                <a:t>Scale 1</a:t>
              </a: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1691" y="1925"/>
              <a:ext cx="655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 anchor="ctr"/>
            <a:lstStyle>
              <a:lvl1pPr defTabSz="576263"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576263"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576263"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576263"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576263"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576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576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576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576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900">
                  <a:latin typeface="Calibri" panose="020F0502020204030204" pitchFamily="34" charset="0"/>
                </a:rPr>
                <a:t>Scaling function</a:t>
              </a:r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2441" y="1925"/>
              <a:ext cx="297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 anchor="ctr"/>
            <a:lstStyle>
              <a:lvl1pPr defTabSz="576263"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576263"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576263"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576263"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576263"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576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576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576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576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900">
                  <a:latin typeface="Calibri" panose="020F0502020204030204" pitchFamily="34" charset="0"/>
                </a:rPr>
                <a:t>Scale 1</a:t>
              </a: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2887" y="1921"/>
              <a:ext cx="297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 anchor="ctr"/>
            <a:lstStyle>
              <a:lvl1pPr defTabSz="576263"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576263"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576263"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576263"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576263"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576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576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576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576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900">
                  <a:latin typeface="Calibri" panose="020F0502020204030204" pitchFamily="34" charset="0"/>
                </a:rPr>
                <a:t>Scale 2</a:t>
              </a:r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3411" y="1917"/>
              <a:ext cx="297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 anchor="ctr"/>
            <a:lstStyle>
              <a:lvl1pPr defTabSz="576263"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576263"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576263"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576263"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576263"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576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576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576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576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900" dirty="0">
                  <a:latin typeface="Calibri" panose="020F0502020204030204" pitchFamily="34" charset="0"/>
                </a:rPr>
                <a:t>Scale 3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161790" y="4725144"/>
            <a:ext cx="6780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dirty="0" smtClean="0">
                <a:latin typeface="Calibri" panose="020F0502020204030204" pitchFamily="34" charset="0"/>
              </a:rPr>
              <a:t>Write images as </a:t>
            </a:r>
            <a:r>
              <a:rPr lang="nl-BE" dirty="0" err="1" smtClean="0">
                <a:latin typeface="Calibri" panose="020F0502020204030204" pitchFamily="34" charset="0"/>
              </a:rPr>
              <a:t>sum</a:t>
            </a:r>
            <a:r>
              <a:rPr lang="nl-BE" dirty="0" smtClean="0">
                <a:latin typeface="Calibri" panose="020F0502020204030204" pitchFamily="34" charset="0"/>
              </a:rPr>
              <a:t> of different </a:t>
            </a:r>
            <a:r>
              <a:rPr lang="nl-BE" dirty="0" err="1" smtClean="0">
                <a:latin typeface="Calibri" panose="020F0502020204030204" pitchFamily="34" charset="0"/>
              </a:rPr>
              <a:t>wavelets</a:t>
            </a:r>
            <a:r>
              <a:rPr lang="nl-BE" dirty="0" smtClean="0">
                <a:latin typeface="Calibri" panose="020F0502020204030204" pitchFamily="34" charset="0"/>
              </a:rPr>
              <a:t>/</a:t>
            </a:r>
            <a:r>
              <a:rPr lang="nl-BE" dirty="0" err="1" smtClean="0">
                <a:latin typeface="Calibri" panose="020F0502020204030204" pitchFamily="34" charset="0"/>
              </a:rPr>
              <a:t>shearlets</a:t>
            </a:r>
            <a:r>
              <a:rPr lang="nl-BE" dirty="0" smtClean="0">
                <a:latin typeface="Calibri" panose="020F0502020204030204" pitchFamily="34" charset="0"/>
              </a:rPr>
              <a:t> (</a:t>
            </a:r>
            <a:r>
              <a:rPr lang="nl-BE" dirty="0" err="1" smtClean="0">
                <a:latin typeface="Calibri" panose="020F0502020204030204" pitchFamily="34" charset="0"/>
              </a:rPr>
              <a:t>with</a:t>
            </a:r>
            <a:r>
              <a:rPr lang="nl-BE" dirty="0" smtClean="0">
                <a:latin typeface="Calibri" panose="020F0502020204030204" pitchFamily="34" charset="0"/>
              </a:rPr>
              <a:t> </a:t>
            </a:r>
            <a:r>
              <a:rPr lang="nl-BE" dirty="0" err="1" smtClean="0">
                <a:latin typeface="Calibri" panose="020F0502020204030204" pitchFamily="34" charset="0"/>
              </a:rPr>
              <a:t>coefficients</a:t>
            </a:r>
            <a:r>
              <a:rPr lang="nl-BE" dirty="0" smtClean="0">
                <a:latin typeface="Calibri" panose="020F0502020204030204" pitchFamily="34" charset="0"/>
              </a:rPr>
              <a:t>)</a:t>
            </a:r>
          </a:p>
          <a:p>
            <a:pPr algn="ctr"/>
            <a:r>
              <a:rPr lang="nl-BE" dirty="0" err="1" smtClean="0">
                <a:latin typeface="Calibri" panose="020F0502020204030204" pitchFamily="34" charset="0"/>
              </a:rPr>
              <a:t>Transform</a:t>
            </a:r>
            <a:r>
              <a:rPr lang="nl-BE" dirty="0" smtClean="0">
                <a:latin typeface="Calibri" panose="020F0502020204030204" pitchFamily="34" charset="0"/>
              </a:rPr>
              <a:t> domain: </a:t>
            </a:r>
            <a:r>
              <a:rPr lang="nl-BE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denoising</a:t>
            </a:r>
            <a:r>
              <a:rPr lang="nl-BE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l-BE" dirty="0" smtClean="0">
                <a:latin typeface="Calibri" panose="020F0502020204030204" pitchFamily="34" charset="0"/>
              </a:rPr>
              <a:t>&amp; </a:t>
            </a:r>
            <a:r>
              <a:rPr lang="nl-BE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demosaicking</a:t>
            </a:r>
            <a:r>
              <a:rPr lang="nl-BE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l-BE" dirty="0" err="1" smtClean="0">
                <a:latin typeface="Calibri" panose="020F0502020204030204" pitchFamily="34" charset="0"/>
              </a:rPr>
              <a:t>becomes</a:t>
            </a:r>
            <a:r>
              <a:rPr lang="nl-BE" dirty="0" smtClean="0">
                <a:latin typeface="Calibri" panose="020F0502020204030204" pitchFamily="34" charset="0"/>
              </a:rPr>
              <a:t> </a:t>
            </a:r>
            <a:r>
              <a:rPr lang="nl-BE" dirty="0" err="1" smtClean="0">
                <a:latin typeface="Calibri" panose="020F0502020204030204" pitchFamily="34" charset="0"/>
              </a:rPr>
              <a:t>easier</a:t>
            </a:r>
            <a:r>
              <a:rPr lang="nl-BE" dirty="0" smtClean="0">
                <a:latin typeface="Calibri" panose="020F0502020204030204" pitchFamily="34" charset="0"/>
              </a:rPr>
              <a:t>!!!</a:t>
            </a:r>
            <a:endParaRPr lang="nl-BE" dirty="0">
              <a:latin typeface="Calibri" panose="020F05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85" y="1435548"/>
            <a:ext cx="2929556" cy="292955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554" y="1069663"/>
            <a:ext cx="3502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>
                <a:latin typeface="Calibri" panose="020F0502020204030204" pitchFamily="34" charset="0"/>
              </a:rPr>
              <a:t>Complex </a:t>
            </a:r>
            <a:r>
              <a:rPr lang="nl-BE" dirty="0" err="1" smtClean="0">
                <a:latin typeface="Calibri" panose="020F0502020204030204" pitchFamily="34" charset="0"/>
              </a:rPr>
              <a:t>wavelets</a:t>
            </a:r>
            <a:r>
              <a:rPr lang="nl-BE" dirty="0" smtClean="0">
                <a:latin typeface="Calibri" panose="020F0502020204030204" pitchFamily="34" charset="0"/>
              </a:rPr>
              <a:t> [</a:t>
            </a:r>
            <a:r>
              <a:rPr lang="nl-BE" dirty="0" err="1" smtClean="0">
                <a:latin typeface="Calibri" panose="020F0502020204030204" pitchFamily="34" charset="0"/>
              </a:rPr>
              <a:t>Selesnick</a:t>
            </a:r>
            <a:r>
              <a:rPr lang="nl-BE" dirty="0" smtClean="0">
                <a:latin typeface="Calibri" panose="020F0502020204030204" pitchFamily="34" charset="0"/>
              </a:rPr>
              <a:t>, 2005]</a:t>
            </a:r>
            <a:endParaRPr lang="nl-BE" dirty="0">
              <a:latin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51020" y="1069663"/>
            <a:ext cx="4482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 smtClean="0">
                <a:latin typeface="Calibri" panose="020F0502020204030204" pitchFamily="34" charset="0"/>
              </a:rPr>
              <a:t>Shearlets</a:t>
            </a:r>
            <a:r>
              <a:rPr lang="nl-BE" dirty="0">
                <a:latin typeface="Calibri" panose="020F0502020204030204" pitchFamily="34" charset="0"/>
              </a:rPr>
              <a:t> [</a:t>
            </a:r>
            <a:r>
              <a:rPr lang="nl-BE" dirty="0" err="1">
                <a:latin typeface="Calibri" panose="020F0502020204030204" pitchFamily="34" charset="0"/>
              </a:rPr>
              <a:t>Kutyniok</a:t>
            </a:r>
            <a:r>
              <a:rPr lang="nl-BE" dirty="0">
                <a:latin typeface="Calibri" panose="020F0502020204030204" pitchFamily="34" charset="0"/>
              </a:rPr>
              <a:t>, 2007</a:t>
            </a:r>
            <a:r>
              <a:rPr lang="nl-BE" dirty="0" smtClean="0">
                <a:latin typeface="Calibri" panose="020F0502020204030204" pitchFamily="34" charset="0"/>
              </a:rPr>
              <a:t>], [Goossens, 2011a]</a:t>
            </a:r>
            <a:endParaRPr lang="nl-BE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36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2" descr="house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1340768"/>
            <a:ext cx="431800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3892" name="Group 4"/>
          <p:cNvGrpSpPr>
            <a:grpSpLocks noChangeAspect="1"/>
          </p:cNvGrpSpPr>
          <p:nvPr/>
        </p:nvGrpSpPr>
        <p:grpSpPr bwMode="auto">
          <a:xfrm>
            <a:off x="4419600" y="1340768"/>
            <a:ext cx="4318000" cy="4318000"/>
            <a:chOff x="3024" y="1248"/>
            <a:chExt cx="2495" cy="2496"/>
          </a:xfrm>
        </p:grpSpPr>
        <p:pic>
          <p:nvPicPr>
            <p:cNvPr id="12316" name="Picture 5" descr="HL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1248"/>
              <a:ext cx="1247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7" name="Picture 6" descr="HH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2496"/>
              <a:ext cx="1247" cy="124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18" name="Picture 7" descr="A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1248"/>
              <a:ext cx="1247" cy="124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19" name="Picture 8" descr="LH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2497"/>
              <a:ext cx="1247" cy="124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3897" name="Group 9"/>
          <p:cNvGrpSpPr>
            <a:grpSpLocks noChangeAspect="1"/>
          </p:cNvGrpSpPr>
          <p:nvPr/>
        </p:nvGrpSpPr>
        <p:grpSpPr bwMode="auto">
          <a:xfrm>
            <a:off x="4419600" y="1340768"/>
            <a:ext cx="2157413" cy="2157413"/>
            <a:chOff x="3024" y="1248"/>
            <a:chExt cx="1247" cy="1247"/>
          </a:xfrm>
        </p:grpSpPr>
        <p:pic>
          <p:nvPicPr>
            <p:cNvPr id="12312" name="Picture 10" descr="HL2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1248"/>
              <a:ext cx="623" cy="62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13" name="Picture 11" descr="HH2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1872"/>
              <a:ext cx="623" cy="62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14" name="Picture 12" descr="LH2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1872"/>
              <a:ext cx="623" cy="62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15" name="Picture 13" descr="A2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1248"/>
              <a:ext cx="623" cy="62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3909" name="Group 21"/>
          <p:cNvGrpSpPr>
            <a:grpSpLocks/>
          </p:cNvGrpSpPr>
          <p:nvPr/>
        </p:nvGrpSpPr>
        <p:grpSpPr bwMode="auto">
          <a:xfrm>
            <a:off x="381000" y="2431381"/>
            <a:ext cx="5486400" cy="3481388"/>
            <a:chOff x="240" y="1599"/>
            <a:chExt cx="3456" cy="2193"/>
          </a:xfrm>
        </p:grpSpPr>
        <p:sp>
          <p:nvSpPr>
            <p:cNvPr id="12296" name="Line 22"/>
            <p:cNvSpPr>
              <a:spLocks noChangeAspect="1" noChangeShapeType="1"/>
            </p:cNvSpPr>
            <p:nvPr/>
          </p:nvSpPr>
          <p:spPr bwMode="auto">
            <a:xfrm flipV="1">
              <a:off x="504" y="1776"/>
              <a:ext cx="0" cy="15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BE">
                <a:latin typeface="Calibri" panose="020F0502020204030204" pitchFamily="34" charset="0"/>
              </a:endParaRPr>
            </a:p>
          </p:txBody>
        </p:sp>
        <p:sp>
          <p:nvSpPr>
            <p:cNvPr id="12297" name="Text Box 23"/>
            <p:cNvSpPr txBox="1">
              <a:spLocks noChangeArrowheads="1"/>
            </p:cNvSpPr>
            <p:nvPr/>
          </p:nvSpPr>
          <p:spPr bwMode="auto">
            <a:xfrm>
              <a:off x="480" y="1599"/>
              <a:ext cx="1530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lnSpc>
                  <a:spcPct val="90000"/>
                </a:lnSpc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lnSpc>
                  <a:spcPct val="90000"/>
                </a:lnSpc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lnSpc>
                  <a:spcPct val="90000"/>
                </a:lnSpc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lnSpc>
                  <a:spcPct val="90000"/>
                </a:lnSpc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lnSpc>
                  <a:spcPct val="90000"/>
                </a:lnSpc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nl-NL" altLang="nl-BE" sz="2200" dirty="0" err="1" smtClean="0">
                  <a:latin typeface="Calibri" panose="020F0502020204030204" pitchFamily="34" charset="0"/>
                </a:rPr>
                <a:t>Waveletcoefficients</a:t>
              </a:r>
              <a:endParaRPr lang="nl-NL" altLang="nl-BE" sz="2400" dirty="0">
                <a:latin typeface="Calibri" panose="020F0502020204030204" pitchFamily="34" charset="0"/>
              </a:endParaRPr>
            </a:p>
          </p:txBody>
        </p:sp>
        <p:sp>
          <p:nvSpPr>
            <p:cNvPr id="12298" name="Freeform 24"/>
            <p:cNvSpPr>
              <a:spLocks/>
            </p:cNvSpPr>
            <p:nvPr/>
          </p:nvSpPr>
          <p:spPr bwMode="auto">
            <a:xfrm>
              <a:off x="528" y="2064"/>
              <a:ext cx="2976" cy="528"/>
            </a:xfrm>
            <a:custGeom>
              <a:avLst/>
              <a:gdLst>
                <a:gd name="T0" fmla="*/ 0 w 2976"/>
                <a:gd name="T1" fmla="*/ 528 h 528"/>
                <a:gd name="T2" fmla="*/ 2256 w 2976"/>
                <a:gd name="T3" fmla="*/ 0 h 528"/>
                <a:gd name="T4" fmla="*/ 2976 w 2976"/>
                <a:gd name="T5" fmla="*/ 0 h 528"/>
                <a:gd name="T6" fmla="*/ 1776 w 2976"/>
                <a:gd name="T7" fmla="*/ 528 h 528"/>
                <a:gd name="T8" fmla="*/ 0 w 2976"/>
                <a:gd name="T9" fmla="*/ 528 h 5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76" h="528">
                  <a:moveTo>
                    <a:pt x="0" y="528"/>
                  </a:moveTo>
                  <a:lnTo>
                    <a:pt x="2256" y="0"/>
                  </a:lnTo>
                  <a:lnTo>
                    <a:pt x="2976" y="0"/>
                  </a:lnTo>
                  <a:lnTo>
                    <a:pt x="1776" y="528"/>
                  </a:lnTo>
                  <a:lnTo>
                    <a:pt x="0" y="528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BE">
                <a:latin typeface="Calibri" panose="020F0502020204030204" pitchFamily="34" charset="0"/>
              </a:endParaRPr>
            </a:p>
          </p:txBody>
        </p:sp>
        <p:sp>
          <p:nvSpPr>
            <p:cNvPr id="12299" name="Freeform 25"/>
            <p:cNvSpPr>
              <a:spLocks noChangeAspect="1"/>
            </p:cNvSpPr>
            <p:nvPr/>
          </p:nvSpPr>
          <p:spPr bwMode="auto">
            <a:xfrm>
              <a:off x="496" y="1904"/>
              <a:ext cx="1823" cy="1393"/>
            </a:xfrm>
            <a:custGeom>
              <a:avLst/>
              <a:gdLst>
                <a:gd name="T0" fmla="*/ 20 w 2606"/>
                <a:gd name="T1" fmla="*/ 489 h 1990"/>
                <a:gd name="T2" fmla="*/ 45 w 2606"/>
                <a:gd name="T3" fmla="*/ 489 h 1990"/>
                <a:gd name="T4" fmla="*/ 73 w 2606"/>
                <a:gd name="T5" fmla="*/ 475 h 1990"/>
                <a:gd name="T6" fmla="*/ 97 w 2606"/>
                <a:gd name="T7" fmla="*/ 475 h 1990"/>
                <a:gd name="T8" fmla="*/ 121 w 2606"/>
                <a:gd name="T9" fmla="*/ 475 h 1990"/>
                <a:gd name="T10" fmla="*/ 146 w 2606"/>
                <a:gd name="T11" fmla="*/ 465 h 1990"/>
                <a:gd name="T12" fmla="*/ 173 w 2606"/>
                <a:gd name="T13" fmla="*/ 673 h 1990"/>
                <a:gd name="T14" fmla="*/ 198 w 2606"/>
                <a:gd name="T15" fmla="*/ 489 h 1990"/>
                <a:gd name="T16" fmla="*/ 222 w 2606"/>
                <a:gd name="T17" fmla="*/ 493 h 1990"/>
                <a:gd name="T18" fmla="*/ 246 w 2606"/>
                <a:gd name="T19" fmla="*/ 413 h 1990"/>
                <a:gd name="T20" fmla="*/ 270 w 2606"/>
                <a:gd name="T21" fmla="*/ 483 h 1990"/>
                <a:gd name="T22" fmla="*/ 298 w 2606"/>
                <a:gd name="T23" fmla="*/ 517 h 1990"/>
                <a:gd name="T24" fmla="*/ 322 w 2606"/>
                <a:gd name="T25" fmla="*/ 489 h 1990"/>
                <a:gd name="T26" fmla="*/ 346 w 2606"/>
                <a:gd name="T27" fmla="*/ 475 h 1990"/>
                <a:gd name="T28" fmla="*/ 371 w 2606"/>
                <a:gd name="T29" fmla="*/ 455 h 1990"/>
                <a:gd name="T30" fmla="*/ 395 w 2606"/>
                <a:gd name="T31" fmla="*/ 510 h 1990"/>
                <a:gd name="T32" fmla="*/ 423 w 2606"/>
                <a:gd name="T33" fmla="*/ 468 h 1990"/>
                <a:gd name="T34" fmla="*/ 447 w 2606"/>
                <a:gd name="T35" fmla="*/ 465 h 1990"/>
                <a:gd name="T36" fmla="*/ 471 w 2606"/>
                <a:gd name="T37" fmla="*/ 503 h 1990"/>
                <a:gd name="T38" fmla="*/ 495 w 2606"/>
                <a:gd name="T39" fmla="*/ 468 h 1990"/>
                <a:gd name="T40" fmla="*/ 523 w 2606"/>
                <a:gd name="T41" fmla="*/ 535 h 1990"/>
                <a:gd name="T42" fmla="*/ 548 w 2606"/>
                <a:gd name="T43" fmla="*/ 479 h 1990"/>
                <a:gd name="T44" fmla="*/ 572 w 2606"/>
                <a:gd name="T45" fmla="*/ 468 h 1990"/>
                <a:gd name="T46" fmla="*/ 596 w 2606"/>
                <a:gd name="T47" fmla="*/ 493 h 1990"/>
                <a:gd name="T48" fmla="*/ 620 w 2606"/>
                <a:gd name="T49" fmla="*/ 507 h 1990"/>
                <a:gd name="T50" fmla="*/ 648 w 2606"/>
                <a:gd name="T51" fmla="*/ 493 h 1990"/>
                <a:gd name="T52" fmla="*/ 672 w 2606"/>
                <a:gd name="T53" fmla="*/ 483 h 1990"/>
                <a:gd name="T54" fmla="*/ 696 w 2606"/>
                <a:gd name="T55" fmla="*/ 483 h 1990"/>
                <a:gd name="T56" fmla="*/ 721 w 2606"/>
                <a:gd name="T57" fmla="*/ 496 h 1990"/>
                <a:gd name="T58" fmla="*/ 749 w 2606"/>
                <a:gd name="T59" fmla="*/ 11 h 1990"/>
                <a:gd name="T60" fmla="*/ 773 w 2606"/>
                <a:gd name="T61" fmla="*/ 729 h 1990"/>
                <a:gd name="T62" fmla="*/ 797 w 2606"/>
                <a:gd name="T63" fmla="*/ 542 h 1990"/>
                <a:gd name="T64" fmla="*/ 821 w 2606"/>
                <a:gd name="T65" fmla="*/ 468 h 1990"/>
                <a:gd name="T66" fmla="*/ 846 w 2606"/>
                <a:gd name="T67" fmla="*/ 611 h 1990"/>
                <a:gd name="T68" fmla="*/ 873 w 2606"/>
                <a:gd name="T69" fmla="*/ 465 h 1990"/>
                <a:gd name="T70" fmla="*/ 898 w 2606"/>
                <a:gd name="T71" fmla="*/ 489 h 1990"/>
                <a:gd name="T72" fmla="*/ 921 w 2606"/>
                <a:gd name="T73" fmla="*/ 489 h 1990"/>
                <a:gd name="T74" fmla="*/ 946 w 2606"/>
                <a:gd name="T75" fmla="*/ 177 h 1990"/>
                <a:gd name="T76" fmla="*/ 970 w 2606"/>
                <a:gd name="T77" fmla="*/ 788 h 1990"/>
                <a:gd name="T78" fmla="*/ 998 w 2606"/>
                <a:gd name="T79" fmla="*/ 441 h 1990"/>
                <a:gd name="T80" fmla="*/ 1022 w 2606"/>
                <a:gd name="T81" fmla="*/ 521 h 1990"/>
                <a:gd name="T82" fmla="*/ 1047 w 2606"/>
                <a:gd name="T83" fmla="*/ 483 h 1990"/>
                <a:gd name="T84" fmla="*/ 1071 w 2606"/>
                <a:gd name="T85" fmla="*/ 458 h 1990"/>
                <a:gd name="T86" fmla="*/ 1098 w 2606"/>
                <a:gd name="T87" fmla="*/ 580 h 1990"/>
                <a:gd name="T88" fmla="*/ 1123 w 2606"/>
                <a:gd name="T89" fmla="*/ 521 h 1990"/>
                <a:gd name="T90" fmla="*/ 1147 w 2606"/>
                <a:gd name="T91" fmla="*/ 479 h 1990"/>
                <a:gd name="T92" fmla="*/ 1171 w 2606"/>
                <a:gd name="T93" fmla="*/ 493 h 1990"/>
                <a:gd name="T94" fmla="*/ 1196 w 2606"/>
                <a:gd name="T95" fmla="*/ 483 h 1990"/>
                <a:gd name="T96" fmla="*/ 1223 w 2606"/>
                <a:gd name="T97" fmla="*/ 528 h 1990"/>
                <a:gd name="T98" fmla="*/ 1247 w 2606"/>
                <a:gd name="T99" fmla="*/ 496 h 1990"/>
                <a:gd name="T100" fmla="*/ 1272 w 2606"/>
                <a:gd name="T101" fmla="*/ 475 h 199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606" h="1990">
                  <a:moveTo>
                    <a:pt x="0" y="956"/>
                  </a:moveTo>
                  <a:lnTo>
                    <a:pt x="14" y="956"/>
                  </a:lnTo>
                  <a:lnTo>
                    <a:pt x="21" y="985"/>
                  </a:lnTo>
                  <a:lnTo>
                    <a:pt x="35" y="1006"/>
                  </a:lnTo>
                  <a:lnTo>
                    <a:pt x="42" y="999"/>
                  </a:lnTo>
                  <a:lnTo>
                    <a:pt x="57" y="978"/>
                  </a:lnTo>
                  <a:lnTo>
                    <a:pt x="64" y="978"/>
                  </a:lnTo>
                  <a:lnTo>
                    <a:pt x="78" y="985"/>
                  </a:lnTo>
                  <a:lnTo>
                    <a:pt x="85" y="985"/>
                  </a:lnTo>
                  <a:lnTo>
                    <a:pt x="92" y="999"/>
                  </a:lnTo>
                  <a:lnTo>
                    <a:pt x="106" y="999"/>
                  </a:lnTo>
                  <a:lnTo>
                    <a:pt x="113" y="999"/>
                  </a:lnTo>
                  <a:lnTo>
                    <a:pt x="127" y="978"/>
                  </a:lnTo>
                  <a:lnTo>
                    <a:pt x="134" y="970"/>
                  </a:lnTo>
                  <a:lnTo>
                    <a:pt x="149" y="970"/>
                  </a:lnTo>
                  <a:lnTo>
                    <a:pt x="156" y="978"/>
                  </a:lnTo>
                  <a:lnTo>
                    <a:pt x="170" y="978"/>
                  </a:lnTo>
                  <a:lnTo>
                    <a:pt x="177" y="970"/>
                  </a:lnTo>
                  <a:lnTo>
                    <a:pt x="184" y="970"/>
                  </a:lnTo>
                  <a:lnTo>
                    <a:pt x="198" y="970"/>
                  </a:lnTo>
                  <a:lnTo>
                    <a:pt x="205" y="978"/>
                  </a:lnTo>
                  <a:lnTo>
                    <a:pt x="219" y="985"/>
                  </a:lnTo>
                  <a:lnTo>
                    <a:pt x="226" y="978"/>
                  </a:lnTo>
                  <a:lnTo>
                    <a:pt x="241" y="970"/>
                  </a:lnTo>
                  <a:lnTo>
                    <a:pt x="248" y="970"/>
                  </a:lnTo>
                  <a:lnTo>
                    <a:pt x="262" y="978"/>
                  </a:lnTo>
                  <a:lnTo>
                    <a:pt x="269" y="978"/>
                  </a:lnTo>
                  <a:lnTo>
                    <a:pt x="276" y="956"/>
                  </a:lnTo>
                  <a:lnTo>
                    <a:pt x="290" y="949"/>
                  </a:lnTo>
                  <a:lnTo>
                    <a:pt x="297" y="949"/>
                  </a:lnTo>
                  <a:lnTo>
                    <a:pt x="311" y="1063"/>
                  </a:lnTo>
                  <a:lnTo>
                    <a:pt x="319" y="1410"/>
                  </a:lnTo>
                  <a:lnTo>
                    <a:pt x="333" y="1757"/>
                  </a:lnTo>
                  <a:lnTo>
                    <a:pt x="340" y="1749"/>
                  </a:lnTo>
                  <a:lnTo>
                    <a:pt x="354" y="1374"/>
                  </a:lnTo>
                  <a:lnTo>
                    <a:pt x="361" y="1027"/>
                  </a:lnTo>
                  <a:lnTo>
                    <a:pt x="368" y="956"/>
                  </a:lnTo>
                  <a:lnTo>
                    <a:pt x="382" y="970"/>
                  </a:lnTo>
                  <a:lnTo>
                    <a:pt x="389" y="985"/>
                  </a:lnTo>
                  <a:lnTo>
                    <a:pt x="404" y="999"/>
                  </a:lnTo>
                  <a:lnTo>
                    <a:pt x="411" y="985"/>
                  </a:lnTo>
                  <a:lnTo>
                    <a:pt x="425" y="978"/>
                  </a:lnTo>
                  <a:lnTo>
                    <a:pt x="432" y="985"/>
                  </a:lnTo>
                  <a:lnTo>
                    <a:pt x="446" y="985"/>
                  </a:lnTo>
                  <a:lnTo>
                    <a:pt x="453" y="1006"/>
                  </a:lnTo>
                  <a:lnTo>
                    <a:pt x="460" y="1013"/>
                  </a:lnTo>
                  <a:lnTo>
                    <a:pt x="474" y="1006"/>
                  </a:lnTo>
                  <a:lnTo>
                    <a:pt x="481" y="978"/>
                  </a:lnTo>
                  <a:lnTo>
                    <a:pt x="496" y="928"/>
                  </a:lnTo>
                  <a:lnTo>
                    <a:pt x="503" y="843"/>
                  </a:lnTo>
                  <a:lnTo>
                    <a:pt x="517" y="680"/>
                  </a:lnTo>
                  <a:lnTo>
                    <a:pt x="524" y="560"/>
                  </a:lnTo>
                  <a:lnTo>
                    <a:pt x="531" y="645"/>
                  </a:lnTo>
                  <a:lnTo>
                    <a:pt x="545" y="850"/>
                  </a:lnTo>
                  <a:lnTo>
                    <a:pt x="552" y="985"/>
                  </a:lnTo>
                  <a:lnTo>
                    <a:pt x="566" y="1148"/>
                  </a:lnTo>
                  <a:lnTo>
                    <a:pt x="573" y="1360"/>
                  </a:lnTo>
                  <a:lnTo>
                    <a:pt x="588" y="1381"/>
                  </a:lnTo>
                  <a:lnTo>
                    <a:pt x="595" y="1211"/>
                  </a:lnTo>
                  <a:lnTo>
                    <a:pt x="609" y="1055"/>
                  </a:lnTo>
                  <a:lnTo>
                    <a:pt x="616" y="1013"/>
                  </a:lnTo>
                  <a:lnTo>
                    <a:pt x="623" y="1006"/>
                  </a:lnTo>
                  <a:lnTo>
                    <a:pt x="637" y="978"/>
                  </a:lnTo>
                  <a:lnTo>
                    <a:pt x="644" y="970"/>
                  </a:lnTo>
                  <a:lnTo>
                    <a:pt x="658" y="999"/>
                  </a:lnTo>
                  <a:lnTo>
                    <a:pt x="666" y="999"/>
                  </a:lnTo>
                  <a:lnTo>
                    <a:pt x="680" y="956"/>
                  </a:lnTo>
                  <a:lnTo>
                    <a:pt x="687" y="935"/>
                  </a:lnTo>
                  <a:lnTo>
                    <a:pt x="701" y="935"/>
                  </a:lnTo>
                  <a:lnTo>
                    <a:pt x="708" y="970"/>
                  </a:lnTo>
                  <a:lnTo>
                    <a:pt x="715" y="1006"/>
                  </a:lnTo>
                  <a:lnTo>
                    <a:pt x="729" y="1013"/>
                  </a:lnTo>
                  <a:lnTo>
                    <a:pt x="736" y="999"/>
                  </a:lnTo>
                  <a:lnTo>
                    <a:pt x="750" y="949"/>
                  </a:lnTo>
                  <a:lnTo>
                    <a:pt x="758" y="928"/>
                  </a:lnTo>
                  <a:lnTo>
                    <a:pt x="772" y="978"/>
                  </a:lnTo>
                  <a:lnTo>
                    <a:pt x="779" y="1013"/>
                  </a:lnTo>
                  <a:lnTo>
                    <a:pt x="793" y="1006"/>
                  </a:lnTo>
                  <a:lnTo>
                    <a:pt x="800" y="1013"/>
                  </a:lnTo>
                  <a:lnTo>
                    <a:pt x="807" y="1041"/>
                  </a:lnTo>
                  <a:lnTo>
                    <a:pt x="821" y="1041"/>
                  </a:lnTo>
                  <a:lnTo>
                    <a:pt x="828" y="1006"/>
                  </a:lnTo>
                  <a:lnTo>
                    <a:pt x="843" y="985"/>
                  </a:lnTo>
                  <a:lnTo>
                    <a:pt x="850" y="956"/>
                  </a:lnTo>
                  <a:lnTo>
                    <a:pt x="864" y="956"/>
                  </a:lnTo>
                  <a:lnTo>
                    <a:pt x="871" y="978"/>
                  </a:lnTo>
                  <a:lnTo>
                    <a:pt x="885" y="978"/>
                  </a:lnTo>
                  <a:lnTo>
                    <a:pt x="892" y="935"/>
                  </a:lnTo>
                  <a:lnTo>
                    <a:pt x="899" y="928"/>
                  </a:lnTo>
                  <a:lnTo>
                    <a:pt x="913" y="949"/>
                  </a:lnTo>
                  <a:lnTo>
                    <a:pt x="920" y="935"/>
                  </a:lnTo>
                  <a:lnTo>
                    <a:pt x="935" y="900"/>
                  </a:lnTo>
                  <a:lnTo>
                    <a:pt x="942" y="921"/>
                  </a:lnTo>
                  <a:lnTo>
                    <a:pt x="956" y="985"/>
                  </a:lnTo>
                  <a:lnTo>
                    <a:pt x="963" y="1027"/>
                  </a:lnTo>
                  <a:lnTo>
                    <a:pt x="977" y="1034"/>
                  </a:lnTo>
                  <a:lnTo>
                    <a:pt x="984" y="1105"/>
                  </a:lnTo>
                  <a:lnTo>
                    <a:pt x="991" y="1140"/>
                  </a:lnTo>
                  <a:lnTo>
                    <a:pt x="1005" y="1063"/>
                  </a:lnTo>
                  <a:lnTo>
                    <a:pt x="1012" y="956"/>
                  </a:lnTo>
                  <a:lnTo>
                    <a:pt x="1027" y="935"/>
                  </a:lnTo>
                  <a:lnTo>
                    <a:pt x="1034" y="893"/>
                  </a:lnTo>
                  <a:lnTo>
                    <a:pt x="1048" y="822"/>
                  </a:lnTo>
                  <a:lnTo>
                    <a:pt x="1055" y="900"/>
                  </a:lnTo>
                  <a:lnTo>
                    <a:pt x="1069" y="1091"/>
                  </a:lnTo>
                  <a:lnTo>
                    <a:pt x="1076" y="1140"/>
                  </a:lnTo>
                  <a:lnTo>
                    <a:pt x="1083" y="1055"/>
                  </a:lnTo>
                  <a:lnTo>
                    <a:pt x="1097" y="985"/>
                  </a:lnTo>
                  <a:lnTo>
                    <a:pt x="1105" y="970"/>
                  </a:lnTo>
                  <a:lnTo>
                    <a:pt x="1119" y="978"/>
                  </a:lnTo>
                  <a:lnTo>
                    <a:pt x="1126" y="970"/>
                  </a:lnTo>
                  <a:lnTo>
                    <a:pt x="1140" y="928"/>
                  </a:lnTo>
                  <a:lnTo>
                    <a:pt x="1147" y="900"/>
                  </a:lnTo>
                  <a:lnTo>
                    <a:pt x="1161" y="921"/>
                  </a:lnTo>
                  <a:lnTo>
                    <a:pt x="1168" y="956"/>
                  </a:lnTo>
                  <a:lnTo>
                    <a:pt x="1175" y="985"/>
                  </a:lnTo>
                  <a:lnTo>
                    <a:pt x="1190" y="999"/>
                  </a:lnTo>
                  <a:lnTo>
                    <a:pt x="1197" y="1006"/>
                  </a:lnTo>
                  <a:lnTo>
                    <a:pt x="1211" y="1013"/>
                  </a:lnTo>
                  <a:lnTo>
                    <a:pt x="1218" y="1006"/>
                  </a:lnTo>
                  <a:lnTo>
                    <a:pt x="1232" y="985"/>
                  </a:lnTo>
                  <a:lnTo>
                    <a:pt x="1239" y="999"/>
                  </a:lnTo>
                  <a:lnTo>
                    <a:pt x="1253" y="1034"/>
                  </a:lnTo>
                  <a:lnTo>
                    <a:pt x="1260" y="1063"/>
                  </a:lnTo>
                  <a:lnTo>
                    <a:pt x="1267" y="1034"/>
                  </a:lnTo>
                  <a:lnTo>
                    <a:pt x="1282" y="999"/>
                  </a:lnTo>
                  <a:lnTo>
                    <a:pt x="1289" y="956"/>
                  </a:lnTo>
                  <a:lnTo>
                    <a:pt x="1303" y="935"/>
                  </a:lnTo>
                  <a:lnTo>
                    <a:pt x="1310" y="970"/>
                  </a:lnTo>
                  <a:lnTo>
                    <a:pt x="1324" y="1006"/>
                  </a:lnTo>
                  <a:lnTo>
                    <a:pt x="1331" y="985"/>
                  </a:lnTo>
                  <a:lnTo>
                    <a:pt x="1345" y="949"/>
                  </a:lnTo>
                  <a:lnTo>
                    <a:pt x="1352" y="935"/>
                  </a:lnTo>
                  <a:lnTo>
                    <a:pt x="1359" y="956"/>
                  </a:lnTo>
                  <a:lnTo>
                    <a:pt x="1374" y="985"/>
                  </a:lnTo>
                  <a:lnTo>
                    <a:pt x="1381" y="1013"/>
                  </a:lnTo>
                  <a:lnTo>
                    <a:pt x="1395" y="1027"/>
                  </a:lnTo>
                  <a:lnTo>
                    <a:pt x="1402" y="1027"/>
                  </a:lnTo>
                  <a:lnTo>
                    <a:pt x="1416" y="1006"/>
                  </a:lnTo>
                  <a:lnTo>
                    <a:pt x="1423" y="985"/>
                  </a:lnTo>
                  <a:lnTo>
                    <a:pt x="1437" y="956"/>
                  </a:lnTo>
                  <a:lnTo>
                    <a:pt x="1444" y="956"/>
                  </a:lnTo>
                  <a:lnTo>
                    <a:pt x="1452" y="985"/>
                  </a:lnTo>
                  <a:lnTo>
                    <a:pt x="1466" y="1027"/>
                  </a:lnTo>
                  <a:lnTo>
                    <a:pt x="1473" y="1013"/>
                  </a:lnTo>
                  <a:lnTo>
                    <a:pt x="1487" y="978"/>
                  </a:lnTo>
                  <a:lnTo>
                    <a:pt x="1494" y="907"/>
                  </a:lnTo>
                  <a:lnTo>
                    <a:pt x="1508" y="694"/>
                  </a:lnTo>
                  <a:lnTo>
                    <a:pt x="1515" y="298"/>
                  </a:lnTo>
                  <a:lnTo>
                    <a:pt x="1529" y="22"/>
                  </a:lnTo>
                  <a:lnTo>
                    <a:pt x="1536" y="50"/>
                  </a:lnTo>
                  <a:lnTo>
                    <a:pt x="1544" y="404"/>
                  </a:lnTo>
                  <a:lnTo>
                    <a:pt x="1558" y="857"/>
                  </a:lnTo>
                  <a:lnTo>
                    <a:pt x="1565" y="1197"/>
                  </a:lnTo>
                  <a:lnTo>
                    <a:pt x="1579" y="1487"/>
                  </a:lnTo>
                  <a:lnTo>
                    <a:pt x="1586" y="1622"/>
                  </a:lnTo>
                  <a:lnTo>
                    <a:pt x="1600" y="1558"/>
                  </a:lnTo>
                  <a:lnTo>
                    <a:pt x="1607" y="1360"/>
                  </a:lnTo>
                  <a:lnTo>
                    <a:pt x="1614" y="1190"/>
                  </a:lnTo>
                  <a:lnTo>
                    <a:pt x="1629" y="1105"/>
                  </a:lnTo>
                  <a:lnTo>
                    <a:pt x="1636" y="1063"/>
                  </a:lnTo>
                  <a:lnTo>
                    <a:pt x="1650" y="1027"/>
                  </a:lnTo>
                  <a:lnTo>
                    <a:pt x="1657" y="999"/>
                  </a:lnTo>
                  <a:lnTo>
                    <a:pt x="1671" y="970"/>
                  </a:lnTo>
                  <a:lnTo>
                    <a:pt x="1678" y="956"/>
                  </a:lnTo>
                  <a:lnTo>
                    <a:pt x="1692" y="956"/>
                  </a:lnTo>
                  <a:lnTo>
                    <a:pt x="1699" y="985"/>
                  </a:lnTo>
                  <a:lnTo>
                    <a:pt x="1706" y="1006"/>
                  </a:lnTo>
                  <a:lnTo>
                    <a:pt x="1721" y="1077"/>
                  </a:lnTo>
                  <a:lnTo>
                    <a:pt x="1728" y="1247"/>
                  </a:lnTo>
                  <a:lnTo>
                    <a:pt x="1742" y="1424"/>
                  </a:lnTo>
                  <a:lnTo>
                    <a:pt x="1749" y="1381"/>
                  </a:lnTo>
                  <a:lnTo>
                    <a:pt x="1763" y="1140"/>
                  </a:lnTo>
                  <a:lnTo>
                    <a:pt x="1770" y="978"/>
                  </a:lnTo>
                  <a:lnTo>
                    <a:pt x="1784" y="949"/>
                  </a:lnTo>
                  <a:lnTo>
                    <a:pt x="1791" y="935"/>
                  </a:lnTo>
                  <a:lnTo>
                    <a:pt x="1798" y="949"/>
                  </a:lnTo>
                  <a:lnTo>
                    <a:pt x="1813" y="978"/>
                  </a:lnTo>
                  <a:lnTo>
                    <a:pt x="1820" y="1006"/>
                  </a:lnTo>
                  <a:lnTo>
                    <a:pt x="1834" y="999"/>
                  </a:lnTo>
                  <a:lnTo>
                    <a:pt x="1841" y="970"/>
                  </a:lnTo>
                  <a:lnTo>
                    <a:pt x="1855" y="985"/>
                  </a:lnTo>
                  <a:lnTo>
                    <a:pt x="1862" y="1027"/>
                  </a:lnTo>
                  <a:lnTo>
                    <a:pt x="1876" y="1013"/>
                  </a:lnTo>
                  <a:lnTo>
                    <a:pt x="1883" y="999"/>
                  </a:lnTo>
                  <a:lnTo>
                    <a:pt x="1891" y="970"/>
                  </a:lnTo>
                  <a:lnTo>
                    <a:pt x="1905" y="921"/>
                  </a:lnTo>
                  <a:lnTo>
                    <a:pt x="1912" y="871"/>
                  </a:lnTo>
                  <a:lnTo>
                    <a:pt x="1926" y="751"/>
                  </a:lnTo>
                  <a:lnTo>
                    <a:pt x="1933" y="361"/>
                  </a:lnTo>
                  <a:lnTo>
                    <a:pt x="1947" y="0"/>
                  </a:lnTo>
                  <a:lnTo>
                    <a:pt x="1954" y="7"/>
                  </a:lnTo>
                  <a:lnTo>
                    <a:pt x="1968" y="397"/>
                  </a:lnTo>
                  <a:lnTo>
                    <a:pt x="1975" y="999"/>
                  </a:lnTo>
                  <a:lnTo>
                    <a:pt x="1983" y="1608"/>
                  </a:lnTo>
                  <a:lnTo>
                    <a:pt x="1997" y="1990"/>
                  </a:lnTo>
                  <a:lnTo>
                    <a:pt x="2004" y="1990"/>
                  </a:lnTo>
                  <a:lnTo>
                    <a:pt x="2018" y="1594"/>
                  </a:lnTo>
                  <a:lnTo>
                    <a:pt x="2025" y="1091"/>
                  </a:lnTo>
                  <a:lnTo>
                    <a:pt x="2039" y="900"/>
                  </a:lnTo>
                  <a:lnTo>
                    <a:pt x="2046" y="900"/>
                  </a:lnTo>
                  <a:lnTo>
                    <a:pt x="2060" y="970"/>
                  </a:lnTo>
                  <a:lnTo>
                    <a:pt x="2068" y="1006"/>
                  </a:lnTo>
                  <a:lnTo>
                    <a:pt x="2075" y="1027"/>
                  </a:lnTo>
                  <a:lnTo>
                    <a:pt x="2089" y="1063"/>
                  </a:lnTo>
                  <a:lnTo>
                    <a:pt x="2096" y="1084"/>
                  </a:lnTo>
                  <a:lnTo>
                    <a:pt x="2110" y="1034"/>
                  </a:lnTo>
                  <a:lnTo>
                    <a:pt x="2117" y="970"/>
                  </a:lnTo>
                  <a:lnTo>
                    <a:pt x="2131" y="949"/>
                  </a:lnTo>
                  <a:lnTo>
                    <a:pt x="2138" y="985"/>
                  </a:lnTo>
                  <a:lnTo>
                    <a:pt x="2153" y="1055"/>
                  </a:lnTo>
                  <a:lnTo>
                    <a:pt x="2160" y="1140"/>
                  </a:lnTo>
                  <a:lnTo>
                    <a:pt x="2167" y="1112"/>
                  </a:lnTo>
                  <a:lnTo>
                    <a:pt x="2181" y="999"/>
                  </a:lnTo>
                  <a:lnTo>
                    <a:pt x="2188" y="935"/>
                  </a:lnTo>
                  <a:lnTo>
                    <a:pt x="2202" y="928"/>
                  </a:lnTo>
                  <a:lnTo>
                    <a:pt x="2209" y="970"/>
                  </a:lnTo>
                  <a:lnTo>
                    <a:pt x="2223" y="1112"/>
                  </a:lnTo>
                  <a:lnTo>
                    <a:pt x="2230" y="1247"/>
                  </a:lnTo>
                  <a:lnTo>
                    <a:pt x="2245" y="1183"/>
                  </a:lnTo>
                  <a:lnTo>
                    <a:pt x="2252" y="999"/>
                  </a:lnTo>
                  <a:lnTo>
                    <a:pt x="2259" y="900"/>
                  </a:lnTo>
                  <a:lnTo>
                    <a:pt x="2273" y="928"/>
                  </a:lnTo>
                  <a:lnTo>
                    <a:pt x="2280" y="999"/>
                  </a:lnTo>
                  <a:lnTo>
                    <a:pt x="2294" y="1063"/>
                  </a:lnTo>
                  <a:lnTo>
                    <a:pt x="2301" y="1084"/>
                  </a:lnTo>
                  <a:lnTo>
                    <a:pt x="2315" y="1006"/>
                  </a:lnTo>
                  <a:lnTo>
                    <a:pt x="2322" y="921"/>
                  </a:lnTo>
                  <a:lnTo>
                    <a:pt x="2337" y="928"/>
                  </a:lnTo>
                  <a:lnTo>
                    <a:pt x="2344" y="978"/>
                  </a:lnTo>
                  <a:lnTo>
                    <a:pt x="2351" y="985"/>
                  </a:lnTo>
                  <a:lnTo>
                    <a:pt x="2365" y="956"/>
                  </a:lnTo>
                  <a:lnTo>
                    <a:pt x="2372" y="928"/>
                  </a:lnTo>
                  <a:lnTo>
                    <a:pt x="2386" y="949"/>
                  </a:lnTo>
                  <a:lnTo>
                    <a:pt x="2393" y="1006"/>
                  </a:lnTo>
                  <a:lnTo>
                    <a:pt x="2407" y="1034"/>
                  </a:lnTo>
                  <a:lnTo>
                    <a:pt x="2415" y="985"/>
                  </a:lnTo>
                  <a:lnTo>
                    <a:pt x="2429" y="900"/>
                  </a:lnTo>
                  <a:lnTo>
                    <a:pt x="2436" y="893"/>
                  </a:lnTo>
                  <a:lnTo>
                    <a:pt x="2443" y="985"/>
                  </a:lnTo>
                  <a:lnTo>
                    <a:pt x="2457" y="1027"/>
                  </a:lnTo>
                  <a:lnTo>
                    <a:pt x="2464" y="949"/>
                  </a:lnTo>
                  <a:lnTo>
                    <a:pt x="2478" y="921"/>
                  </a:lnTo>
                  <a:lnTo>
                    <a:pt x="2485" y="999"/>
                  </a:lnTo>
                  <a:lnTo>
                    <a:pt x="2499" y="1077"/>
                  </a:lnTo>
                  <a:lnTo>
                    <a:pt x="2507" y="1084"/>
                  </a:lnTo>
                  <a:lnTo>
                    <a:pt x="2521" y="1041"/>
                  </a:lnTo>
                  <a:lnTo>
                    <a:pt x="2528" y="985"/>
                  </a:lnTo>
                  <a:lnTo>
                    <a:pt x="2535" y="978"/>
                  </a:lnTo>
                  <a:lnTo>
                    <a:pt x="2549" y="1013"/>
                  </a:lnTo>
                  <a:lnTo>
                    <a:pt x="2556" y="1077"/>
                  </a:lnTo>
                  <a:lnTo>
                    <a:pt x="2570" y="1063"/>
                  </a:lnTo>
                  <a:lnTo>
                    <a:pt x="2577" y="999"/>
                  </a:lnTo>
                  <a:lnTo>
                    <a:pt x="2592" y="956"/>
                  </a:lnTo>
                  <a:lnTo>
                    <a:pt x="2599" y="970"/>
                  </a:lnTo>
                  <a:lnTo>
                    <a:pt x="2606" y="999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BE">
                <a:latin typeface="Calibri" panose="020F0502020204030204" pitchFamily="34" charset="0"/>
              </a:endParaRPr>
            </a:p>
          </p:txBody>
        </p:sp>
        <p:sp>
          <p:nvSpPr>
            <p:cNvPr id="12300" name="Line 26"/>
            <p:cNvSpPr>
              <a:spLocks noChangeAspect="1" noChangeShapeType="1"/>
            </p:cNvSpPr>
            <p:nvPr/>
          </p:nvSpPr>
          <p:spPr bwMode="auto">
            <a:xfrm>
              <a:off x="432" y="2586"/>
              <a:ext cx="212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BE">
                <a:latin typeface="Calibri" panose="020F0502020204030204" pitchFamily="34" charset="0"/>
              </a:endParaRPr>
            </a:p>
          </p:txBody>
        </p:sp>
        <p:sp>
          <p:nvSpPr>
            <p:cNvPr id="12301" name="Text Box 27"/>
            <p:cNvSpPr txBox="1">
              <a:spLocks noChangeAspect="1" noChangeArrowheads="1"/>
            </p:cNvSpPr>
            <p:nvPr/>
          </p:nvSpPr>
          <p:spPr bwMode="auto">
            <a:xfrm>
              <a:off x="240" y="2448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lnSpc>
                  <a:spcPct val="90000"/>
                </a:lnSpc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lnSpc>
                  <a:spcPct val="90000"/>
                </a:lnSpc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lnSpc>
                  <a:spcPct val="90000"/>
                </a:lnSpc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lnSpc>
                  <a:spcPct val="90000"/>
                </a:lnSpc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lnSpc>
                  <a:spcPct val="90000"/>
                </a:lnSpc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en-US" altLang="nl-BE" sz="2400">
                  <a:latin typeface="Calibri" panose="020F0502020204030204" pitchFamily="34" charset="0"/>
                </a:rPr>
                <a:t>0</a:t>
              </a:r>
            </a:p>
          </p:txBody>
        </p:sp>
        <p:sp>
          <p:nvSpPr>
            <p:cNvPr id="12302" name="AutoShape 28"/>
            <p:cNvSpPr>
              <a:spLocks noChangeArrowheads="1"/>
            </p:cNvSpPr>
            <p:nvPr/>
          </p:nvSpPr>
          <p:spPr bwMode="auto">
            <a:xfrm flipH="1">
              <a:off x="3504" y="2016"/>
              <a:ext cx="192" cy="96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5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lnSpc>
                  <a:spcPct val="90000"/>
                </a:lnSpc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lnSpc>
                  <a:spcPct val="90000"/>
                </a:lnSpc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lnSpc>
                  <a:spcPct val="90000"/>
                </a:lnSpc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lnSpc>
                  <a:spcPct val="90000"/>
                </a:lnSpc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lnSpc>
                  <a:spcPct val="90000"/>
                </a:lnSpc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nl-BE" altLang="nl-BE">
                <a:latin typeface="Calibri" panose="020F0502020204030204" pitchFamily="34" charset="0"/>
              </a:endParaRPr>
            </a:p>
          </p:txBody>
        </p:sp>
        <p:sp>
          <p:nvSpPr>
            <p:cNvPr id="12303" name="AutoShape 29"/>
            <p:cNvSpPr>
              <a:spLocks noChangeArrowheads="1"/>
            </p:cNvSpPr>
            <p:nvPr/>
          </p:nvSpPr>
          <p:spPr bwMode="auto">
            <a:xfrm>
              <a:off x="2544" y="2016"/>
              <a:ext cx="192" cy="96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5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lnSpc>
                  <a:spcPct val="90000"/>
                </a:lnSpc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lnSpc>
                  <a:spcPct val="90000"/>
                </a:lnSpc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lnSpc>
                  <a:spcPct val="90000"/>
                </a:lnSpc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lnSpc>
                  <a:spcPct val="90000"/>
                </a:lnSpc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lnSpc>
                  <a:spcPct val="90000"/>
                </a:lnSpc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nl-BE" altLang="nl-BE">
                <a:latin typeface="Calibri" panose="020F0502020204030204" pitchFamily="34" charset="0"/>
              </a:endParaRPr>
            </a:p>
          </p:txBody>
        </p:sp>
        <p:grpSp>
          <p:nvGrpSpPr>
            <p:cNvPr id="12304" name="Group 30"/>
            <p:cNvGrpSpPr>
              <a:grpSpLocks/>
            </p:cNvGrpSpPr>
            <p:nvPr/>
          </p:nvGrpSpPr>
          <p:grpSpPr bwMode="auto">
            <a:xfrm>
              <a:off x="432" y="2928"/>
              <a:ext cx="2256" cy="864"/>
              <a:chOff x="432" y="2928"/>
              <a:chExt cx="2256" cy="864"/>
            </a:xfrm>
          </p:grpSpPr>
          <p:sp>
            <p:nvSpPr>
              <p:cNvPr id="12305" name="Oval 31"/>
              <p:cNvSpPr>
                <a:spLocks noChangeArrowheads="1"/>
              </p:cNvSpPr>
              <p:nvPr/>
            </p:nvSpPr>
            <p:spPr bwMode="auto">
              <a:xfrm>
                <a:off x="432" y="3456"/>
                <a:ext cx="2256" cy="33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lnSpc>
                    <a:spcPct val="90000"/>
                  </a:lnSpc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ctr">
                  <a:lnSpc>
                    <a:spcPct val="90000"/>
                  </a:lnSpc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ctr">
                  <a:lnSpc>
                    <a:spcPct val="90000"/>
                  </a:lnSpc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ctr">
                  <a:lnSpc>
                    <a:spcPct val="90000"/>
                  </a:lnSpc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ctr">
                  <a:lnSpc>
                    <a:spcPct val="90000"/>
                  </a:lnSpc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nl-BE" altLang="nl-BE">
                  <a:latin typeface="Calibri" panose="020F0502020204030204" pitchFamily="34" charset="0"/>
                </a:endParaRPr>
              </a:p>
            </p:txBody>
          </p:sp>
          <p:sp>
            <p:nvSpPr>
              <p:cNvPr id="12306" name="Text Box 32"/>
              <p:cNvSpPr txBox="1">
                <a:spLocks noChangeArrowheads="1"/>
              </p:cNvSpPr>
              <p:nvPr/>
            </p:nvSpPr>
            <p:spPr bwMode="auto">
              <a:xfrm>
                <a:off x="480" y="3503"/>
                <a:ext cx="1869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algn="ctr">
                  <a:lnSpc>
                    <a:spcPct val="90000"/>
                  </a:lnSpc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ctr">
                  <a:lnSpc>
                    <a:spcPct val="90000"/>
                  </a:lnSpc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ctr">
                  <a:lnSpc>
                    <a:spcPct val="90000"/>
                  </a:lnSpc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ctr">
                  <a:lnSpc>
                    <a:spcPct val="90000"/>
                  </a:lnSpc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ctr">
                  <a:lnSpc>
                    <a:spcPct val="90000"/>
                  </a:lnSpc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>
                  <a:lnSpc>
                    <a:spcPct val="100000"/>
                  </a:lnSpc>
                </a:pPr>
                <a:r>
                  <a:rPr lang="nl-NL" altLang="nl-BE" dirty="0" smtClean="0">
                    <a:latin typeface="Calibri" panose="020F0502020204030204" pitchFamily="34" charset="0"/>
                  </a:rPr>
                  <a:t>Peaks </a:t>
                </a:r>
                <a:r>
                  <a:rPr lang="nl-NL" altLang="nl-BE" dirty="0" err="1" smtClean="0">
                    <a:latin typeface="Calibri" panose="020F0502020204030204" pitchFamily="34" charset="0"/>
                  </a:rPr>
                  <a:t>correspond</a:t>
                </a:r>
                <a:r>
                  <a:rPr lang="nl-NL" altLang="nl-BE" dirty="0" smtClean="0">
                    <a:latin typeface="Calibri" panose="020F0502020204030204" pitchFamily="34" charset="0"/>
                  </a:rPr>
                  <a:t> </a:t>
                </a:r>
                <a:r>
                  <a:rPr lang="nl-NL" altLang="nl-BE" dirty="0" err="1" smtClean="0">
                    <a:latin typeface="Calibri" panose="020F0502020204030204" pitchFamily="34" charset="0"/>
                  </a:rPr>
                  <a:t>to</a:t>
                </a:r>
                <a:r>
                  <a:rPr lang="nl-NL" altLang="nl-BE" dirty="0" smtClean="0">
                    <a:latin typeface="Calibri" panose="020F0502020204030204" pitchFamily="34" charset="0"/>
                  </a:rPr>
                  <a:t> </a:t>
                </a:r>
                <a:r>
                  <a:rPr lang="nl-NL" altLang="nl-BE" dirty="0" err="1" smtClean="0">
                    <a:latin typeface="Calibri" panose="020F0502020204030204" pitchFamily="34" charset="0"/>
                  </a:rPr>
                  <a:t>edges</a:t>
                </a:r>
                <a:endParaRPr lang="nl-NL" altLang="nl-BE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2307" name="Line 33"/>
              <p:cNvSpPr>
                <a:spLocks noChangeShapeType="1"/>
              </p:cNvSpPr>
              <p:nvPr/>
            </p:nvSpPr>
            <p:spPr bwMode="auto">
              <a:xfrm flipH="1" flipV="1">
                <a:off x="720" y="3216"/>
                <a:ext cx="864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BE">
                  <a:latin typeface="Calibri" panose="020F0502020204030204" pitchFamily="34" charset="0"/>
                </a:endParaRPr>
              </a:p>
            </p:txBody>
          </p:sp>
          <p:sp>
            <p:nvSpPr>
              <p:cNvPr id="12308" name="Line 34"/>
              <p:cNvSpPr>
                <a:spLocks noChangeShapeType="1"/>
              </p:cNvSpPr>
              <p:nvPr/>
            </p:nvSpPr>
            <p:spPr bwMode="auto">
              <a:xfrm flipH="1" flipV="1">
                <a:off x="912" y="2928"/>
                <a:ext cx="672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BE">
                  <a:latin typeface="Calibri" panose="020F0502020204030204" pitchFamily="34" charset="0"/>
                </a:endParaRPr>
              </a:p>
            </p:txBody>
          </p:sp>
          <p:sp>
            <p:nvSpPr>
              <p:cNvPr id="12309" name="Line 35"/>
              <p:cNvSpPr>
                <a:spLocks noChangeShapeType="1"/>
              </p:cNvSpPr>
              <p:nvPr/>
            </p:nvSpPr>
            <p:spPr bwMode="auto">
              <a:xfrm flipV="1">
                <a:off x="1584" y="3360"/>
                <a:ext cx="28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BE">
                  <a:latin typeface="Calibri" panose="020F0502020204030204" pitchFamily="34" charset="0"/>
                </a:endParaRPr>
              </a:p>
            </p:txBody>
          </p:sp>
          <p:sp>
            <p:nvSpPr>
              <p:cNvPr id="12310" name="Line 36"/>
              <p:cNvSpPr>
                <a:spLocks noChangeShapeType="1"/>
              </p:cNvSpPr>
              <p:nvPr/>
            </p:nvSpPr>
            <p:spPr bwMode="auto">
              <a:xfrm flipV="1">
                <a:off x="1584" y="2976"/>
                <a:ext cx="144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BE">
                  <a:latin typeface="Calibri" panose="020F0502020204030204" pitchFamily="34" charset="0"/>
                </a:endParaRPr>
              </a:p>
            </p:txBody>
          </p:sp>
          <p:sp>
            <p:nvSpPr>
              <p:cNvPr id="12311" name="Line 37"/>
              <p:cNvSpPr>
                <a:spLocks noChangeShapeType="1"/>
              </p:cNvSpPr>
              <p:nvPr/>
            </p:nvSpPr>
            <p:spPr bwMode="auto">
              <a:xfrm flipV="1">
                <a:off x="1584" y="3120"/>
                <a:ext cx="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BE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32" name="Rectangle 31"/>
          <p:cNvSpPr/>
          <p:nvPr/>
        </p:nvSpPr>
        <p:spPr>
          <a:xfrm>
            <a:off x="0" y="156388"/>
            <a:ext cx="2805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Image </a:t>
            </a:r>
            <a:r>
              <a:rPr lang="en-US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denoising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 techniques</a:t>
            </a:r>
            <a:endParaRPr lang="nl-BE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Goossens, An Overview of State-of-the-art Denoising and Demosaicking Techniques:  Toward A Unified Framework for Handling Artifacts during Image Reconstruction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7299F-7A0C-4C93-99FD-9880DCD995E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04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93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93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293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171A2-9641-423E-B854-E03630611B1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Goossens, An Overview of State-of-the-art Denoising and Demosaicking Techniques:  Toward A Unified Framework for Handling Artifacts during Image Reconstruction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20940" y="147112"/>
            <a:ext cx="2805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Image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</a:rPr>
              <a:t>denoising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 techniques</a:t>
            </a:r>
            <a:endParaRPr lang="nl-BE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056" y="519148"/>
            <a:ext cx="4727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dirty="0" err="1" smtClean="0">
                <a:latin typeface="Calibri" panose="020F0502020204030204" pitchFamily="34" charset="0"/>
              </a:rPr>
              <a:t>Example</a:t>
            </a:r>
            <a:r>
              <a:rPr lang="nl-BE" sz="2000" dirty="0" smtClean="0">
                <a:latin typeface="Calibri" panose="020F0502020204030204" pitchFamily="34" charset="0"/>
              </a:rPr>
              <a:t>: </a:t>
            </a:r>
            <a:r>
              <a:rPr lang="nl-BE" sz="2000" dirty="0" err="1" smtClean="0">
                <a:latin typeface="Calibri" panose="020F0502020204030204" pitchFamily="34" charset="0"/>
              </a:rPr>
              <a:t>wavelet</a:t>
            </a:r>
            <a:r>
              <a:rPr lang="nl-BE" sz="2000" dirty="0" smtClean="0">
                <a:latin typeface="Calibri" panose="020F0502020204030204" pitchFamily="34" charset="0"/>
              </a:rPr>
              <a:t>-domain soft-</a:t>
            </a:r>
            <a:r>
              <a:rPr lang="nl-BE" sz="2000" dirty="0" err="1" smtClean="0">
                <a:latin typeface="Calibri" panose="020F0502020204030204" pitchFamily="34" charset="0"/>
              </a:rPr>
              <a:t>thresholding</a:t>
            </a:r>
            <a:endParaRPr lang="nl-BE" sz="2000" dirty="0">
              <a:latin typeface="Calibri" panose="020F0502020204030204" pitchFamily="34" charset="0"/>
            </a:endParaRPr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5636568" y="836712"/>
            <a:ext cx="2438400" cy="5181600"/>
            <a:chOff x="3360" y="624"/>
            <a:chExt cx="1536" cy="3264"/>
          </a:xfrm>
        </p:grpSpPr>
        <p:pic>
          <p:nvPicPr>
            <p:cNvPr id="7" name="Picture 4" descr="LH232"/>
            <p:cNvPicPr>
              <a:picLocks noChangeAspect="1" noChangeArrowheads="1"/>
            </p:cNvPicPr>
            <p:nvPr/>
          </p:nvPicPr>
          <p:blipFill>
            <a:blip r:embed="rId2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624"/>
              <a:ext cx="1489" cy="1489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5" descr="LH2thr"/>
            <p:cNvPicPr>
              <a:picLocks noChangeAspect="1" noChangeArrowheads="1"/>
            </p:cNvPicPr>
            <p:nvPr/>
          </p:nvPicPr>
          <p:blipFill>
            <a:blip r:embed="rId3">
              <a:lum contrast="1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2352"/>
              <a:ext cx="1536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AutoShape 6"/>
            <p:cNvSpPr>
              <a:spLocks noChangeArrowheads="1"/>
            </p:cNvSpPr>
            <p:nvPr/>
          </p:nvSpPr>
          <p:spPr bwMode="auto">
            <a:xfrm>
              <a:off x="3984" y="2137"/>
              <a:ext cx="288" cy="192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5050"/>
            </a:solidFill>
            <a:ln w="9525">
              <a:solidFill>
                <a:srgbClr val="FF505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lnSpc>
                  <a:spcPct val="90000"/>
                </a:lnSpc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lnSpc>
                  <a:spcPct val="90000"/>
                </a:lnSpc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lnSpc>
                  <a:spcPct val="90000"/>
                </a:lnSpc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lnSpc>
                  <a:spcPct val="90000"/>
                </a:lnSpc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lnSpc>
                  <a:spcPct val="90000"/>
                </a:lnSpc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nl-BE" altLang="nl-BE">
                <a:latin typeface="Calibri" panose="020F0502020204030204" pitchFamily="34" charset="0"/>
              </a:endParaRPr>
            </a:p>
          </p:txBody>
        </p:sp>
      </p:grp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683568" y="911325"/>
            <a:ext cx="3455988" cy="5181600"/>
            <a:chOff x="240" y="671"/>
            <a:chExt cx="2177" cy="3264"/>
          </a:xfrm>
        </p:grpSpPr>
        <p:grpSp>
          <p:nvGrpSpPr>
            <p:cNvPr id="11" name="Group 8"/>
            <p:cNvGrpSpPr>
              <a:grpSpLocks/>
            </p:cNvGrpSpPr>
            <p:nvPr/>
          </p:nvGrpSpPr>
          <p:grpSpPr bwMode="auto">
            <a:xfrm>
              <a:off x="240" y="671"/>
              <a:ext cx="2170" cy="1537"/>
              <a:chOff x="240" y="671"/>
              <a:chExt cx="2170" cy="1537"/>
            </a:xfrm>
          </p:grpSpPr>
          <p:sp>
            <p:nvSpPr>
              <p:cNvPr id="19" name="Text Box 9"/>
              <p:cNvSpPr txBox="1">
                <a:spLocks noChangeArrowheads="1"/>
              </p:cNvSpPr>
              <p:nvPr/>
            </p:nvSpPr>
            <p:spPr bwMode="auto">
              <a:xfrm>
                <a:off x="528" y="671"/>
                <a:ext cx="1309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algn="ctr">
                  <a:lnSpc>
                    <a:spcPct val="90000"/>
                  </a:lnSpc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ctr">
                  <a:lnSpc>
                    <a:spcPct val="90000"/>
                  </a:lnSpc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ctr">
                  <a:lnSpc>
                    <a:spcPct val="90000"/>
                  </a:lnSpc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ctr">
                  <a:lnSpc>
                    <a:spcPct val="90000"/>
                  </a:lnSpc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ctr">
                  <a:lnSpc>
                    <a:spcPct val="90000"/>
                  </a:lnSpc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>
                  <a:lnSpc>
                    <a:spcPct val="100000"/>
                  </a:lnSpc>
                </a:pPr>
                <a:r>
                  <a:rPr lang="en-US" altLang="nl-BE" sz="1800" dirty="0" smtClean="0">
                    <a:latin typeface="Calibri" panose="020F0502020204030204" pitchFamily="34" charset="0"/>
                  </a:rPr>
                  <a:t>Wavelet coefficients</a:t>
                </a:r>
                <a:endParaRPr lang="en-US" altLang="nl-BE" sz="1800" dirty="0">
                  <a:latin typeface="Calibri" panose="020F0502020204030204" pitchFamily="34" charset="0"/>
                </a:endParaRPr>
              </a:p>
            </p:txBody>
          </p:sp>
          <p:grpSp>
            <p:nvGrpSpPr>
              <p:cNvPr id="20" name="Group 10"/>
              <p:cNvGrpSpPr>
                <a:grpSpLocks noChangeAspect="1"/>
              </p:cNvGrpSpPr>
              <p:nvPr/>
            </p:nvGrpSpPr>
            <p:grpSpPr bwMode="auto">
              <a:xfrm>
                <a:off x="240" y="816"/>
                <a:ext cx="2170" cy="1392"/>
                <a:chOff x="240" y="816"/>
                <a:chExt cx="2409" cy="1545"/>
              </a:xfrm>
            </p:grpSpPr>
            <p:grpSp>
              <p:nvGrpSpPr>
                <p:cNvPr id="21" name="Group 11"/>
                <p:cNvGrpSpPr>
                  <a:grpSpLocks noChangeAspect="1"/>
                </p:cNvGrpSpPr>
                <p:nvPr/>
              </p:nvGrpSpPr>
              <p:grpSpPr bwMode="auto">
                <a:xfrm>
                  <a:off x="335" y="816"/>
                  <a:ext cx="2314" cy="1545"/>
                  <a:chOff x="335" y="816"/>
                  <a:chExt cx="2314" cy="1545"/>
                </a:xfrm>
              </p:grpSpPr>
              <p:sp>
                <p:nvSpPr>
                  <p:cNvPr id="27" name="Line 1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528" y="816"/>
                    <a:ext cx="0" cy="154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nl-BE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8" name="Line 1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28" y="1632"/>
                    <a:ext cx="2121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nl-BE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9" name="Text Box 14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335" y="1525"/>
                    <a:ext cx="218" cy="27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algn="ctr">
                      <a:lnSpc>
                        <a:spcPct val="90000"/>
                      </a:lnSpc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algn="ctr">
                      <a:lnSpc>
                        <a:spcPct val="90000"/>
                      </a:lnSpc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algn="ctr">
                      <a:lnSpc>
                        <a:spcPct val="90000"/>
                      </a:lnSpc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algn="ctr">
                      <a:lnSpc>
                        <a:spcPct val="90000"/>
                      </a:lnSpc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algn="ctr">
                      <a:lnSpc>
                        <a:spcPct val="90000"/>
                      </a:lnSpc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l">
                      <a:lnSpc>
                        <a:spcPct val="100000"/>
                      </a:lnSpc>
                    </a:pPr>
                    <a:r>
                      <a:rPr lang="en-US" altLang="nl-BE">
                        <a:latin typeface="Calibri" panose="020F0502020204030204" pitchFamily="34" charset="0"/>
                      </a:rPr>
                      <a:t>0</a:t>
                    </a:r>
                    <a:endParaRPr lang="en-US" altLang="nl-BE" sz="2400">
                      <a:latin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22" name="Freeform 15"/>
                <p:cNvSpPr>
                  <a:spLocks noChangeAspect="1"/>
                </p:cNvSpPr>
                <p:nvPr/>
              </p:nvSpPr>
              <p:spPr bwMode="auto">
                <a:xfrm>
                  <a:off x="576" y="960"/>
                  <a:ext cx="1825" cy="1393"/>
                </a:xfrm>
                <a:custGeom>
                  <a:avLst/>
                  <a:gdLst>
                    <a:gd name="T0" fmla="*/ 20 w 2606"/>
                    <a:gd name="T1" fmla="*/ 479 h 1990"/>
                    <a:gd name="T2" fmla="*/ 45 w 2606"/>
                    <a:gd name="T3" fmla="*/ 486 h 1990"/>
                    <a:gd name="T4" fmla="*/ 73 w 2606"/>
                    <a:gd name="T5" fmla="*/ 468 h 1990"/>
                    <a:gd name="T6" fmla="*/ 97 w 2606"/>
                    <a:gd name="T7" fmla="*/ 445 h 1990"/>
                    <a:gd name="T8" fmla="*/ 122 w 2606"/>
                    <a:gd name="T9" fmla="*/ 358 h 1990"/>
                    <a:gd name="T10" fmla="*/ 146 w 2606"/>
                    <a:gd name="T11" fmla="*/ 455 h 1990"/>
                    <a:gd name="T12" fmla="*/ 174 w 2606"/>
                    <a:gd name="T13" fmla="*/ 628 h 1990"/>
                    <a:gd name="T14" fmla="*/ 198 w 2606"/>
                    <a:gd name="T15" fmla="*/ 628 h 1990"/>
                    <a:gd name="T16" fmla="*/ 222 w 2606"/>
                    <a:gd name="T17" fmla="*/ 434 h 1990"/>
                    <a:gd name="T18" fmla="*/ 247 w 2606"/>
                    <a:gd name="T19" fmla="*/ 486 h 1990"/>
                    <a:gd name="T20" fmla="*/ 271 w 2606"/>
                    <a:gd name="T21" fmla="*/ 344 h 1990"/>
                    <a:gd name="T22" fmla="*/ 298 w 2606"/>
                    <a:gd name="T23" fmla="*/ 538 h 1990"/>
                    <a:gd name="T24" fmla="*/ 323 w 2606"/>
                    <a:gd name="T25" fmla="*/ 510 h 1990"/>
                    <a:gd name="T26" fmla="*/ 347 w 2606"/>
                    <a:gd name="T27" fmla="*/ 496 h 1990"/>
                    <a:gd name="T28" fmla="*/ 372 w 2606"/>
                    <a:gd name="T29" fmla="*/ 441 h 1990"/>
                    <a:gd name="T30" fmla="*/ 396 w 2606"/>
                    <a:gd name="T31" fmla="*/ 372 h 1990"/>
                    <a:gd name="T32" fmla="*/ 424 w 2606"/>
                    <a:gd name="T33" fmla="*/ 507 h 1990"/>
                    <a:gd name="T34" fmla="*/ 447 w 2606"/>
                    <a:gd name="T35" fmla="*/ 403 h 1990"/>
                    <a:gd name="T36" fmla="*/ 472 w 2606"/>
                    <a:gd name="T37" fmla="*/ 368 h 1990"/>
                    <a:gd name="T38" fmla="*/ 497 w 2606"/>
                    <a:gd name="T39" fmla="*/ 319 h 1990"/>
                    <a:gd name="T40" fmla="*/ 525 w 2606"/>
                    <a:gd name="T41" fmla="*/ 603 h 1990"/>
                    <a:gd name="T42" fmla="*/ 549 w 2606"/>
                    <a:gd name="T43" fmla="*/ 445 h 1990"/>
                    <a:gd name="T44" fmla="*/ 573 w 2606"/>
                    <a:gd name="T45" fmla="*/ 531 h 1990"/>
                    <a:gd name="T46" fmla="*/ 597 w 2606"/>
                    <a:gd name="T47" fmla="*/ 562 h 1990"/>
                    <a:gd name="T48" fmla="*/ 621 w 2606"/>
                    <a:gd name="T49" fmla="*/ 479 h 1990"/>
                    <a:gd name="T50" fmla="*/ 649 w 2606"/>
                    <a:gd name="T51" fmla="*/ 246 h 1990"/>
                    <a:gd name="T52" fmla="*/ 674 w 2606"/>
                    <a:gd name="T53" fmla="*/ 496 h 1990"/>
                    <a:gd name="T54" fmla="*/ 698 w 2606"/>
                    <a:gd name="T55" fmla="*/ 510 h 1990"/>
                    <a:gd name="T56" fmla="*/ 723 w 2606"/>
                    <a:gd name="T57" fmla="*/ 615 h 1990"/>
                    <a:gd name="T58" fmla="*/ 750 w 2606"/>
                    <a:gd name="T59" fmla="*/ 0 h 1990"/>
                    <a:gd name="T60" fmla="*/ 775 w 2606"/>
                    <a:gd name="T61" fmla="*/ 642 h 1990"/>
                    <a:gd name="T62" fmla="*/ 799 w 2606"/>
                    <a:gd name="T63" fmla="*/ 666 h 1990"/>
                    <a:gd name="T64" fmla="*/ 823 w 2606"/>
                    <a:gd name="T65" fmla="*/ 392 h 1990"/>
                    <a:gd name="T66" fmla="*/ 847 w 2606"/>
                    <a:gd name="T67" fmla="*/ 576 h 1990"/>
                    <a:gd name="T68" fmla="*/ 875 w 2606"/>
                    <a:gd name="T69" fmla="*/ 378 h 1990"/>
                    <a:gd name="T70" fmla="*/ 899 w 2606"/>
                    <a:gd name="T71" fmla="*/ 406 h 1990"/>
                    <a:gd name="T72" fmla="*/ 924 w 2606"/>
                    <a:gd name="T73" fmla="*/ 524 h 1990"/>
                    <a:gd name="T74" fmla="*/ 948 w 2606"/>
                    <a:gd name="T75" fmla="*/ 90 h 1990"/>
                    <a:gd name="T76" fmla="*/ 973 w 2606"/>
                    <a:gd name="T77" fmla="*/ 718 h 1990"/>
                    <a:gd name="T78" fmla="*/ 1000 w 2606"/>
                    <a:gd name="T79" fmla="*/ 461 h 1990"/>
                    <a:gd name="T80" fmla="*/ 1025 w 2606"/>
                    <a:gd name="T81" fmla="*/ 590 h 1990"/>
                    <a:gd name="T82" fmla="*/ 1048 w 2606"/>
                    <a:gd name="T83" fmla="*/ 531 h 1990"/>
                    <a:gd name="T84" fmla="*/ 1073 w 2606"/>
                    <a:gd name="T85" fmla="*/ 483 h 1990"/>
                    <a:gd name="T86" fmla="*/ 1101 w 2606"/>
                    <a:gd name="T87" fmla="*/ 601 h 1990"/>
                    <a:gd name="T88" fmla="*/ 1125 w 2606"/>
                    <a:gd name="T89" fmla="*/ 649 h 1990"/>
                    <a:gd name="T90" fmla="*/ 1150 w 2606"/>
                    <a:gd name="T91" fmla="*/ 486 h 1990"/>
                    <a:gd name="T92" fmla="*/ 1174 w 2606"/>
                    <a:gd name="T93" fmla="*/ 389 h 1990"/>
                    <a:gd name="T94" fmla="*/ 1198 w 2606"/>
                    <a:gd name="T95" fmla="*/ 520 h 1990"/>
                    <a:gd name="T96" fmla="*/ 1226 w 2606"/>
                    <a:gd name="T97" fmla="*/ 410 h 1990"/>
                    <a:gd name="T98" fmla="*/ 1250 w 2606"/>
                    <a:gd name="T99" fmla="*/ 635 h 1990"/>
                    <a:gd name="T100" fmla="*/ 1275 w 2606"/>
                    <a:gd name="T101" fmla="*/ 455 h 1990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0" t="0" r="r" b="b"/>
                  <a:pathLst>
                    <a:path w="2606" h="1990">
                      <a:moveTo>
                        <a:pt x="0" y="878"/>
                      </a:moveTo>
                      <a:lnTo>
                        <a:pt x="14" y="907"/>
                      </a:lnTo>
                      <a:lnTo>
                        <a:pt x="21" y="977"/>
                      </a:lnTo>
                      <a:lnTo>
                        <a:pt x="35" y="1041"/>
                      </a:lnTo>
                      <a:lnTo>
                        <a:pt x="42" y="977"/>
                      </a:lnTo>
                      <a:lnTo>
                        <a:pt x="57" y="956"/>
                      </a:lnTo>
                      <a:lnTo>
                        <a:pt x="64" y="1020"/>
                      </a:lnTo>
                      <a:lnTo>
                        <a:pt x="78" y="956"/>
                      </a:lnTo>
                      <a:lnTo>
                        <a:pt x="85" y="864"/>
                      </a:lnTo>
                      <a:lnTo>
                        <a:pt x="92" y="992"/>
                      </a:lnTo>
                      <a:lnTo>
                        <a:pt x="106" y="1084"/>
                      </a:lnTo>
                      <a:lnTo>
                        <a:pt x="113" y="992"/>
                      </a:lnTo>
                      <a:lnTo>
                        <a:pt x="127" y="935"/>
                      </a:lnTo>
                      <a:lnTo>
                        <a:pt x="134" y="942"/>
                      </a:lnTo>
                      <a:lnTo>
                        <a:pt x="149" y="956"/>
                      </a:lnTo>
                      <a:lnTo>
                        <a:pt x="156" y="914"/>
                      </a:lnTo>
                      <a:lnTo>
                        <a:pt x="170" y="864"/>
                      </a:lnTo>
                      <a:lnTo>
                        <a:pt x="177" y="914"/>
                      </a:lnTo>
                      <a:lnTo>
                        <a:pt x="184" y="942"/>
                      </a:lnTo>
                      <a:lnTo>
                        <a:pt x="198" y="907"/>
                      </a:lnTo>
                      <a:lnTo>
                        <a:pt x="205" y="1041"/>
                      </a:lnTo>
                      <a:lnTo>
                        <a:pt x="219" y="1247"/>
                      </a:lnTo>
                      <a:lnTo>
                        <a:pt x="226" y="1034"/>
                      </a:lnTo>
                      <a:lnTo>
                        <a:pt x="241" y="645"/>
                      </a:lnTo>
                      <a:lnTo>
                        <a:pt x="248" y="730"/>
                      </a:lnTo>
                      <a:lnTo>
                        <a:pt x="262" y="1084"/>
                      </a:lnTo>
                      <a:lnTo>
                        <a:pt x="269" y="1048"/>
                      </a:lnTo>
                      <a:lnTo>
                        <a:pt x="276" y="850"/>
                      </a:lnTo>
                      <a:lnTo>
                        <a:pt x="290" y="864"/>
                      </a:lnTo>
                      <a:lnTo>
                        <a:pt x="297" y="928"/>
                      </a:lnTo>
                      <a:lnTo>
                        <a:pt x="311" y="963"/>
                      </a:lnTo>
                      <a:lnTo>
                        <a:pt x="319" y="1303"/>
                      </a:lnTo>
                      <a:lnTo>
                        <a:pt x="333" y="1735"/>
                      </a:lnTo>
                      <a:lnTo>
                        <a:pt x="340" y="1728"/>
                      </a:lnTo>
                      <a:lnTo>
                        <a:pt x="354" y="1282"/>
                      </a:lnTo>
                      <a:lnTo>
                        <a:pt x="361" y="928"/>
                      </a:lnTo>
                      <a:lnTo>
                        <a:pt x="368" y="850"/>
                      </a:lnTo>
                      <a:lnTo>
                        <a:pt x="382" y="808"/>
                      </a:lnTo>
                      <a:lnTo>
                        <a:pt x="389" y="956"/>
                      </a:lnTo>
                      <a:lnTo>
                        <a:pt x="404" y="1282"/>
                      </a:lnTo>
                      <a:lnTo>
                        <a:pt x="411" y="1332"/>
                      </a:lnTo>
                      <a:lnTo>
                        <a:pt x="425" y="1006"/>
                      </a:lnTo>
                      <a:lnTo>
                        <a:pt x="432" y="808"/>
                      </a:lnTo>
                      <a:lnTo>
                        <a:pt x="446" y="836"/>
                      </a:lnTo>
                      <a:lnTo>
                        <a:pt x="453" y="885"/>
                      </a:lnTo>
                      <a:lnTo>
                        <a:pt x="460" y="914"/>
                      </a:lnTo>
                      <a:lnTo>
                        <a:pt x="474" y="864"/>
                      </a:lnTo>
                      <a:lnTo>
                        <a:pt x="481" y="850"/>
                      </a:lnTo>
                      <a:lnTo>
                        <a:pt x="496" y="956"/>
                      </a:lnTo>
                      <a:lnTo>
                        <a:pt x="503" y="992"/>
                      </a:lnTo>
                      <a:lnTo>
                        <a:pt x="517" y="723"/>
                      </a:lnTo>
                      <a:lnTo>
                        <a:pt x="524" y="510"/>
                      </a:lnTo>
                      <a:lnTo>
                        <a:pt x="531" y="638"/>
                      </a:lnTo>
                      <a:lnTo>
                        <a:pt x="545" y="730"/>
                      </a:lnTo>
                      <a:lnTo>
                        <a:pt x="552" y="701"/>
                      </a:lnTo>
                      <a:lnTo>
                        <a:pt x="566" y="900"/>
                      </a:lnTo>
                      <a:lnTo>
                        <a:pt x="573" y="1324"/>
                      </a:lnTo>
                      <a:lnTo>
                        <a:pt x="588" y="1601"/>
                      </a:lnTo>
                      <a:lnTo>
                        <a:pt x="595" y="1523"/>
                      </a:lnTo>
                      <a:lnTo>
                        <a:pt x="609" y="1098"/>
                      </a:lnTo>
                      <a:lnTo>
                        <a:pt x="616" y="758"/>
                      </a:lnTo>
                      <a:lnTo>
                        <a:pt x="623" y="751"/>
                      </a:lnTo>
                      <a:lnTo>
                        <a:pt x="637" y="928"/>
                      </a:lnTo>
                      <a:lnTo>
                        <a:pt x="644" y="1091"/>
                      </a:lnTo>
                      <a:lnTo>
                        <a:pt x="658" y="1041"/>
                      </a:lnTo>
                      <a:lnTo>
                        <a:pt x="666" y="878"/>
                      </a:lnTo>
                      <a:lnTo>
                        <a:pt x="680" y="850"/>
                      </a:lnTo>
                      <a:lnTo>
                        <a:pt x="687" y="992"/>
                      </a:lnTo>
                      <a:lnTo>
                        <a:pt x="701" y="1098"/>
                      </a:lnTo>
                      <a:lnTo>
                        <a:pt x="708" y="1013"/>
                      </a:lnTo>
                      <a:lnTo>
                        <a:pt x="715" y="850"/>
                      </a:lnTo>
                      <a:lnTo>
                        <a:pt x="729" y="836"/>
                      </a:lnTo>
                      <a:lnTo>
                        <a:pt x="736" y="956"/>
                      </a:lnTo>
                      <a:lnTo>
                        <a:pt x="750" y="985"/>
                      </a:lnTo>
                      <a:lnTo>
                        <a:pt x="758" y="900"/>
                      </a:lnTo>
                      <a:lnTo>
                        <a:pt x="772" y="1006"/>
                      </a:lnTo>
                      <a:lnTo>
                        <a:pt x="779" y="1254"/>
                      </a:lnTo>
                      <a:lnTo>
                        <a:pt x="793" y="1190"/>
                      </a:lnTo>
                      <a:lnTo>
                        <a:pt x="800" y="907"/>
                      </a:lnTo>
                      <a:lnTo>
                        <a:pt x="807" y="758"/>
                      </a:lnTo>
                      <a:lnTo>
                        <a:pt x="821" y="694"/>
                      </a:lnTo>
                      <a:lnTo>
                        <a:pt x="828" y="744"/>
                      </a:lnTo>
                      <a:lnTo>
                        <a:pt x="843" y="992"/>
                      </a:lnTo>
                      <a:lnTo>
                        <a:pt x="850" y="1098"/>
                      </a:lnTo>
                      <a:lnTo>
                        <a:pt x="864" y="1034"/>
                      </a:lnTo>
                      <a:lnTo>
                        <a:pt x="871" y="1048"/>
                      </a:lnTo>
                      <a:lnTo>
                        <a:pt x="885" y="1034"/>
                      </a:lnTo>
                      <a:lnTo>
                        <a:pt x="892" y="900"/>
                      </a:lnTo>
                      <a:lnTo>
                        <a:pt x="899" y="836"/>
                      </a:lnTo>
                      <a:lnTo>
                        <a:pt x="913" y="822"/>
                      </a:lnTo>
                      <a:lnTo>
                        <a:pt x="920" y="779"/>
                      </a:lnTo>
                      <a:lnTo>
                        <a:pt x="935" y="907"/>
                      </a:lnTo>
                      <a:lnTo>
                        <a:pt x="942" y="1169"/>
                      </a:lnTo>
                      <a:lnTo>
                        <a:pt x="956" y="1098"/>
                      </a:lnTo>
                      <a:lnTo>
                        <a:pt x="963" y="751"/>
                      </a:lnTo>
                      <a:lnTo>
                        <a:pt x="977" y="808"/>
                      </a:lnTo>
                      <a:lnTo>
                        <a:pt x="984" y="1261"/>
                      </a:lnTo>
                      <a:lnTo>
                        <a:pt x="991" y="1339"/>
                      </a:lnTo>
                      <a:lnTo>
                        <a:pt x="1005" y="963"/>
                      </a:lnTo>
                      <a:lnTo>
                        <a:pt x="1012" y="652"/>
                      </a:lnTo>
                      <a:lnTo>
                        <a:pt x="1027" y="666"/>
                      </a:lnTo>
                      <a:lnTo>
                        <a:pt x="1034" y="836"/>
                      </a:lnTo>
                      <a:lnTo>
                        <a:pt x="1048" y="864"/>
                      </a:lnTo>
                      <a:lnTo>
                        <a:pt x="1055" y="956"/>
                      </a:lnTo>
                      <a:lnTo>
                        <a:pt x="1069" y="1232"/>
                      </a:lnTo>
                      <a:lnTo>
                        <a:pt x="1076" y="1339"/>
                      </a:lnTo>
                      <a:lnTo>
                        <a:pt x="1083" y="1091"/>
                      </a:lnTo>
                      <a:lnTo>
                        <a:pt x="1097" y="758"/>
                      </a:lnTo>
                      <a:lnTo>
                        <a:pt x="1105" y="701"/>
                      </a:lnTo>
                      <a:lnTo>
                        <a:pt x="1119" y="907"/>
                      </a:lnTo>
                      <a:lnTo>
                        <a:pt x="1126" y="1070"/>
                      </a:lnTo>
                      <a:lnTo>
                        <a:pt x="1140" y="1048"/>
                      </a:lnTo>
                      <a:lnTo>
                        <a:pt x="1147" y="1084"/>
                      </a:lnTo>
                      <a:lnTo>
                        <a:pt x="1161" y="1176"/>
                      </a:lnTo>
                      <a:lnTo>
                        <a:pt x="1168" y="1084"/>
                      </a:lnTo>
                      <a:lnTo>
                        <a:pt x="1175" y="822"/>
                      </a:lnTo>
                      <a:lnTo>
                        <a:pt x="1190" y="730"/>
                      </a:lnTo>
                      <a:lnTo>
                        <a:pt x="1197" y="850"/>
                      </a:lnTo>
                      <a:lnTo>
                        <a:pt x="1211" y="1062"/>
                      </a:lnTo>
                      <a:lnTo>
                        <a:pt x="1218" y="1147"/>
                      </a:lnTo>
                      <a:lnTo>
                        <a:pt x="1232" y="900"/>
                      </a:lnTo>
                      <a:lnTo>
                        <a:pt x="1239" y="687"/>
                      </a:lnTo>
                      <a:lnTo>
                        <a:pt x="1253" y="857"/>
                      </a:lnTo>
                      <a:lnTo>
                        <a:pt x="1260" y="1084"/>
                      </a:lnTo>
                      <a:lnTo>
                        <a:pt x="1267" y="977"/>
                      </a:lnTo>
                      <a:lnTo>
                        <a:pt x="1282" y="864"/>
                      </a:lnTo>
                      <a:lnTo>
                        <a:pt x="1289" y="1091"/>
                      </a:lnTo>
                      <a:lnTo>
                        <a:pt x="1303" y="1204"/>
                      </a:lnTo>
                      <a:lnTo>
                        <a:pt x="1310" y="857"/>
                      </a:lnTo>
                      <a:lnTo>
                        <a:pt x="1324" y="503"/>
                      </a:lnTo>
                      <a:lnTo>
                        <a:pt x="1331" y="503"/>
                      </a:lnTo>
                      <a:lnTo>
                        <a:pt x="1345" y="793"/>
                      </a:lnTo>
                      <a:lnTo>
                        <a:pt x="1352" y="1084"/>
                      </a:lnTo>
                      <a:lnTo>
                        <a:pt x="1359" y="1126"/>
                      </a:lnTo>
                      <a:lnTo>
                        <a:pt x="1374" y="1013"/>
                      </a:lnTo>
                      <a:lnTo>
                        <a:pt x="1381" y="956"/>
                      </a:lnTo>
                      <a:lnTo>
                        <a:pt x="1395" y="942"/>
                      </a:lnTo>
                      <a:lnTo>
                        <a:pt x="1402" y="985"/>
                      </a:lnTo>
                      <a:lnTo>
                        <a:pt x="1416" y="1070"/>
                      </a:lnTo>
                      <a:lnTo>
                        <a:pt x="1423" y="1041"/>
                      </a:lnTo>
                      <a:lnTo>
                        <a:pt x="1437" y="928"/>
                      </a:lnTo>
                      <a:lnTo>
                        <a:pt x="1444" y="857"/>
                      </a:lnTo>
                      <a:lnTo>
                        <a:pt x="1452" y="928"/>
                      </a:lnTo>
                      <a:lnTo>
                        <a:pt x="1466" y="1119"/>
                      </a:lnTo>
                      <a:lnTo>
                        <a:pt x="1473" y="1254"/>
                      </a:lnTo>
                      <a:lnTo>
                        <a:pt x="1487" y="1190"/>
                      </a:lnTo>
                      <a:lnTo>
                        <a:pt x="1494" y="857"/>
                      </a:lnTo>
                      <a:lnTo>
                        <a:pt x="1508" y="489"/>
                      </a:lnTo>
                      <a:lnTo>
                        <a:pt x="1515" y="213"/>
                      </a:lnTo>
                      <a:lnTo>
                        <a:pt x="1529" y="0"/>
                      </a:lnTo>
                      <a:lnTo>
                        <a:pt x="1536" y="57"/>
                      </a:lnTo>
                      <a:lnTo>
                        <a:pt x="1544" y="503"/>
                      </a:lnTo>
                      <a:lnTo>
                        <a:pt x="1558" y="829"/>
                      </a:lnTo>
                      <a:lnTo>
                        <a:pt x="1565" y="956"/>
                      </a:lnTo>
                      <a:lnTo>
                        <a:pt x="1579" y="1310"/>
                      </a:lnTo>
                      <a:lnTo>
                        <a:pt x="1586" y="1565"/>
                      </a:lnTo>
                      <a:lnTo>
                        <a:pt x="1600" y="1516"/>
                      </a:lnTo>
                      <a:lnTo>
                        <a:pt x="1607" y="1459"/>
                      </a:lnTo>
                      <a:lnTo>
                        <a:pt x="1614" y="1466"/>
                      </a:lnTo>
                      <a:lnTo>
                        <a:pt x="1629" y="1360"/>
                      </a:lnTo>
                      <a:lnTo>
                        <a:pt x="1636" y="1147"/>
                      </a:lnTo>
                      <a:lnTo>
                        <a:pt x="1650" y="935"/>
                      </a:lnTo>
                      <a:lnTo>
                        <a:pt x="1657" y="723"/>
                      </a:lnTo>
                      <a:lnTo>
                        <a:pt x="1671" y="645"/>
                      </a:lnTo>
                      <a:lnTo>
                        <a:pt x="1678" y="800"/>
                      </a:lnTo>
                      <a:lnTo>
                        <a:pt x="1692" y="1013"/>
                      </a:lnTo>
                      <a:lnTo>
                        <a:pt x="1699" y="1091"/>
                      </a:lnTo>
                      <a:lnTo>
                        <a:pt x="1706" y="1006"/>
                      </a:lnTo>
                      <a:lnTo>
                        <a:pt x="1721" y="956"/>
                      </a:lnTo>
                      <a:lnTo>
                        <a:pt x="1728" y="1176"/>
                      </a:lnTo>
                      <a:lnTo>
                        <a:pt x="1742" y="1388"/>
                      </a:lnTo>
                      <a:lnTo>
                        <a:pt x="1749" y="1324"/>
                      </a:lnTo>
                      <a:lnTo>
                        <a:pt x="1763" y="1176"/>
                      </a:lnTo>
                      <a:lnTo>
                        <a:pt x="1770" y="977"/>
                      </a:lnTo>
                      <a:lnTo>
                        <a:pt x="1784" y="772"/>
                      </a:lnTo>
                      <a:lnTo>
                        <a:pt x="1791" y="900"/>
                      </a:lnTo>
                      <a:lnTo>
                        <a:pt x="1798" y="1091"/>
                      </a:lnTo>
                      <a:lnTo>
                        <a:pt x="1813" y="1020"/>
                      </a:lnTo>
                      <a:lnTo>
                        <a:pt x="1820" y="885"/>
                      </a:lnTo>
                      <a:lnTo>
                        <a:pt x="1834" y="829"/>
                      </a:lnTo>
                      <a:lnTo>
                        <a:pt x="1841" y="822"/>
                      </a:lnTo>
                      <a:lnTo>
                        <a:pt x="1855" y="885"/>
                      </a:lnTo>
                      <a:lnTo>
                        <a:pt x="1862" y="963"/>
                      </a:lnTo>
                      <a:lnTo>
                        <a:pt x="1876" y="1006"/>
                      </a:lnTo>
                      <a:lnTo>
                        <a:pt x="1883" y="1070"/>
                      </a:lnTo>
                      <a:lnTo>
                        <a:pt x="1891" y="1140"/>
                      </a:lnTo>
                      <a:lnTo>
                        <a:pt x="1905" y="1041"/>
                      </a:lnTo>
                      <a:lnTo>
                        <a:pt x="1912" y="779"/>
                      </a:lnTo>
                      <a:lnTo>
                        <a:pt x="1926" y="489"/>
                      </a:lnTo>
                      <a:lnTo>
                        <a:pt x="1933" y="184"/>
                      </a:lnTo>
                      <a:lnTo>
                        <a:pt x="1947" y="29"/>
                      </a:lnTo>
                      <a:lnTo>
                        <a:pt x="1954" y="156"/>
                      </a:lnTo>
                      <a:lnTo>
                        <a:pt x="1968" y="545"/>
                      </a:lnTo>
                      <a:lnTo>
                        <a:pt x="1975" y="956"/>
                      </a:lnTo>
                      <a:lnTo>
                        <a:pt x="1983" y="1466"/>
                      </a:lnTo>
                      <a:lnTo>
                        <a:pt x="1997" y="1933"/>
                      </a:lnTo>
                      <a:lnTo>
                        <a:pt x="2004" y="1990"/>
                      </a:lnTo>
                      <a:lnTo>
                        <a:pt x="2018" y="1615"/>
                      </a:lnTo>
                      <a:lnTo>
                        <a:pt x="2025" y="1140"/>
                      </a:lnTo>
                      <a:lnTo>
                        <a:pt x="2039" y="942"/>
                      </a:lnTo>
                      <a:lnTo>
                        <a:pt x="2046" y="857"/>
                      </a:lnTo>
                      <a:lnTo>
                        <a:pt x="2060" y="772"/>
                      </a:lnTo>
                      <a:lnTo>
                        <a:pt x="2068" y="800"/>
                      </a:lnTo>
                      <a:lnTo>
                        <a:pt x="2075" y="1041"/>
                      </a:lnTo>
                      <a:lnTo>
                        <a:pt x="2089" y="1204"/>
                      </a:lnTo>
                      <a:lnTo>
                        <a:pt x="2096" y="1006"/>
                      </a:lnTo>
                      <a:lnTo>
                        <a:pt x="2110" y="730"/>
                      </a:lnTo>
                      <a:lnTo>
                        <a:pt x="2117" y="836"/>
                      </a:lnTo>
                      <a:lnTo>
                        <a:pt x="2131" y="1119"/>
                      </a:lnTo>
                      <a:lnTo>
                        <a:pt x="2138" y="1084"/>
                      </a:lnTo>
                      <a:lnTo>
                        <a:pt x="2153" y="935"/>
                      </a:lnTo>
                      <a:lnTo>
                        <a:pt x="2160" y="1006"/>
                      </a:lnTo>
                      <a:lnTo>
                        <a:pt x="2167" y="977"/>
                      </a:lnTo>
                      <a:lnTo>
                        <a:pt x="2181" y="850"/>
                      </a:lnTo>
                      <a:lnTo>
                        <a:pt x="2188" y="985"/>
                      </a:lnTo>
                      <a:lnTo>
                        <a:pt x="2202" y="1006"/>
                      </a:lnTo>
                      <a:lnTo>
                        <a:pt x="2209" y="779"/>
                      </a:lnTo>
                      <a:lnTo>
                        <a:pt x="2223" y="850"/>
                      </a:lnTo>
                      <a:lnTo>
                        <a:pt x="2230" y="1140"/>
                      </a:lnTo>
                      <a:lnTo>
                        <a:pt x="2245" y="1225"/>
                      </a:lnTo>
                      <a:lnTo>
                        <a:pt x="2252" y="1112"/>
                      </a:lnTo>
                      <a:lnTo>
                        <a:pt x="2259" y="992"/>
                      </a:lnTo>
                      <a:lnTo>
                        <a:pt x="2273" y="942"/>
                      </a:lnTo>
                      <a:lnTo>
                        <a:pt x="2280" y="1048"/>
                      </a:lnTo>
                      <a:lnTo>
                        <a:pt x="2294" y="1324"/>
                      </a:lnTo>
                      <a:lnTo>
                        <a:pt x="2301" y="1296"/>
                      </a:lnTo>
                      <a:lnTo>
                        <a:pt x="2315" y="836"/>
                      </a:lnTo>
                      <a:lnTo>
                        <a:pt x="2322" y="595"/>
                      </a:lnTo>
                      <a:lnTo>
                        <a:pt x="2337" y="829"/>
                      </a:lnTo>
                      <a:lnTo>
                        <a:pt x="2344" y="992"/>
                      </a:lnTo>
                      <a:lnTo>
                        <a:pt x="2351" y="829"/>
                      </a:lnTo>
                      <a:lnTo>
                        <a:pt x="2365" y="793"/>
                      </a:lnTo>
                      <a:lnTo>
                        <a:pt x="2372" y="942"/>
                      </a:lnTo>
                      <a:lnTo>
                        <a:pt x="2386" y="935"/>
                      </a:lnTo>
                      <a:lnTo>
                        <a:pt x="2393" y="793"/>
                      </a:lnTo>
                      <a:lnTo>
                        <a:pt x="2407" y="822"/>
                      </a:lnTo>
                      <a:lnTo>
                        <a:pt x="2415" y="1062"/>
                      </a:lnTo>
                      <a:lnTo>
                        <a:pt x="2429" y="1232"/>
                      </a:lnTo>
                      <a:lnTo>
                        <a:pt x="2436" y="1204"/>
                      </a:lnTo>
                      <a:lnTo>
                        <a:pt x="2443" y="1062"/>
                      </a:lnTo>
                      <a:lnTo>
                        <a:pt x="2457" y="928"/>
                      </a:lnTo>
                      <a:lnTo>
                        <a:pt x="2464" y="836"/>
                      </a:lnTo>
                      <a:lnTo>
                        <a:pt x="2478" y="808"/>
                      </a:lnTo>
                      <a:lnTo>
                        <a:pt x="2485" y="822"/>
                      </a:lnTo>
                      <a:lnTo>
                        <a:pt x="2499" y="836"/>
                      </a:lnTo>
                      <a:lnTo>
                        <a:pt x="2507" y="829"/>
                      </a:lnTo>
                      <a:lnTo>
                        <a:pt x="2521" y="829"/>
                      </a:lnTo>
                      <a:lnTo>
                        <a:pt x="2528" y="963"/>
                      </a:lnTo>
                      <a:lnTo>
                        <a:pt x="2535" y="1190"/>
                      </a:lnTo>
                      <a:lnTo>
                        <a:pt x="2549" y="1296"/>
                      </a:lnTo>
                      <a:lnTo>
                        <a:pt x="2556" y="1275"/>
                      </a:lnTo>
                      <a:lnTo>
                        <a:pt x="2570" y="1155"/>
                      </a:lnTo>
                      <a:lnTo>
                        <a:pt x="2577" y="963"/>
                      </a:lnTo>
                      <a:lnTo>
                        <a:pt x="2592" y="885"/>
                      </a:lnTo>
                      <a:lnTo>
                        <a:pt x="2599" y="928"/>
                      </a:lnTo>
                      <a:lnTo>
                        <a:pt x="2606" y="977"/>
                      </a:ln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nl-B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3" name="Line 16"/>
                <p:cNvSpPr>
                  <a:spLocks noChangeAspect="1" noChangeShapeType="1"/>
                </p:cNvSpPr>
                <p:nvPr/>
              </p:nvSpPr>
              <p:spPr bwMode="auto">
                <a:xfrm>
                  <a:off x="528" y="1440"/>
                  <a:ext cx="1872" cy="0"/>
                </a:xfrm>
                <a:prstGeom prst="line">
                  <a:avLst/>
                </a:prstGeom>
                <a:noFill/>
                <a:ln w="57150">
                  <a:solidFill>
                    <a:srgbClr val="FF505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nl-B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4" name="Line 17"/>
                <p:cNvSpPr>
                  <a:spLocks noChangeAspect="1" noChangeShapeType="1"/>
                </p:cNvSpPr>
                <p:nvPr/>
              </p:nvSpPr>
              <p:spPr bwMode="auto">
                <a:xfrm>
                  <a:off x="528" y="1824"/>
                  <a:ext cx="1872" cy="0"/>
                </a:xfrm>
                <a:prstGeom prst="line">
                  <a:avLst/>
                </a:prstGeom>
                <a:noFill/>
                <a:ln w="57150">
                  <a:solidFill>
                    <a:srgbClr val="FF505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nl-BE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5" name="Text Box 18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10" y="1294"/>
                  <a:ext cx="217" cy="2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algn="ctr">
                    <a:lnSpc>
                      <a:spcPct val="90000"/>
                    </a:lnSpc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ctr">
                    <a:lnSpc>
                      <a:spcPct val="90000"/>
                    </a:lnSpc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ctr">
                    <a:lnSpc>
                      <a:spcPct val="90000"/>
                    </a:lnSpc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ctr">
                    <a:lnSpc>
                      <a:spcPct val="90000"/>
                    </a:lnSpc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ctr">
                    <a:lnSpc>
                      <a:spcPct val="90000"/>
                    </a:lnSpc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>
                    <a:lnSpc>
                      <a:spcPct val="100000"/>
                    </a:lnSpc>
                  </a:pPr>
                  <a:r>
                    <a:rPr lang="en-US" altLang="nl-BE">
                      <a:latin typeface="Calibri" panose="020F0502020204030204" pitchFamily="34" charset="0"/>
                    </a:rPr>
                    <a:t>T</a:t>
                  </a:r>
                  <a:endParaRPr lang="en-US" altLang="nl-BE" sz="240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6" name="Text Box 19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40" y="1728"/>
                  <a:ext cx="272" cy="2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algn="ctr">
                    <a:lnSpc>
                      <a:spcPct val="90000"/>
                    </a:lnSpc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ctr">
                    <a:lnSpc>
                      <a:spcPct val="90000"/>
                    </a:lnSpc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ctr">
                    <a:lnSpc>
                      <a:spcPct val="90000"/>
                    </a:lnSpc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ctr">
                    <a:lnSpc>
                      <a:spcPct val="90000"/>
                    </a:lnSpc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ctr">
                    <a:lnSpc>
                      <a:spcPct val="90000"/>
                    </a:lnSpc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>
                    <a:lnSpc>
                      <a:spcPct val="100000"/>
                    </a:lnSpc>
                  </a:pPr>
                  <a:r>
                    <a:rPr lang="en-US" altLang="nl-BE">
                      <a:latin typeface="Calibri" panose="020F0502020204030204" pitchFamily="34" charset="0"/>
                    </a:rPr>
                    <a:t>-T</a:t>
                  </a:r>
                  <a:endParaRPr lang="en-US" altLang="nl-BE" sz="2400">
                    <a:latin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12" name="AutoShape 20"/>
            <p:cNvSpPr>
              <a:spLocks noChangeArrowheads="1"/>
            </p:cNvSpPr>
            <p:nvPr/>
          </p:nvSpPr>
          <p:spPr bwMode="auto">
            <a:xfrm>
              <a:off x="1296" y="2137"/>
              <a:ext cx="288" cy="192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5050"/>
            </a:solidFill>
            <a:ln w="9525">
              <a:solidFill>
                <a:srgbClr val="FF505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lnSpc>
                  <a:spcPct val="90000"/>
                </a:lnSpc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lnSpc>
                  <a:spcPct val="90000"/>
                </a:lnSpc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lnSpc>
                  <a:spcPct val="90000"/>
                </a:lnSpc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lnSpc>
                  <a:spcPct val="90000"/>
                </a:lnSpc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lnSpc>
                  <a:spcPct val="90000"/>
                </a:lnSpc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nl-BE" altLang="nl-BE">
                <a:latin typeface="Calibri" panose="020F0502020204030204" pitchFamily="34" charset="0"/>
              </a:endParaRPr>
            </a:p>
          </p:txBody>
        </p:sp>
        <p:grpSp>
          <p:nvGrpSpPr>
            <p:cNvPr id="13" name="Group 21"/>
            <p:cNvGrpSpPr>
              <a:grpSpLocks/>
            </p:cNvGrpSpPr>
            <p:nvPr/>
          </p:nvGrpSpPr>
          <p:grpSpPr bwMode="auto">
            <a:xfrm>
              <a:off x="336" y="2352"/>
              <a:ext cx="2081" cy="1583"/>
              <a:chOff x="336" y="2352"/>
              <a:chExt cx="2081" cy="1583"/>
            </a:xfrm>
          </p:grpSpPr>
          <p:sp>
            <p:nvSpPr>
              <p:cNvPr id="14" name="Freeform 22"/>
              <p:cNvSpPr>
                <a:spLocks noChangeAspect="1"/>
              </p:cNvSpPr>
              <p:nvPr/>
            </p:nvSpPr>
            <p:spPr bwMode="auto">
              <a:xfrm>
                <a:off x="595" y="2592"/>
                <a:ext cx="1642" cy="1343"/>
              </a:xfrm>
              <a:custGeom>
                <a:avLst/>
                <a:gdLst>
                  <a:gd name="T0" fmla="*/ 16 w 2606"/>
                  <a:gd name="T1" fmla="*/ 408 h 2131"/>
                  <a:gd name="T2" fmla="*/ 37 w 2606"/>
                  <a:gd name="T3" fmla="*/ 408 h 2131"/>
                  <a:gd name="T4" fmla="*/ 59 w 2606"/>
                  <a:gd name="T5" fmla="*/ 408 h 2131"/>
                  <a:gd name="T6" fmla="*/ 79 w 2606"/>
                  <a:gd name="T7" fmla="*/ 408 h 2131"/>
                  <a:gd name="T8" fmla="*/ 98 w 2606"/>
                  <a:gd name="T9" fmla="*/ 408 h 2131"/>
                  <a:gd name="T10" fmla="*/ 118 w 2606"/>
                  <a:gd name="T11" fmla="*/ 408 h 2131"/>
                  <a:gd name="T12" fmla="*/ 141 w 2606"/>
                  <a:gd name="T13" fmla="*/ 521 h 2131"/>
                  <a:gd name="T14" fmla="*/ 161 w 2606"/>
                  <a:gd name="T15" fmla="*/ 523 h 2131"/>
                  <a:gd name="T16" fmla="*/ 180 w 2606"/>
                  <a:gd name="T17" fmla="*/ 408 h 2131"/>
                  <a:gd name="T18" fmla="*/ 200 w 2606"/>
                  <a:gd name="T19" fmla="*/ 408 h 2131"/>
                  <a:gd name="T20" fmla="*/ 219 w 2606"/>
                  <a:gd name="T21" fmla="*/ 408 h 2131"/>
                  <a:gd name="T22" fmla="*/ 242 w 2606"/>
                  <a:gd name="T23" fmla="*/ 408 h 2131"/>
                  <a:gd name="T24" fmla="*/ 261 w 2606"/>
                  <a:gd name="T25" fmla="*/ 408 h 2131"/>
                  <a:gd name="T26" fmla="*/ 281 w 2606"/>
                  <a:gd name="T27" fmla="*/ 408 h 2131"/>
                  <a:gd name="T28" fmla="*/ 301 w 2606"/>
                  <a:gd name="T29" fmla="*/ 408 h 2131"/>
                  <a:gd name="T30" fmla="*/ 320 w 2606"/>
                  <a:gd name="T31" fmla="*/ 408 h 2131"/>
                  <a:gd name="T32" fmla="*/ 343 w 2606"/>
                  <a:gd name="T33" fmla="*/ 408 h 2131"/>
                  <a:gd name="T34" fmla="*/ 362 w 2606"/>
                  <a:gd name="T35" fmla="*/ 408 h 2131"/>
                  <a:gd name="T36" fmla="*/ 382 w 2606"/>
                  <a:gd name="T37" fmla="*/ 408 h 2131"/>
                  <a:gd name="T38" fmla="*/ 402 w 2606"/>
                  <a:gd name="T39" fmla="*/ 303 h 2131"/>
                  <a:gd name="T40" fmla="*/ 425 w 2606"/>
                  <a:gd name="T41" fmla="*/ 506 h 2131"/>
                  <a:gd name="T42" fmla="*/ 444 w 2606"/>
                  <a:gd name="T43" fmla="*/ 408 h 2131"/>
                  <a:gd name="T44" fmla="*/ 464 w 2606"/>
                  <a:gd name="T45" fmla="*/ 408 h 2131"/>
                  <a:gd name="T46" fmla="*/ 483 w 2606"/>
                  <a:gd name="T47" fmla="*/ 408 h 2131"/>
                  <a:gd name="T48" fmla="*/ 503 w 2606"/>
                  <a:gd name="T49" fmla="*/ 408 h 2131"/>
                  <a:gd name="T50" fmla="*/ 525 w 2606"/>
                  <a:gd name="T51" fmla="*/ 248 h 2131"/>
                  <a:gd name="T52" fmla="*/ 546 w 2606"/>
                  <a:gd name="T53" fmla="*/ 408 h 2131"/>
                  <a:gd name="T54" fmla="*/ 565 w 2606"/>
                  <a:gd name="T55" fmla="*/ 408 h 2131"/>
                  <a:gd name="T56" fmla="*/ 585 w 2606"/>
                  <a:gd name="T57" fmla="*/ 509 h 2131"/>
                  <a:gd name="T58" fmla="*/ 607 w 2606"/>
                  <a:gd name="T59" fmla="*/ 0 h 2131"/>
                  <a:gd name="T60" fmla="*/ 627 w 2606"/>
                  <a:gd name="T61" fmla="*/ 534 h 2131"/>
                  <a:gd name="T62" fmla="*/ 646 w 2606"/>
                  <a:gd name="T63" fmla="*/ 551 h 2131"/>
                  <a:gd name="T64" fmla="*/ 666 w 2606"/>
                  <a:gd name="T65" fmla="*/ 408 h 2131"/>
                  <a:gd name="T66" fmla="*/ 686 w 2606"/>
                  <a:gd name="T67" fmla="*/ 408 h 2131"/>
                  <a:gd name="T68" fmla="*/ 708 w 2606"/>
                  <a:gd name="T69" fmla="*/ 408 h 2131"/>
                  <a:gd name="T70" fmla="*/ 728 w 2606"/>
                  <a:gd name="T71" fmla="*/ 408 h 2131"/>
                  <a:gd name="T72" fmla="*/ 747 w 2606"/>
                  <a:gd name="T73" fmla="*/ 408 h 2131"/>
                  <a:gd name="T74" fmla="*/ 767 w 2606"/>
                  <a:gd name="T75" fmla="*/ 110 h 2131"/>
                  <a:gd name="T76" fmla="*/ 787 w 2606"/>
                  <a:gd name="T77" fmla="*/ 588 h 2131"/>
                  <a:gd name="T78" fmla="*/ 810 w 2606"/>
                  <a:gd name="T79" fmla="*/ 408 h 2131"/>
                  <a:gd name="T80" fmla="*/ 829 w 2606"/>
                  <a:gd name="T81" fmla="*/ 408 h 2131"/>
                  <a:gd name="T82" fmla="*/ 849 w 2606"/>
                  <a:gd name="T83" fmla="*/ 408 h 2131"/>
                  <a:gd name="T84" fmla="*/ 869 w 2606"/>
                  <a:gd name="T85" fmla="*/ 408 h 2131"/>
                  <a:gd name="T86" fmla="*/ 892 w 2606"/>
                  <a:gd name="T87" fmla="*/ 408 h 2131"/>
                  <a:gd name="T88" fmla="*/ 910 w 2606"/>
                  <a:gd name="T89" fmla="*/ 534 h 2131"/>
                  <a:gd name="T90" fmla="*/ 931 w 2606"/>
                  <a:gd name="T91" fmla="*/ 408 h 2131"/>
                  <a:gd name="T92" fmla="*/ 950 w 2606"/>
                  <a:gd name="T93" fmla="*/ 408 h 2131"/>
                  <a:gd name="T94" fmla="*/ 970 w 2606"/>
                  <a:gd name="T95" fmla="*/ 408 h 2131"/>
                  <a:gd name="T96" fmla="*/ 992 w 2606"/>
                  <a:gd name="T97" fmla="*/ 408 h 2131"/>
                  <a:gd name="T98" fmla="*/ 1012 w 2606"/>
                  <a:gd name="T99" fmla="*/ 526 h 2131"/>
                  <a:gd name="T100" fmla="*/ 1032 w 2606"/>
                  <a:gd name="T101" fmla="*/ 408 h 213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2606" h="2131">
                    <a:moveTo>
                      <a:pt x="0" y="1026"/>
                    </a:moveTo>
                    <a:lnTo>
                      <a:pt x="14" y="1026"/>
                    </a:lnTo>
                    <a:lnTo>
                      <a:pt x="21" y="1026"/>
                    </a:lnTo>
                    <a:lnTo>
                      <a:pt x="35" y="1026"/>
                    </a:lnTo>
                    <a:lnTo>
                      <a:pt x="42" y="1026"/>
                    </a:lnTo>
                    <a:lnTo>
                      <a:pt x="57" y="1026"/>
                    </a:lnTo>
                    <a:lnTo>
                      <a:pt x="64" y="1026"/>
                    </a:lnTo>
                    <a:lnTo>
                      <a:pt x="78" y="1026"/>
                    </a:lnTo>
                    <a:lnTo>
                      <a:pt x="85" y="1026"/>
                    </a:lnTo>
                    <a:lnTo>
                      <a:pt x="92" y="1026"/>
                    </a:lnTo>
                    <a:lnTo>
                      <a:pt x="106" y="1026"/>
                    </a:lnTo>
                    <a:lnTo>
                      <a:pt x="113" y="1026"/>
                    </a:lnTo>
                    <a:lnTo>
                      <a:pt x="127" y="1026"/>
                    </a:lnTo>
                    <a:lnTo>
                      <a:pt x="134" y="1026"/>
                    </a:lnTo>
                    <a:lnTo>
                      <a:pt x="149" y="1026"/>
                    </a:lnTo>
                    <a:lnTo>
                      <a:pt x="156" y="1026"/>
                    </a:lnTo>
                    <a:lnTo>
                      <a:pt x="170" y="1026"/>
                    </a:lnTo>
                    <a:lnTo>
                      <a:pt x="177" y="1026"/>
                    </a:lnTo>
                    <a:lnTo>
                      <a:pt x="184" y="1026"/>
                    </a:lnTo>
                    <a:lnTo>
                      <a:pt x="198" y="1026"/>
                    </a:lnTo>
                    <a:lnTo>
                      <a:pt x="205" y="1026"/>
                    </a:lnTo>
                    <a:lnTo>
                      <a:pt x="219" y="1274"/>
                    </a:lnTo>
                    <a:lnTo>
                      <a:pt x="226" y="1026"/>
                    </a:lnTo>
                    <a:lnTo>
                      <a:pt x="241" y="764"/>
                    </a:lnTo>
                    <a:lnTo>
                      <a:pt x="248" y="1026"/>
                    </a:lnTo>
                    <a:lnTo>
                      <a:pt x="262" y="1026"/>
                    </a:lnTo>
                    <a:lnTo>
                      <a:pt x="269" y="1026"/>
                    </a:lnTo>
                    <a:lnTo>
                      <a:pt x="276" y="1026"/>
                    </a:lnTo>
                    <a:lnTo>
                      <a:pt x="290" y="1026"/>
                    </a:lnTo>
                    <a:lnTo>
                      <a:pt x="297" y="1026"/>
                    </a:lnTo>
                    <a:lnTo>
                      <a:pt x="311" y="1026"/>
                    </a:lnTo>
                    <a:lnTo>
                      <a:pt x="319" y="1331"/>
                    </a:lnTo>
                    <a:lnTo>
                      <a:pt x="333" y="1770"/>
                    </a:lnTo>
                    <a:lnTo>
                      <a:pt x="340" y="1763"/>
                    </a:lnTo>
                    <a:lnTo>
                      <a:pt x="354" y="1310"/>
                    </a:lnTo>
                    <a:lnTo>
                      <a:pt x="361" y="1026"/>
                    </a:lnTo>
                    <a:lnTo>
                      <a:pt x="368" y="1026"/>
                    </a:lnTo>
                    <a:lnTo>
                      <a:pt x="382" y="1026"/>
                    </a:lnTo>
                    <a:lnTo>
                      <a:pt x="389" y="1026"/>
                    </a:lnTo>
                    <a:lnTo>
                      <a:pt x="404" y="1317"/>
                    </a:lnTo>
                    <a:lnTo>
                      <a:pt x="411" y="1352"/>
                    </a:lnTo>
                    <a:lnTo>
                      <a:pt x="425" y="1026"/>
                    </a:lnTo>
                    <a:lnTo>
                      <a:pt x="432" y="1026"/>
                    </a:lnTo>
                    <a:lnTo>
                      <a:pt x="446" y="1026"/>
                    </a:lnTo>
                    <a:lnTo>
                      <a:pt x="453" y="1026"/>
                    </a:lnTo>
                    <a:lnTo>
                      <a:pt x="460" y="1026"/>
                    </a:lnTo>
                    <a:lnTo>
                      <a:pt x="474" y="1026"/>
                    </a:lnTo>
                    <a:lnTo>
                      <a:pt x="481" y="1026"/>
                    </a:lnTo>
                    <a:lnTo>
                      <a:pt x="496" y="1026"/>
                    </a:lnTo>
                    <a:lnTo>
                      <a:pt x="503" y="1026"/>
                    </a:lnTo>
                    <a:lnTo>
                      <a:pt x="517" y="1026"/>
                    </a:lnTo>
                    <a:lnTo>
                      <a:pt x="524" y="630"/>
                    </a:lnTo>
                    <a:lnTo>
                      <a:pt x="531" y="743"/>
                    </a:lnTo>
                    <a:lnTo>
                      <a:pt x="545" y="1026"/>
                    </a:lnTo>
                    <a:lnTo>
                      <a:pt x="552" y="1026"/>
                    </a:lnTo>
                    <a:lnTo>
                      <a:pt x="566" y="1026"/>
                    </a:lnTo>
                    <a:lnTo>
                      <a:pt x="573" y="1352"/>
                    </a:lnTo>
                    <a:lnTo>
                      <a:pt x="588" y="1621"/>
                    </a:lnTo>
                    <a:lnTo>
                      <a:pt x="595" y="1536"/>
                    </a:lnTo>
                    <a:lnTo>
                      <a:pt x="609" y="1026"/>
                    </a:lnTo>
                    <a:lnTo>
                      <a:pt x="616" y="1026"/>
                    </a:lnTo>
                    <a:lnTo>
                      <a:pt x="623" y="1026"/>
                    </a:lnTo>
                    <a:lnTo>
                      <a:pt x="637" y="1026"/>
                    </a:lnTo>
                    <a:lnTo>
                      <a:pt x="644" y="1026"/>
                    </a:lnTo>
                    <a:lnTo>
                      <a:pt x="658" y="1026"/>
                    </a:lnTo>
                    <a:lnTo>
                      <a:pt x="666" y="1026"/>
                    </a:lnTo>
                    <a:lnTo>
                      <a:pt x="680" y="1026"/>
                    </a:lnTo>
                    <a:lnTo>
                      <a:pt x="687" y="1026"/>
                    </a:lnTo>
                    <a:lnTo>
                      <a:pt x="701" y="1026"/>
                    </a:lnTo>
                    <a:lnTo>
                      <a:pt x="708" y="1026"/>
                    </a:lnTo>
                    <a:lnTo>
                      <a:pt x="715" y="1026"/>
                    </a:lnTo>
                    <a:lnTo>
                      <a:pt x="729" y="1026"/>
                    </a:lnTo>
                    <a:lnTo>
                      <a:pt x="736" y="1026"/>
                    </a:lnTo>
                    <a:lnTo>
                      <a:pt x="750" y="1026"/>
                    </a:lnTo>
                    <a:lnTo>
                      <a:pt x="758" y="1026"/>
                    </a:lnTo>
                    <a:lnTo>
                      <a:pt x="772" y="1026"/>
                    </a:lnTo>
                    <a:lnTo>
                      <a:pt x="779" y="1288"/>
                    </a:lnTo>
                    <a:lnTo>
                      <a:pt x="793" y="1026"/>
                    </a:lnTo>
                    <a:lnTo>
                      <a:pt x="800" y="1026"/>
                    </a:lnTo>
                    <a:lnTo>
                      <a:pt x="807" y="1026"/>
                    </a:lnTo>
                    <a:lnTo>
                      <a:pt x="821" y="1026"/>
                    </a:lnTo>
                    <a:lnTo>
                      <a:pt x="828" y="1026"/>
                    </a:lnTo>
                    <a:lnTo>
                      <a:pt x="843" y="1026"/>
                    </a:lnTo>
                    <a:lnTo>
                      <a:pt x="850" y="1026"/>
                    </a:lnTo>
                    <a:lnTo>
                      <a:pt x="864" y="1026"/>
                    </a:lnTo>
                    <a:lnTo>
                      <a:pt x="871" y="1026"/>
                    </a:lnTo>
                    <a:lnTo>
                      <a:pt x="885" y="1026"/>
                    </a:lnTo>
                    <a:lnTo>
                      <a:pt x="892" y="1026"/>
                    </a:lnTo>
                    <a:lnTo>
                      <a:pt x="899" y="1026"/>
                    </a:lnTo>
                    <a:lnTo>
                      <a:pt x="913" y="1026"/>
                    </a:lnTo>
                    <a:lnTo>
                      <a:pt x="920" y="1026"/>
                    </a:lnTo>
                    <a:lnTo>
                      <a:pt x="935" y="1026"/>
                    </a:lnTo>
                    <a:lnTo>
                      <a:pt x="942" y="1026"/>
                    </a:lnTo>
                    <a:lnTo>
                      <a:pt x="956" y="1026"/>
                    </a:lnTo>
                    <a:lnTo>
                      <a:pt x="963" y="1026"/>
                    </a:lnTo>
                    <a:lnTo>
                      <a:pt x="977" y="1026"/>
                    </a:lnTo>
                    <a:lnTo>
                      <a:pt x="984" y="1296"/>
                    </a:lnTo>
                    <a:lnTo>
                      <a:pt x="991" y="1366"/>
                    </a:lnTo>
                    <a:lnTo>
                      <a:pt x="1005" y="1026"/>
                    </a:lnTo>
                    <a:lnTo>
                      <a:pt x="1012" y="764"/>
                    </a:lnTo>
                    <a:lnTo>
                      <a:pt x="1027" y="779"/>
                    </a:lnTo>
                    <a:lnTo>
                      <a:pt x="1034" y="1026"/>
                    </a:lnTo>
                    <a:lnTo>
                      <a:pt x="1048" y="1026"/>
                    </a:lnTo>
                    <a:lnTo>
                      <a:pt x="1055" y="1026"/>
                    </a:lnTo>
                    <a:lnTo>
                      <a:pt x="1069" y="1274"/>
                    </a:lnTo>
                    <a:lnTo>
                      <a:pt x="1076" y="1359"/>
                    </a:lnTo>
                    <a:lnTo>
                      <a:pt x="1083" y="1026"/>
                    </a:lnTo>
                    <a:lnTo>
                      <a:pt x="1097" y="1026"/>
                    </a:lnTo>
                    <a:lnTo>
                      <a:pt x="1105" y="1026"/>
                    </a:lnTo>
                    <a:lnTo>
                      <a:pt x="1119" y="1026"/>
                    </a:lnTo>
                    <a:lnTo>
                      <a:pt x="1126" y="1026"/>
                    </a:lnTo>
                    <a:lnTo>
                      <a:pt x="1140" y="1026"/>
                    </a:lnTo>
                    <a:lnTo>
                      <a:pt x="1147" y="1026"/>
                    </a:lnTo>
                    <a:lnTo>
                      <a:pt x="1161" y="1026"/>
                    </a:lnTo>
                    <a:lnTo>
                      <a:pt x="1168" y="1026"/>
                    </a:lnTo>
                    <a:lnTo>
                      <a:pt x="1175" y="1026"/>
                    </a:lnTo>
                    <a:lnTo>
                      <a:pt x="1190" y="1026"/>
                    </a:lnTo>
                    <a:lnTo>
                      <a:pt x="1197" y="1026"/>
                    </a:lnTo>
                    <a:lnTo>
                      <a:pt x="1211" y="1026"/>
                    </a:lnTo>
                    <a:lnTo>
                      <a:pt x="1218" y="1026"/>
                    </a:lnTo>
                    <a:lnTo>
                      <a:pt x="1232" y="1026"/>
                    </a:lnTo>
                    <a:lnTo>
                      <a:pt x="1239" y="1026"/>
                    </a:lnTo>
                    <a:lnTo>
                      <a:pt x="1253" y="1026"/>
                    </a:lnTo>
                    <a:lnTo>
                      <a:pt x="1260" y="1026"/>
                    </a:lnTo>
                    <a:lnTo>
                      <a:pt x="1267" y="1026"/>
                    </a:lnTo>
                    <a:lnTo>
                      <a:pt x="1282" y="1026"/>
                    </a:lnTo>
                    <a:lnTo>
                      <a:pt x="1289" y="1026"/>
                    </a:lnTo>
                    <a:lnTo>
                      <a:pt x="1303" y="1026"/>
                    </a:lnTo>
                    <a:lnTo>
                      <a:pt x="1310" y="1026"/>
                    </a:lnTo>
                    <a:lnTo>
                      <a:pt x="1324" y="623"/>
                    </a:lnTo>
                    <a:lnTo>
                      <a:pt x="1331" y="630"/>
                    </a:lnTo>
                    <a:lnTo>
                      <a:pt x="1345" y="1026"/>
                    </a:lnTo>
                    <a:lnTo>
                      <a:pt x="1352" y="1026"/>
                    </a:lnTo>
                    <a:lnTo>
                      <a:pt x="1359" y="1026"/>
                    </a:lnTo>
                    <a:lnTo>
                      <a:pt x="1374" y="1026"/>
                    </a:lnTo>
                    <a:lnTo>
                      <a:pt x="1381" y="1026"/>
                    </a:lnTo>
                    <a:lnTo>
                      <a:pt x="1395" y="1026"/>
                    </a:lnTo>
                    <a:lnTo>
                      <a:pt x="1402" y="1026"/>
                    </a:lnTo>
                    <a:lnTo>
                      <a:pt x="1416" y="1026"/>
                    </a:lnTo>
                    <a:lnTo>
                      <a:pt x="1423" y="1026"/>
                    </a:lnTo>
                    <a:lnTo>
                      <a:pt x="1437" y="1026"/>
                    </a:lnTo>
                    <a:lnTo>
                      <a:pt x="1444" y="1026"/>
                    </a:lnTo>
                    <a:lnTo>
                      <a:pt x="1452" y="1026"/>
                    </a:lnTo>
                    <a:lnTo>
                      <a:pt x="1466" y="1026"/>
                    </a:lnTo>
                    <a:lnTo>
                      <a:pt x="1473" y="1281"/>
                    </a:lnTo>
                    <a:lnTo>
                      <a:pt x="1487" y="1026"/>
                    </a:lnTo>
                    <a:lnTo>
                      <a:pt x="1494" y="1026"/>
                    </a:lnTo>
                    <a:lnTo>
                      <a:pt x="1508" y="609"/>
                    </a:lnTo>
                    <a:lnTo>
                      <a:pt x="1515" y="311"/>
                    </a:lnTo>
                    <a:lnTo>
                      <a:pt x="1529" y="0"/>
                    </a:lnTo>
                    <a:lnTo>
                      <a:pt x="1536" y="92"/>
                    </a:lnTo>
                    <a:lnTo>
                      <a:pt x="1544" y="623"/>
                    </a:lnTo>
                    <a:lnTo>
                      <a:pt x="1558" y="1026"/>
                    </a:lnTo>
                    <a:lnTo>
                      <a:pt x="1565" y="1026"/>
                    </a:lnTo>
                    <a:lnTo>
                      <a:pt x="1579" y="1345"/>
                    </a:lnTo>
                    <a:lnTo>
                      <a:pt x="1586" y="1579"/>
                    </a:lnTo>
                    <a:lnTo>
                      <a:pt x="1600" y="1529"/>
                    </a:lnTo>
                    <a:lnTo>
                      <a:pt x="1607" y="1473"/>
                    </a:lnTo>
                    <a:lnTo>
                      <a:pt x="1614" y="1480"/>
                    </a:lnTo>
                    <a:lnTo>
                      <a:pt x="1629" y="1388"/>
                    </a:lnTo>
                    <a:lnTo>
                      <a:pt x="1636" y="1026"/>
                    </a:lnTo>
                    <a:lnTo>
                      <a:pt x="1650" y="1026"/>
                    </a:lnTo>
                    <a:lnTo>
                      <a:pt x="1657" y="1026"/>
                    </a:lnTo>
                    <a:lnTo>
                      <a:pt x="1671" y="757"/>
                    </a:lnTo>
                    <a:lnTo>
                      <a:pt x="1678" y="1026"/>
                    </a:lnTo>
                    <a:lnTo>
                      <a:pt x="1692" y="1026"/>
                    </a:lnTo>
                    <a:lnTo>
                      <a:pt x="1699" y="1026"/>
                    </a:lnTo>
                    <a:lnTo>
                      <a:pt x="1706" y="1026"/>
                    </a:lnTo>
                    <a:lnTo>
                      <a:pt x="1721" y="1026"/>
                    </a:lnTo>
                    <a:lnTo>
                      <a:pt x="1728" y="1026"/>
                    </a:lnTo>
                    <a:lnTo>
                      <a:pt x="1742" y="1409"/>
                    </a:lnTo>
                    <a:lnTo>
                      <a:pt x="1749" y="1345"/>
                    </a:lnTo>
                    <a:lnTo>
                      <a:pt x="1763" y="1026"/>
                    </a:lnTo>
                    <a:lnTo>
                      <a:pt x="1770" y="1026"/>
                    </a:lnTo>
                    <a:lnTo>
                      <a:pt x="1784" y="1026"/>
                    </a:lnTo>
                    <a:lnTo>
                      <a:pt x="1791" y="1026"/>
                    </a:lnTo>
                    <a:lnTo>
                      <a:pt x="1798" y="1026"/>
                    </a:lnTo>
                    <a:lnTo>
                      <a:pt x="1813" y="1026"/>
                    </a:lnTo>
                    <a:lnTo>
                      <a:pt x="1820" y="1026"/>
                    </a:lnTo>
                    <a:lnTo>
                      <a:pt x="1834" y="1026"/>
                    </a:lnTo>
                    <a:lnTo>
                      <a:pt x="1841" y="1026"/>
                    </a:lnTo>
                    <a:lnTo>
                      <a:pt x="1855" y="1026"/>
                    </a:lnTo>
                    <a:lnTo>
                      <a:pt x="1862" y="1026"/>
                    </a:lnTo>
                    <a:lnTo>
                      <a:pt x="1876" y="1026"/>
                    </a:lnTo>
                    <a:lnTo>
                      <a:pt x="1883" y="1026"/>
                    </a:lnTo>
                    <a:lnTo>
                      <a:pt x="1891" y="1026"/>
                    </a:lnTo>
                    <a:lnTo>
                      <a:pt x="1905" y="1026"/>
                    </a:lnTo>
                    <a:lnTo>
                      <a:pt x="1912" y="1026"/>
                    </a:lnTo>
                    <a:lnTo>
                      <a:pt x="1926" y="616"/>
                    </a:lnTo>
                    <a:lnTo>
                      <a:pt x="1933" y="276"/>
                    </a:lnTo>
                    <a:lnTo>
                      <a:pt x="1947" y="49"/>
                    </a:lnTo>
                    <a:lnTo>
                      <a:pt x="1954" y="240"/>
                    </a:lnTo>
                    <a:lnTo>
                      <a:pt x="1968" y="665"/>
                    </a:lnTo>
                    <a:lnTo>
                      <a:pt x="1975" y="1026"/>
                    </a:lnTo>
                    <a:lnTo>
                      <a:pt x="1983" y="1480"/>
                    </a:lnTo>
                    <a:lnTo>
                      <a:pt x="1997" y="2039"/>
                    </a:lnTo>
                    <a:lnTo>
                      <a:pt x="2004" y="2131"/>
                    </a:lnTo>
                    <a:lnTo>
                      <a:pt x="2018" y="1628"/>
                    </a:lnTo>
                    <a:lnTo>
                      <a:pt x="2025" y="1026"/>
                    </a:lnTo>
                    <a:lnTo>
                      <a:pt x="2039" y="1026"/>
                    </a:lnTo>
                    <a:lnTo>
                      <a:pt x="2046" y="1026"/>
                    </a:lnTo>
                    <a:lnTo>
                      <a:pt x="2060" y="1026"/>
                    </a:lnTo>
                    <a:lnTo>
                      <a:pt x="2068" y="1026"/>
                    </a:lnTo>
                    <a:lnTo>
                      <a:pt x="2075" y="1026"/>
                    </a:lnTo>
                    <a:lnTo>
                      <a:pt x="2089" y="1026"/>
                    </a:lnTo>
                    <a:lnTo>
                      <a:pt x="2096" y="1026"/>
                    </a:lnTo>
                    <a:lnTo>
                      <a:pt x="2110" y="1026"/>
                    </a:lnTo>
                    <a:lnTo>
                      <a:pt x="2117" y="1026"/>
                    </a:lnTo>
                    <a:lnTo>
                      <a:pt x="2131" y="1026"/>
                    </a:lnTo>
                    <a:lnTo>
                      <a:pt x="2138" y="1026"/>
                    </a:lnTo>
                    <a:lnTo>
                      <a:pt x="2153" y="1026"/>
                    </a:lnTo>
                    <a:lnTo>
                      <a:pt x="2160" y="1026"/>
                    </a:lnTo>
                    <a:lnTo>
                      <a:pt x="2167" y="1026"/>
                    </a:lnTo>
                    <a:lnTo>
                      <a:pt x="2181" y="1026"/>
                    </a:lnTo>
                    <a:lnTo>
                      <a:pt x="2188" y="1026"/>
                    </a:lnTo>
                    <a:lnTo>
                      <a:pt x="2202" y="1026"/>
                    </a:lnTo>
                    <a:lnTo>
                      <a:pt x="2209" y="1026"/>
                    </a:lnTo>
                    <a:lnTo>
                      <a:pt x="2223" y="1026"/>
                    </a:lnTo>
                    <a:lnTo>
                      <a:pt x="2230" y="1026"/>
                    </a:lnTo>
                    <a:lnTo>
                      <a:pt x="2245" y="1026"/>
                    </a:lnTo>
                    <a:lnTo>
                      <a:pt x="2252" y="1026"/>
                    </a:lnTo>
                    <a:lnTo>
                      <a:pt x="2259" y="1026"/>
                    </a:lnTo>
                    <a:lnTo>
                      <a:pt x="2273" y="1026"/>
                    </a:lnTo>
                    <a:lnTo>
                      <a:pt x="2280" y="1026"/>
                    </a:lnTo>
                    <a:lnTo>
                      <a:pt x="2294" y="1345"/>
                    </a:lnTo>
                    <a:lnTo>
                      <a:pt x="2301" y="1324"/>
                    </a:lnTo>
                    <a:lnTo>
                      <a:pt x="2315" y="1026"/>
                    </a:lnTo>
                    <a:lnTo>
                      <a:pt x="2322" y="708"/>
                    </a:lnTo>
                    <a:lnTo>
                      <a:pt x="2337" y="1026"/>
                    </a:lnTo>
                    <a:lnTo>
                      <a:pt x="2344" y="1026"/>
                    </a:lnTo>
                    <a:lnTo>
                      <a:pt x="2351" y="1026"/>
                    </a:lnTo>
                    <a:lnTo>
                      <a:pt x="2365" y="1026"/>
                    </a:lnTo>
                    <a:lnTo>
                      <a:pt x="2372" y="1026"/>
                    </a:lnTo>
                    <a:lnTo>
                      <a:pt x="2386" y="1026"/>
                    </a:lnTo>
                    <a:lnTo>
                      <a:pt x="2393" y="1026"/>
                    </a:lnTo>
                    <a:lnTo>
                      <a:pt x="2407" y="1026"/>
                    </a:lnTo>
                    <a:lnTo>
                      <a:pt x="2415" y="1026"/>
                    </a:lnTo>
                    <a:lnTo>
                      <a:pt x="2429" y="1274"/>
                    </a:lnTo>
                    <a:lnTo>
                      <a:pt x="2436" y="1026"/>
                    </a:lnTo>
                    <a:lnTo>
                      <a:pt x="2443" y="1026"/>
                    </a:lnTo>
                    <a:lnTo>
                      <a:pt x="2457" y="1026"/>
                    </a:lnTo>
                    <a:lnTo>
                      <a:pt x="2464" y="1026"/>
                    </a:lnTo>
                    <a:lnTo>
                      <a:pt x="2478" y="1026"/>
                    </a:lnTo>
                    <a:lnTo>
                      <a:pt x="2485" y="1026"/>
                    </a:lnTo>
                    <a:lnTo>
                      <a:pt x="2499" y="1026"/>
                    </a:lnTo>
                    <a:lnTo>
                      <a:pt x="2507" y="1026"/>
                    </a:lnTo>
                    <a:lnTo>
                      <a:pt x="2521" y="1026"/>
                    </a:lnTo>
                    <a:lnTo>
                      <a:pt x="2528" y="1026"/>
                    </a:lnTo>
                    <a:lnTo>
                      <a:pt x="2535" y="1026"/>
                    </a:lnTo>
                    <a:lnTo>
                      <a:pt x="2549" y="1324"/>
                    </a:lnTo>
                    <a:lnTo>
                      <a:pt x="2556" y="1310"/>
                    </a:lnTo>
                    <a:lnTo>
                      <a:pt x="2570" y="1026"/>
                    </a:lnTo>
                    <a:lnTo>
                      <a:pt x="2577" y="1026"/>
                    </a:lnTo>
                    <a:lnTo>
                      <a:pt x="2592" y="1026"/>
                    </a:lnTo>
                    <a:lnTo>
                      <a:pt x="2599" y="1026"/>
                    </a:lnTo>
                    <a:lnTo>
                      <a:pt x="2606" y="1026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BE">
                  <a:latin typeface="Calibri" panose="020F0502020204030204" pitchFamily="34" charset="0"/>
                </a:endParaRPr>
              </a:p>
            </p:txBody>
          </p:sp>
          <p:sp>
            <p:nvSpPr>
              <p:cNvPr id="15" name="Line 23"/>
              <p:cNvSpPr>
                <a:spLocks noChangeAspect="1" noChangeShapeType="1"/>
              </p:cNvSpPr>
              <p:nvPr/>
            </p:nvSpPr>
            <p:spPr bwMode="auto">
              <a:xfrm flipV="1">
                <a:off x="509" y="2448"/>
                <a:ext cx="0" cy="14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BE">
                  <a:latin typeface="Calibri" panose="020F0502020204030204" pitchFamily="34" charset="0"/>
                </a:endParaRPr>
              </a:p>
            </p:txBody>
          </p:sp>
          <p:sp>
            <p:nvSpPr>
              <p:cNvPr id="16" name="Line 24"/>
              <p:cNvSpPr>
                <a:spLocks noChangeAspect="1" noChangeShapeType="1"/>
              </p:cNvSpPr>
              <p:nvPr/>
            </p:nvSpPr>
            <p:spPr bwMode="auto">
              <a:xfrm>
                <a:off x="509" y="3240"/>
                <a:ext cx="190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BE">
                  <a:latin typeface="Calibri" panose="020F0502020204030204" pitchFamily="34" charset="0"/>
                </a:endParaRPr>
              </a:p>
            </p:txBody>
          </p:sp>
          <p:sp>
            <p:nvSpPr>
              <p:cNvPr id="17" name="Text Box 25"/>
              <p:cNvSpPr txBox="1">
                <a:spLocks noChangeAspect="1" noChangeArrowheads="1"/>
              </p:cNvSpPr>
              <p:nvPr/>
            </p:nvSpPr>
            <p:spPr bwMode="auto">
              <a:xfrm>
                <a:off x="336" y="3116"/>
                <a:ext cx="214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algn="ctr">
                  <a:lnSpc>
                    <a:spcPct val="90000"/>
                  </a:lnSpc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ctr">
                  <a:lnSpc>
                    <a:spcPct val="90000"/>
                  </a:lnSpc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ctr">
                  <a:lnSpc>
                    <a:spcPct val="90000"/>
                  </a:lnSpc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ctr">
                  <a:lnSpc>
                    <a:spcPct val="90000"/>
                  </a:lnSpc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ctr">
                  <a:lnSpc>
                    <a:spcPct val="90000"/>
                  </a:lnSpc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>
                  <a:lnSpc>
                    <a:spcPct val="100000"/>
                  </a:lnSpc>
                </a:pPr>
                <a:r>
                  <a:rPr lang="en-US" altLang="nl-BE" sz="2400">
                    <a:latin typeface="Calibri" panose="020F0502020204030204" pitchFamily="34" charset="0"/>
                  </a:rPr>
                  <a:t>0</a:t>
                </a:r>
              </a:p>
            </p:txBody>
          </p:sp>
          <p:sp>
            <p:nvSpPr>
              <p:cNvPr id="18" name="Text Box 26"/>
              <p:cNvSpPr txBox="1">
                <a:spLocks noChangeArrowheads="1"/>
              </p:cNvSpPr>
              <p:nvPr/>
            </p:nvSpPr>
            <p:spPr bwMode="auto">
              <a:xfrm>
                <a:off x="528" y="2352"/>
                <a:ext cx="1683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algn="ctr">
                  <a:lnSpc>
                    <a:spcPct val="90000"/>
                  </a:lnSpc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ctr">
                  <a:lnSpc>
                    <a:spcPct val="90000"/>
                  </a:lnSpc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ctr">
                  <a:lnSpc>
                    <a:spcPct val="90000"/>
                  </a:lnSpc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ctr">
                  <a:lnSpc>
                    <a:spcPct val="90000"/>
                  </a:lnSpc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ctr">
                  <a:lnSpc>
                    <a:spcPct val="90000"/>
                  </a:lnSpc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>
                  <a:lnSpc>
                    <a:spcPct val="100000"/>
                  </a:lnSpc>
                </a:pPr>
                <a:r>
                  <a:rPr lang="en-US" altLang="nl-BE" sz="1800" dirty="0" smtClean="0">
                    <a:latin typeface="Calibri" panose="020F0502020204030204" pitchFamily="34" charset="0"/>
                  </a:rPr>
                  <a:t>After “hard </a:t>
                </a:r>
                <a:r>
                  <a:rPr lang="en-US" altLang="nl-BE" sz="1800" dirty="0" err="1">
                    <a:latin typeface="Calibri" panose="020F0502020204030204" pitchFamily="34" charset="0"/>
                  </a:rPr>
                  <a:t>thresholding</a:t>
                </a:r>
                <a:r>
                  <a:rPr lang="en-US" altLang="nl-BE" sz="1800" dirty="0">
                    <a:latin typeface="Calibri" panose="020F0502020204030204" pitchFamily="34" charset="0"/>
                  </a:rPr>
                  <a:t>”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970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3419154"/>
            <a:ext cx="3437519" cy="247501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171A2-9641-423E-B854-E03630611B1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Goossens, An Overview of State-of-the-art Denoising and Demosaicking Techniques:  Toward A Unified Framework for Handling Artifacts during Image Reconstruction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156388"/>
            <a:ext cx="5521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Image </a:t>
            </a:r>
            <a:r>
              <a:rPr lang="en-US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denoising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 techniques: wavelet-domain techniques</a:t>
            </a:r>
            <a:endParaRPr lang="nl-BE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764704"/>
            <a:ext cx="3456384" cy="25922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7" y="753264"/>
            <a:ext cx="3471637" cy="26037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19872" y="2987660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>
                <a:solidFill>
                  <a:srgbClr val="FFFF00"/>
                </a:solidFill>
                <a:latin typeface="Calibri" panose="020F0502020204030204" pitchFamily="34" charset="0"/>
              </a:rPr>
              <a:t>Original</a:t>
            </a:r>
            <a:endParaRPr lang="nl-BE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87658" y="2987660"/>
            <a:ext cx="3090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Original+Gaussian</a:t>
            </a:r>
            <a:r>
              <a:rPr lang="nl-BE" dirty="0" smtClean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nl-BE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Noise</a:t>
            </a:r>
            <a:r>
              <a:rPr lang="nl-BE" dirty="0" smtClean="0">
                <a:solidFill>
                  <a:srgbClr val="FFFF00"/>
                </a:solidFill>
                <a:latin typeface="Calibri" panose="020F0502020204030204" pitchFamily="34" charset="0"/>
              </a:rPr>
              <a:t> (s=50)</a:t>
            </a:r>
            <a:endParaRPr lang="nl-BE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92456" y="5301208"/>
            <a:ext cx="3335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BE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Shearlet</a:t>
            </a:r>
            <a:r>
              <a:rPr lang="nl-BE" dirty="0" smtClean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nl-BE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thresholding</a:t>
            </a:r>
            <a:endParaRPr lang="nl-BE" dirty="0" smtClean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algn="r"/>
            <a:r>
              <a:rPr lang="nl-BE" dirty="0" smtClean="0">
                <a:solidFill>
                  <a:srgbClr val="FFFF00"/>
                </a:solidFill>
                <a:latin typeface="Calibri" panose="020F0502020204030204" pitchFamily="34" charset="0"/>
              </a:rPr>
              <a:t>[Goossens, 2011a]+[</a:t>
            </a:r>
            <a:r>
              <a:rPr lang="nl-BE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Chang</a:t>
            </a:r>
            <a:r>
              <a:rPr lang="nl-BE" dirty="0" smtClean="0">
                <a:solidFill>
                  <a:srgbClr val="FFFF00"/>
                </a:solidFill>
                <a:latin typeface="Calibri" panose="020F0502020204030204" pitchFamily="34" charset="0"/>
              </a:rPr>
              <a:t>, 2000]</a:t>
            </a:r>
            <a:endParaRPr lang="nl-BE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7" y="3419154"/>
            <a:ext cx="3441489" cy="247787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98676" y="5301208"/>
            <a:ext cx="3486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dirty="0" smtClean="0">
                <a:solidFill>
                  <a:srgbClr val="FFFF00"/>
                </a:solidFill>
                <a:latin typeface="Calibri" panose="020F0502020204030204" pitchFamily="34" charset="0"/>
              </a:rPr>
              <a:t>BLS-GSM + </a:t>
            </a:r>
            <a:r>
              <a:rPr lang="nl-BE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shearlets</a:t>
            </a:r>
            <a:endParaRPr lang="nl-BE" dirty="0" smtClean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algn="r"/>
            <a:r>
              <a:rPr lang="nl-BE" dirty="0" smtClean="0">
                <a:solidFill>
                  <a:srgbClr val="FFFF00"/>
                </a:solidFill>
                <a:latin typeface="Calibri" panose="020F0502020204030204" pitchFamily="34" charset="0"/>
              </a:rPr>
              <a:t>[Goossens, 2011a]+[</a:t>
            </a:r>
            <a:r>
              <a:rPr lang="nl-BE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Portilla</a:t>
            </a:r>
            <a:r>
              <a:rPr lang="nl-BE" dirty="0" smtClean="0">
                <a:solidFill>
                  <a:srgbClr val="FFFF00"/>
                </a:solidFill>
                <a:latin typeface="Calibri" panose="020F0502020204030204" pitchFamily="34" charset="0"/>
              </a:rPr>
              <a:t>, 2003]</a:t>
            </a:r>
            <a:endParaRPr lang="nl-BE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9591" y="3419154"/>
            <a:ext cx="3111410" cy="276999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nl-BE" dirty="0" smtClean="0">
                <a:solidFill>
                  <a:srgbClr val="00B050"/>
                </a:solidFill>
              </a:rPr>
              <a:t> CPU: 2.6 s   |   GPU: 0.701 s</a:t>
            </a:r>
            <a:endParaRPr lang="nl-BE" dirty="0">
              <a:solidFill>
                <a:srgbClr val="00B05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44006" y="3419154"/>
            <a:ext cx="3384377" cy="276999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nl-BE" dirty="0" smtClean="0">
                <a:solidFill>
                  <a:srgbClr val="00B050"/>
                </a:solidFill>
              </a:rPr>
              <a:t> CPU: 2.8 s    |   GPU: 0.733 s</a:t>
            </a:r>
            <a:endParaRPr lang="nl-BE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12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171A2-9641-423E-B854-E03630611B1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Goossens, An Overview of State-of-the-art Denoising and Demosaicking Techniques:  Toward A Unified Framework for Handling Artifacts during Image Reconstruction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156388"/>
            <a:ext cx="5343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Image </a:t>
            </a:r>
            <a:r>
              <a:rPr lang="en-US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denoising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 techniques: image domain techniques</a:t>
            </a:r>
            <a:endParaRPr lang="nl-BE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764704"/>
            <a:ext cx="3456384" cy="25922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7" y="753264"/>
            <a:ext cx="3471637" cy="26037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3429001"/>
            <a:ext cx="3456384" cy="25922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7" y="3417561"/>
            <a:ext cx="3471637" cy="26037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19872" y="2987660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>
                <a:solidFill>
                  <a:srgbClr val="FFFF00"/>
                </a:solidFill>
                <a:latin typeface="Calibri" panose="020F0502020204030204" pitchFamily="34" charset="0"/>
              </a:rPr>
              <a:t>Original</a:t>
            </a:r>
            <a:endParaRPr lang="nl-BE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87658" y="2987660"/>
            <a:ext cx="3090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Original+Gaussian</a:t>
            </a:r>
            <a:r>
              <a:rPr lang="nl-BE" dirty="0" smtClean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nl-BE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Noise</a:t>
            </a:r>
            <a:r>
              <a:rPr lang="nl-BE" dirty="0" smtClean="0">
                <a:solidFill>
                  <a:srgbClr val="FFFF00"/>
                </a:solidFill>
                <a:latin typeface="Calibri" panose="020F0502020204030204" pitchFamily="34" charset="0"/>
              </a:rPr>
              <a:t> (s=50)</a:t>
            </a:r>
            <a:endParaRPr lang="nl-BE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98686" y="5374958"/>
            <a:ext cx="1555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Bilateral</a:t>
            </a:r>
            <a:r>
              <a:rPr lang="nl-BE" dirty="0" smtClean="0">
                <a:solidFill>
                  <a:srgbClr val="FFFF00"/>
                </a:solidFill>
                <a:latin typeface="Calibri" panose="020F0502020204030204" pitchFamily="34" charset="0"/>
              </a:rPr>
              <a:t> filter</a:t>
            </a:r>
          </a:p>
          <a:p>
            <a:r>
              <a:rPr lang="nl-BE" dirty="0" smtClean="0">
                <a:solidFill>
                  <a:srgbClr val="FFFF00"/>
                </a:solidFill>
                <a:latin typeface="Calibri" panose="020F0502020204030204" pitchFamily="34" charset="0"/>
              </a:rPr>
              <a:t>[Tomasi, 1998]</a:t>
            </a:r>
            <a:endParaRPr lang="nl-BE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0152" y="5374958"/>
            <a:ext cx="2126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BE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Anisotropic</a:t>
            </a:r>
            <a:r>
              <a:rPr lang="nl-BE" dirty="0" smtClean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nl-BE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diffusion</a:t>
            </a:r>
            <a:endParaRPr lang="nl-BE" dirty="0" smtClean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algn="r"/>
            <a:r>
              <a:rPr lang="nl-BE" dirty="0" smtClean="0">
                <a:solidFill>
                  <a:srgbClr val="FFFF00"/>
                </a:solidFill>
                <a:latin typeface="Calibri" panose="020F0502020204030204" pitchFamily="34" charset="0"/>
              </a:rPr>
              <a:t>[</a:t>
            </a:r>
            <a:r>
              <a:rPr lang="nl-BE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Weickert</a:t>
            </a:r>
            <a:r>
              <a:rPr lang="nl-BE" dirty="0" smtClean="0">
                <a:solidFill>
                  <a:srgbClr val="FFFF00"/>
                </a:solidFill>
                <a:latin typeface="Calibri" panose="020F0502020204030204" pitchFamily="34" charset="0"/>
              </a:rPr>
              <a:t>, 1998]</a:t>
            </a:r>
            <a:endParaRPr lang="nl-BE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9617" y="3429001"/>
            <a:ext cx="3384377" cy="276999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nl-BE" dirty="0" smtClean="0">
                <a:solidFill>
                  <a:srgbClr val="00B050"/>
                </a:solidFill>
              </a:rPr>
              <a:t> CPU: 0.093 s    |   GPU: 0.007 s</a:t>
            </a:r>
            <a:endParaRPr lang="nl-BE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51513" y="3417561"/>
            <a:ext cx="3384377" cy="276999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nl-BE" dirty="0" smtClean="0">
                <a:solidFill>
                  <a:srgbClr val="00B050"/>
                </a:solidFill>
              </a:rPr>
              <a:t> CPU: 2.180 s    |   GPU: 0.080 s</a:t>
            </a:r>
            <a:endParaRPr lang="nl-BE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85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58" y="3436655"/>
            <a:ext cx="3478318" cy="260873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171A2-9641-423E-B854-E03630611B1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Goossens, An Overview of State-of-the-art Denoising and Demosaicking Techniques:  Toward A Unified Framework for Handling Artifacts during Image Reconstruction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156388"/>
            <a:ext cx="5343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Image </a:t>
            </a:r>
            <a:r>
              <a:rPr lang="en-US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denoising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 techniques: image domain techniques</a:t>
            </a:r>
            <a:endParaRPr lang="nl-BE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764704"/>
            <a:ext cx="3456384" cy="25922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7" y="753264"/>
            <a:ext cx="3471637" cy="26037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19872" y="2987660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>
                <a:solidFill>
                  <a:srgbClr val="FFFF00"/>
                </a:solidFill>
                <a:latin typeface="Calibri" panose="020F0502020204030204" pitchFamily="34" charset="0"/>
              </a:rPr>
              <a:t>Original</a:t>
            </a:r>
            <a:endParaRPr lang="nl-BE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87658" y="2987660"/>
            <a:ext cx="3090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Original+Gaussian</a:t>
            </a:r>
            <a:r>
              <a:rPr lang="nl-BE" dirty="0" smtClean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nl-BE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Noise</a:t>
            </a:r>
            <a:r>
              <a:rPr lang="nl-BE" dirty="0" smtClean="0">
                <a:solidFill>
                  <a:srgbClr val="FFFF00"/>
                </a:solidFill>
                <a:latin typeface="Calibri" panose="020F0502020204030204" pitchFamily="34" charset="0"/>
              </a:rPr>
              <a:t> (s=50)</a:t>
            </a:r>
            <a:endParaRPr lang="nl-BE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55483" y="5400212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>
                <a:solidFill>
                  <a:srgbClr val="FFFF00"/>
                </a:solidFill>
                <a:latin typeface="Calibri" panose="020F0502020204030204" pitchFamily="34" charset="0"/>
              </a:rPr>
              <a:t>Non-</a:t>
            </a:r>
            <a:r>
              <a:rPr lang="nl-BE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local</a:t>
            </a:r>
            <a:r>
              <a:rPr lang="nl-BE" dirty="0" smtClean="0">
                <a:solidFill>
                  <a:srgbClr val="FFFF00"/>
                </a:solidFill>
                <a:latin typeface="Calibri" panose="020F0502020204030204" pitchFamily="34" charset="0"/>
              </a:rPr>
              <a:t> means</a:t>
            </a:r>
          </a:p>
          <a:p>
            <a:r>
              <a:rPr lang="nl-BE" dirty="0" smtClean="0">
                <a:solidFill>
                  <a:srgbClr val="FFFF00"/>
                </a:solidFill>
                <a:latin typeface="Calibri" panose="020F0502020204030204" pitchFamily="34" charset="0"/>
              </a:rPr>
              <a:t>[Goossens, 2008]</a:t>
            </a:r>
            <a:endParaRPr lang="nl-BE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7" y="3436655"/>
            <a:ext cx="3471637" cy="26037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59590" y="5380507"/>
            <a:ext cx="1486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BE" dirty="0" smtClean="0">
                <a:solidFill>
                  <a:srgbClr val="FFFF00"/>
                </a:solidFill>
                <a:latin typeface="Calibri" panose="020F0502020204030204" pitchFamily="34" charset="0"/>
              </a:rPr>
              <a:t>BM3D</a:t>
            </a:r>
          </a:p>
          <a:p>
            <a:pPr algn="r"/>
            <a:r>
              <a:rPr lang="nl-BE" dirty="0" smtClean="0">
                <a:solidFill>
                  <a:srgbClr val="FFFF00"/>
                </a:solidFill>
                <a:latin typeface="Calibri" panose="020F0502020204030204" pitchFamily="34" charset="0"/>
              </a:rPr>
              <a:t>[</a:t>
            </a:r>
            <a:r>
              <a:rPr lang="nl-BE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Dabov</a:t>
            </a:r>
            <a:r>
              <a:rPr lang="nl-BE" dirty="0" smtClean="0">
                <a:solidFill>
                  <a:srgbClr val="FFFF00"/>
                </a:solidFill>
                <a:latin typeface="Calibri" panose="020F0502020204030204" pitchFamily="34" charset="0"/>
              </a:rPr>
              <a:t>, 2007]</a:t>
            </a:r>
            <a:endParaRPr lang="nl-BE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8628" y="3442330"/>
            <a:ext cx="3384377" cy="276999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nl-BE" dirty="0" smtClean="0">
                <a:solidFill>
                  <a:srgbClr val="00B050"/>
                </a:solidFill>
              </a:rPr>
              <a:t> CPU: 3.3 s    |   GPU: 0.398 s</a:t>
            </a:r>
            <a:endParaRPr lang="nl-BE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49133" y="3443402"/>
            <a:ext cx="3384377" cy="276999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nl-BE" dirty="0" smtClean="0">
                <a:solidFill>
                  <a:srgbClr val="00B050"/>
                </a:solidFill>
              </a:rPr>
              <a:t> CPU: 49 s    |   GPU: N/A</a:t>
            </a:r>
            <a:endParaRPr lang="nl-BE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47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Introduction</a:t>
            </a:r>
          </a:p>
          <a:p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Image </a:t>
            </a:r>
            <a:r>
              <a:rPr lang="en-US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denoising</a:t>
            </a:r>
            <a:endParaRPr lang="en-US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en-US" dirty="0" smtClean="0"/>
              <a:t>Image </a:t>
            </a:r>
            <a:r>
              <a:rPr lang="en-US" dirty="0" err="1" smtClean="0"/>
              <a:t>demosaicking</a:t>
            </a:r>
            <a:endParaRPr lang="en-US" dirty="0" smtClean="0"/>
          </a:p>
          <a:p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A unified reconstruction framework</a:t>
            </a:r>
          </a:p>
          <a:p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Results</a:t>
            </a:r>
          </a:p>
          <a:p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Conclusion</a:t>
            </a:r>
            <a:endParaRPr lang="nl-BE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Goossens, An Overview of State-of-the-art Denoising and Demosaicking Techniques:  Toward A Unified Framework for Handling Artifacts during Image Reconstruction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7299F-7A0C-4C93-99FD-9880DCD995E5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3923927" y="3284984"/>
            <a:ext cx="4925297" cy="2736404"/>
            <a:chOff x="2324619" y="2437958"/>
            <a:chExt cx="6524606" cy="3583430"/>
          </a:xfrm>
        </p:grpSpPr>
        <p:pic>
          <p:nvPicPr>
            <p:cNvPr id="8" name="Picture 13" descr="lhouse_mosaic_small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4619" y="2437958"/>
              <a:ext cx="2795538" cy="3583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ight Arrow 8"/>
            <p:cNvSpPr/>
            <p:nvPr/>
          </p:nvSpPr>
          <p:spPr>
            <a:xfrm>
              <a:off x="5348955" y="4049653"/>
              <a:ext cx="588551" cy="36004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latin typeface="Calibri" panose="020F0502020204030204" pitchFamily="34" charset="0"/>
              </a:endParaRPr>
            </a:p>
          </p:txBody>
        </p:sp>
        <p:pic>
          <p:nvPicPr>
            <p:cNvPr id="10" name="Picture 12" descr="lhouse_small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9035" y="2437958"/>
              <a:ext cx="2780190" cy="3583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0711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171A2-9641-423E-B854-E03630611B1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Goossens, An Overview of State-of-the-art Denoising and Demosaicking Techniques:  Toward A Unified Framework for Handling Artifacts during Image Reconstruction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7200" y="1268413"/>
            <a:ext cx="8229600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nl-BE" kern="0" dirty="0" smtClean="0"/>
              <a:t>Grid mosaic:</a:t>
            </a:r>
          </a:p>
          <a:p>
            <a:endParaRPr lang="en-US" altLang="nl-BE" kern="0" dirty="0" smtClean="0"/>
          </a:p>
          <a:p>
            <a:endParaRPr lang="en-US" altLang="nl-BE" kern="0" dirty="0" smtClean="0"/>
          </a:p>
          <a:p>
            <a:endParaRPr lang="en-US" altLang="nl-BE" kern="0" dirty="0" smtClean="0"/>
          </a:p>
          <a:p>
            <a:r>
              <a:rPr lang="en-US" altLang="nl-BE" kern="0" dirty="0" smtClean="0"/>
              <a:t>Alternative interpretation:</a:t>
            </a: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285875" y="2476500"/>
            <a:ext cx="647700" cy="6270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1285875" y="1857375"/>
            <a:ext cx="649288" cy="6270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1933575" y="1857375"/>
            <a:ext cx="649288" cy="627063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1933575" y="2476500"/>
            <a:ext cx="649288" cy="6270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476250" y="4718050"/>
            <a:ext cx="647700" cy="6270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476250" y="4089400"/>
            <a:ext cx="649288" cy="6270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1123950" y="4089400"/>
            <a:ext cx="649288" cy="627063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1123950" y="4718050"/>
            <a:ext cx="649288" cy="6270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2681288" y="2054225"/>
            <a:ext cx="682625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nl-BE" sz="4800"/>
              <a:t>=</a:t>
            </a: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4751388" y="2098675"/>
            <a:ext cx="682625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nl-BE" sz="4800"/>
              <a:t>+</a:t>
            </a: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6867525" y="2098675"/>
            <a:ext cx="682625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nl-BE" sz="4800"/>
              <a:t>+</a:t>
            </a:r>
          </a:p>
        </p:txBody>
      </p:sp>
      <p:sp>
        <p:nvSpPr>
          <p:cNvPr id="16" name="Text Box 42"/>
          <p:cNvSpPr txBox="1">
            <a:spLocks noChangeArrowheads="1"/>
          </p:cNvSpPr>
          <p:nvPr/>
        </p:nvSpPr>
        <p:spPr bwMode="auto">
          <a:xfrm>
            <a:off x="2006600" y="4205288"/>
            <a:ext cx="682625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nl-BE" sz="4800"/>
              <a:t>=</a:t>
            </a:r>
          </a:p>
        </p:txBody>
      </p:sp>
      <p:sp>
        <p:nvSpPr>
          <p:cNvPr id="17" name="Rectangle 43"/>
          <p:cNvSpPr>
            <a:spLocks noChangeArrowheads="1"/>
          </p:cNvSpPr>
          <p:nvPr/>
        </p:nvSpPr>
        <p:spPr bwMode="auto">
          <a:xfrm>
            <a:off x="2862263" y="4024313"/>
            <a:ext cx="649287" cy="627062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18" name="Rectangle 44"/>
          <p:cNvSpPr>
            <a:spLocks noChangeArrowheads="1"/>
          </p:cNvSpPr>
          <p:nvPr/>
        </p:nvSpPr>
        <p:spPr bwMode="auto">
          <a:xfrm>
            <a:off x="3492500" y="4024313"/>
            <a:ext cx="649288" cy="627062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19" name="Rectangle 45"/>
          <p:cNvSpPr>
            <a:spLocks noChangeArrowheads="1"/>
          </p:cNvSpPr>
          <p:nvPr/>
        </p:nvSpPr>
        <p:spPr bwMode="auto">
          <a:xfrm>
            <a:off x="2862263" y="4654550"/>
            <a:ext cx="649287" cy="6270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20" name="Rectangle 46"/>
          <p:cNvSpPr>
            <a:spLocks noChangeArrowheads="1"/>
          </p:cNvSpPr>
          <p:nvPr/>
        </p:nvSpPr>
        <p:spPr bwMode="auto">
          <a:xfrm>
            <a:off x="3492500" y="4654550"/>
            <a:ext cx="649288" cy="6270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21" name="Text Box 47"/>
          <p:cNvSpPr txBox="1">
            <a:spLocks noChangeArrowheads="1"/>
          </p:cNvSpPr>
          <p:nvPr/>
        </p:nvSpPr>
        <p:spPr bwMode="auto">
          <a:xfrm>
            <a:off x="3321050" y="5226050"/>
            <a:ext cx="327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nl-BE"/>
              <a:t>g</a:t>
            </a:r>
          </a:p>
        </p:txBody>
      </p:sp>
      <p:sp>
        <p:nvSpPr>
          <p:cNvPr id="22" name="Text Box 48"/>
          <p:cNvSpPr txBox="1">
            <a:spLocks noChangeArrowheads="1"/>
          </p:cNvSpPr>
          <p:nvPr/>
        </p:nvSpPr>
        <p:spPr bwMode="auto">
          <a:xfrm>
            <a:off x="4032250" y="4205288"/>
            <a:ext cx="682625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nl-BE" sz="4800"/>
              <a:t>+</a:t>
            </a:r>
          </a:p>
        </p:txBody>
      </p:sp>
      <p:sp>
        <p:nvSpPr>
          <p:cNvPr id="23" name="Text Box 49"/>
          <p:cNvSpPr txBox="1">
            <a:spLocks noChangeArrowheads="1"/>
          </p:cNvSpPr>
          <p:nvPr/>
        </p:nvSpPr>
        <p:spPr bwMode="auto">
          <a:xfrm>
            <a:off x="6507163" y="4249738"/>
            <a:ext cx="682625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nl-BE" sz="4800"/>
              <a:t>+</a:t>
            </a:r>
          </a:p>
        </p:txBody>
      </p:sp>
      <p:sp>
        <p:nvSpPr>
          <p:cNvPr id="24" name="Rectangle 50"/>
          <p:cNvSpPr>
            <a:spLocks noChangeArrowheads="1"/>
          </p:cNvSpPr>
          <p:nvPr/>
        </p:nvSpPr>
        <p:spPr bwMode="auto">
          <a:xfrm>
            <a:off x="5156200" y="4384675"/>
            <a:ext cx="314325" cy="31115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25" name="Rectangle 53"/>
          <p:cNvSpPr>
            <a:spLocks noChangeArrowheads="1"/>
          </p:cNvSpPr>
          <p:nvPr/>
        </p:nvSpPr>
        <p:spPr bwMode="auto">
          <a:xfrm>
            <a:off x="4840288" y="4384675"/>
            <a:ext cx="315912" cy="31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26" name="Text Box 54"/>
          <p:cNvSpPr txBox="1">
            <a:spLocks noChangeArrowheads="1"/>
          </p:cNvSpPr>
          <p:nvPr/>
        </p:nvSpPr>
        <p:spPr bwMode="auto">
          <a:xfrm>
            <a:off x="5427663" y="4983163"/>
            <a:ext cx="3952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nl-BE"/>
              <a:t>β</a:t>
            </a:r>
            <a:r>
              <a:rPr lang="en-US" altLang="nl-BE" baseline="-25000"/>
              <a:t>s</a:t>
            </a:r>
            <a:endParaRPr lang="el-GR" altLang="nl-BE" baseline="-25000"/>
          </a:p>
        </p:txBody>
      </p:sp>
      <p:sp>
        <p:nvSpPr>
          <p:cNvPr id="27" name="Text Box 55"/>
          <p:cNvSpPr txBox="1">
            <a:spLocks noChangeArrowheads="1"/>
          </p:cNvSpPr>
          <p:nvPr/>
        </p:nvSpPr>
        <p:spPr bwMode="auto">
          <a:xfrm>
            <a:off x="7993063" y="4983163"/>
            <a:ext cx="3952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nl-BE"/>
              <a:t>α</a:t>
            </a:r>
            <a:r>
              <a:rPr lang="en-US" altLang="nl-BE" baseline="-25000"/>
              <a:t>s</a:t>
            </a:r>
          </a:p>
        </p:txBody>
      </p:sp>
      <p:sp>
        <p:nvSpPr>
          <p:cNvPr id="28" name="Rectangle 56"/>
          <p:cNvSpPr>
            <a:spLocks noChangeArrowheads="1"/>
          </p:cNvSpPr>
          <p:nvPr/>
        </p:nvSpPr>
        <p:spPr bwMode="auto">
          <a:xfrm>
            <a:off x="4840288" y="4700588"/>
            <a:ext cx="315912" cy="31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29" name="Rectangle 57"/>
          <p:cNvSpPr>
            <a:spLocks noChangeArrowheads="1"/>
          </p:cNvSpPr>
          <p:nvPr/>
        </p:nvSpPr>
        <p:spPr bwMode="auto">
          <a:xfrm>
            <a:off x="5156200" y="4700588"/>
            <a:ext cx="315913" cy="31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30" name="Text Box 58"/>
          <p:cNvSpPr txBox="1">
            <a:spLocks noChangeArrowheads="1"/>
          </p:cNvSpPr>
          <p:nvPr/>
        </p:nvSpPr>
        <p:spPr bwMode="auto">
          <a:xfrm>
            <a:off x="4481513" y="4205288"/>
            <a:ext cx="460375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nl-BE" sz="4800"/>
              <a:t>(</a:t>
            </a:r>
          </a:p>
        </p:txBody>
      </p:sp>
      <p:sp>
        <p:nvSpPr>
          <p:cNvPr id="31" name="Text Box 59"/>
          <p:cNvSpPr txBox="1">
            <a:spLocks noChangeArrowheads="1"/>
          </p:cNvSpPr>
          <p:nvPr/>
        </p:nvSpPr>
        <p:spPr bwMode="auto">
          <a:xfrm>
            <a:off x="6958013" y="4205288"/>
            <a:ext cx="460375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nl-BE" sz="4800"/>
              <a:t>(</a:t>
            </a:r>
          </a:p>
        </p:txBody>
      </p:sp>
      <p:sp>
        <p:nvSpPr>
          <p:cNvPr id="32" name="Text Box 60"/>
          <p:cNvSpPr txBox="1">
            <a:spLocks noChangeArrowheads="1"/>
          </p:cNvSpPr>
          <p:nvPr/>
        </p:nvSpPr>
        <p:spPr bwMode="auto">
          <a:xfrm>
            <a:off x="6280150" y="4205288"/>
            <a:ext cx="460375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nl-BE" sz="4800"/>
              <a:t>)</a:t>
            </a:r>
          </a:p>
        </p:txBody>
      </p:sp>
      <p:sp>
        <p:nvSpPr>
          <p:cNvPr id="33" name="Text Box 61"/>
          <p:cNvSpPr txBox="1">
            <a:spLocks noChangeArrowheads="1"/>
          </p:cNvSpPr>
          <p:nvPr/>
        </p:nvSpPr>
        <p:spPr bwMode="auto">
          <a:xfrm>
            <a:off x="8802688" y="4205288"/>
            <a:ext cx="460375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nl-BE" sz="4800"/>
              <a:t>)</a:t>
            </a:r>
          </a:p>
        </p:txBody>
      </p:sp>
      <p:sp>
        <p:nvSpPr>
          <p:cNvPr id="34" name="Text Box 62"/>
          <p:cNvSpPr txBox="1">
            <a:spLocks noChangeArrowheads="1"/>
          </p:cNvSpPr>
          <p:nvPr/>
        </p:nvSpPr>
        <p:spPr bwMode="auto">
          <a:xfrm>
            <a:off x="5426075" y="4430713"/>
            <a:ext cx="322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nl-BE" sz="2400"/>
              <a:t>-</a:t>
            </a:r>
          </a:p>
        </p:txBody>
      </p:sp>
      <p:sp>
        <p:nvSpPr>
          <p:cNvPr id="35" name="Rectangle 63"/>
          <p:cNvSpPr>
            <a:spLocks noChangeArrowheads="1"/>
          </p:cNvSpPr>
          <p:nvPr/>
        </p:nvSpPr>
        <p:spPr bwMode="auto">
          <a:xfrm>
            <a:off x="6010275" y="4384675"/>
            <a:ext cx="315913" cy="31115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36" name="Rectangle 64"/>
          <p:cNvSpPr>
            <a:spLocks noChangeArrowheads="1"/>
          </p:cNvSpPr>
          <p:nvPr/>
        </p:nvSpPr>
        <p:spPr bwMode="auto">
          <a:xfrm>
            <a:off x="5694363" y="4384675"/>
            <a:ext cx="315912" cy="31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37" name="Rectangle 65"/>
          <p:cNvSpPr>
            <a:spLocks noChangeArrowheads="1"/>
          </p:cNvSpPr>
          <p:nvPr/>
        </p:nvSpPr>
        <p:spPr bwMode="auto">
          <a:xfrm>
            <a:off x="5694363" y="4700588"/>
            <a:ext cx="315912" cy="31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38" name="Rectangle 66"/>
          <p:cNvSpPr>
            <a:spLocks noChangeArrowheads="1"/>
          </p:cNvSpPr>
          <p:nvPr/>
        </p:nvSpPr>
        <p:spPr bwMode="auto">
          <a:xfrm>
            <a:off x="6010275" y="4700588"/>
            <a:ext cx="315913" cy="31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39" name="Rectangle 67"/>
          <p:cNvSpPr>
            <a:spLocks noChangeArrowheads="1"/>
          </p:cNvSpPr>
          <p:nvPr/>
        </p:nvSpPr>
        <p:spPr bwMode="auto">
          <a:xfrm>
            <a:off x="7316788" y="4700588"/>
            <a:ext cx="315912" cy="31115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40" name="Rectangle 68"/>
          <p:cNvSpPr>
            <a:spLocks noChangeArrowheads="1"/>
          </p:cNvSpPr>
          <p:nvPr/>
        </p:nvSpPr>
        <p:spPr bwMode="auto">
          <a:xfrm>
            <a:off x="7316788" y="4384675"/>
            <a:ext cx="315912" cy="31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41" name="Rectangle 69"/>
          <p:cNvSpPr>
            <a:spLocks noChangeArrowheads="1"/>
          </p:cNvSpPr>
          <p:nvPr/>
        </p:nvSpPr>
        <p:spPr bwMode="auto">
          <a:xfrm>
            <a:off x="7632700" y="4384675"/>
            <a:ext cx="315913" cy="31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42" name="Rectangle 70"/>
          <p:cNvSpPr>
            <a:spLocks noChangeArrowheads="1"/>
          </p:cNvSpPr>
          <p:nvPr/>
        </p:nvSpPr>
        <p:spPr bwMode="auto">
          <a:xfrm>
            <a:off x="7632700" y="4700588"/>
            <a:ext cx="315913" cy="31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43" name="Rectangle 71"/>
          <p:cNvSpPr>
            <a:spLocks noChangeArrowheads="1"/>
          </p:cNvSpPr>
          <p:nvPr/>
        </p:nvSpPr>
        <p:spPr bwMode="auto">
          <a:xfrm>
            <a:off x="8307388" y="4700588"/>
            <a:ext cx="315912" cy="31115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44" name="Rectangle 72"/>
          <p:cNvSpPr>
            <a:spLocks noChangeArrowheads="1"/>
          </p:cNvSpPr>
          <p:nvPr/>
        </p:nvSpPr>
        <p:spPr bwMode="auto">
          <a:xfrm>
            <a:off x="8305800" y="4384675"/>
            <a:ext cx="315913" cy="31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45" name="Rectangle 73"/>
          <p:cNvSpPr>
            <a:spLocks noChangeArrowheads="1"/>
          </p:cNvSpPr>
          <p:nvPr/>
        </p:nvSpPr>
        <p:spPr bwMode="auto">
          <a:xfrm>
            <a:off x="8621713" y="4384675"/>
            <a:ext cx="315912" cy="31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46" name="Rectangle 74"/>
          <p:cNvSpPr>
            <a:spLocks noChangeArrowheads="1"/>
          </p:cNvSpPr>
          <p:nvPr/>
        </p:nvSpPr>
        <p:spPr bwMode="auto">
          <a:xfrm>
            <a:off x="8621713" y="4700588"/>
            <a:ext cx="315912" cy="31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47" name="Text Box 75"/>
          <p:cNvSpPr txBox="1">
            <a:spLocks noChangeArrowheads="1"/>
          </p:cNvSpPr>
          <p:nvPr/>
        </p:nvSpPr>
        <p:spPr bwMode="auto">
          <a:xfrm>
            <a:off x="7947025" y="4475163"/>
            <a:ext cx="322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nl-BE" sz="2400"/>
              <a:t>-</a:t>
            </a:r>
          </a:p>
        </p:txBody>
      </p:sp>
      <p:sp>
        <p:nvSpPr>
          <p:cNvPr id="48" name="Text Box 76"/>
          <p:cNvSpPr txBox="1">
            <a:spLocks noChangeArrowheads="1"/>
          </p:cNvSpPr>
          <p:nvPr/>
        </p:nvSpPr>
        <p:spPr bwMode="auto">
          <a:xfrm>
            <a:off x="1871663" y="5635625"/>
            <a:ext cx="3159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nl-BE" dirty="0"/>
              <a:t>~fully sampled luminance</a:t>
            </a:r>
          </a:p>
        </p:txBody>
      </p:sp>
      <p:sp>
        <p:nvSpPr>
          <p:cNvPr id="49" name="Text Box 77"/>
          <p:cNvSpPr txBox="1">
            <a:spLocks noChangeArrowheads="1"/>
          </p:cNvSpPr>
          <p:nvPr/>
        </p:nvSpPr>
        <p:spPr bwMode="auto">
          <a:xfrm>
            <a:off x="5560061" y="5614987"/>
            <a:ext cx="34067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nl-BE" dirty="0"/>
              <a:t>~subsampled </a:t>
            </a:r>
            <a:r>
              <a:rPr lang="en-US" altLang="nl-BE" dirty="0" err="1"/>
              <a:t>chrominances</a:t>
            </a:r>
            <a:endParaRPr lang="en-US" altLang="nl-BE" dirty="0"/>
          </a:p>
        </p:txBody>
      </p:sp>
      <p:sp>
        <p:nvSpPr>
          <p:cNvPr id="50" name="Rectangle 9"/>
          <p:cNvSpPr>
            <a:spLocks noChangeArrowheads="1"/>
          </p:cNvSpPr>
          <p:nvPr/>
        </p:nvSpPr>
        <p:spPr bwMode="auto">
          <a:xfrm>
            <a:off x="3367088" y="2508250"/>
            <a:ext cx="647700" cy="6270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51" name="Rectangle 10"/>
          <p:cNvSpPr>
            <a:spLocks noChangeArrowheads="1"/>
          </p:cNvSpPr>
          <p:nvPr/>
        </p:nvSpPr>
        <p:spPr bwMode="auto">
          <a:xfrm>
            <a:off x="3367088" y="1889125"/>
            <a:ext cx="649287" cy="6270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52" name="Rectangle 11"/>
          <p:cNvSpPr>
            <a:spLocks noChangeArrowheads="1"/>
          </p:cNvSpPr>
          <p:nvPr/>
        </p:nvSpPr>
        <p:spPr bwMode="auto">
          <a:xfrm>
            <a:off x="4014788" y="1889125"/>
            <a:ext cx="649287" cy="6270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53" name="Rectangle 13"/>
          <p:cNvSpPr>
            <a:spLocks noChangeArrowheads="1"/>
          </p:cNvSpPr>
          <p:nvPr/>
        </p:nvSpPr>
        <p:spPr bwMode="auto">
          <a:xfrm>
            <a:off x="4014788" y="2508250"/>
            <a:ext cx="649287" cy="6270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54" name="Rectangle 9"/>
          <p:cNvSpPr>
            <a:spLocks noChangeArrowheads="1"/>
          </p:cNvSpPr>
          <p:nvPr/>
        </p:nvSpPr>
        <p:spPr bwMode="auto">
          <a:xfrm>
            <a:off x="5487988" y="2508250"/>
            <a:ext cx="647700" cy="6270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55" name="Rectangle 10"/>
          <p:cNvSpPr>
            <a:spLocks noChangeArrowheads="1"/>
          </p:cNvSpPr>
          <p:nvPr/>
        </p:nvSpPr>
        <p:spPr bwMode="auto">
          <a:xfrm>
            <a:off x="5487988" y="1889125"/>
            <a:ext cx="649287" cy="6270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56" name="Rectangle 11"/>
          <p:cNvSpPr>
            <a:spLocks noChangeArrowheads="1"/>
          </p:cNvSpPr>
          <p:nvPr/>
        </p:nvSpPr>
        <p:spPr bwMode="auto">
          <a:xfrm>
            <a:off x="6135688" y="1889125"/>
            <a:ext cx="649287" cy="627063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57" name="Rectangle 13"/>
          <p:cNvSpPr>
            <a:spLocks noChangeArrowheads="1"/>
          </p:cNvSpPr>
          <p:nvPr/>
        </p:nvSpPr>
        <p:spPr bwMode="auto">
          <a:xfrm>
            <a:off x="6135688" y="2508250"/>
            <a:ext cx="649287" cy="6270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58" name="Rectangle 9"/>
          <p:cNvSpPr>
            <a:spLocks noChangeArrowheads="1"/>
          </p:cNvSpPr>
          <p:nvPr/>
        </p:nvSpPr>
        <p:spPr bwMode="auto">
          <a:xfrm>
            <a:off x="7572375" y="2509838"/>
            <a:ext cx="647700" cy="6270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59" name="Rectangle 10"/>
          <p:cNvSpPr>
            <a:spLocks noChangeArrowheads="1"/>
          </p:cNvSpPr>
          <p:nvPr/>
        </p:nvSpPr>
        <p:spPr bwMode="auto">
          <a:xfrm>
            <a:off x="7572375" y="1890713"/>
            <a:ext cx="649288" cy="6270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60" name="Rectangle 11"/>
          <p:cNvSpPr>
            <a:spLocks noChangeArrowheads="1"/>
          </p:cNvSpPr>
          <p:nvPr/>
        </p:nvSpPr>
        <p:spPr bwMode="auto">
          <a:xfrm>
            <a:off x="8220075" y="1890713"/>
            <a:ext cx="649288" cy="6270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61" name="Rectangle 13"/>
          <p:cNvSpPr>
            <a:spLocks noChangeArrowheads="1"/>
          </p:cNvSpPr>
          <p:nvPr/>
        </p:nvSpPr>
        <p:spPr bwMode="auto">
          <a:xfrm>
            <a:off x="8220075" y="2509838"/>
            <a:ext cx="649288" cy="6270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63" name="Rectangle 62"/>
          <p:cNvSpPr/>
          <p:nvPr/>
        </p:nvSpPr>
        <p:spPr>
          <a:xfrm>
            <a:off x="0" y="156388"/>
            <a:ext cx="30280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Image </a:t>
            </a:r>
            <a:r>
              <a:rPr lang="en-US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demosaicking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: principle</a:t>
            </a:r>
            <a:endParaRPr lang="nl-BE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13717" y="804863"/>
            <a:ext cx="7321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 err="1" smtClean="0">
                <a:latin typeface="Calibri" panose="020F0502020204030204" pitchFamily="34" charset="0"/>
              </a:rPr>
              <a:t>Main</a:t>
            </a:r>
            <a:r>
              <a:rPr lang="nl-BE" sz="2400" dirty="0" smtClean="0">
                <a:latin typeface="Calibri" panose="020F0502020204030204" pitchFamily="34" charset="0"/>
              </a:rPr>
              <a:t> </a:t>
            </a:r>
            <a:r>
              <a:rPr lang="nl-BE" sz="2400" dirty="0" err="1" smtClean="0">
                <a:latin typeface="Calibri" panose="020F0502020204030204" pitchFamily="34" charset="0"/>
              </a:rPr>
              <a:t>principle</a:t>
            </a:r>
            <a:r>
              <a:rPr lang="nl-BE" sz="2400" dirty="0" smtClean="0">
                <a:latin typeface="Calibri" panose="020F0502020204030204" pitchFamily="34" charset="0"/>
              </a:rPr>
              <a:t>: </a:t>
            </a:r>
            <a:r>
              <a:rPr lang="nl-BE" sz="2400" dirty="0" err="1" smtClean="0">
                <a:latin typeface="Calibri" panose="020F0502020204030204" pitchFamily="34" charset="0"/>
              </a:rPr>
              <a:t>unmixing</a:t>
            </a:r>
            <a:r>
              <a:rPr lang="nl-BE" sz="2400" dirty="0" smtClean="0">
                <a:latin typeface="Calibri" panose="020F0502020204030204" pitchFamily="34" charset="0"/>
              </a:rPr>
              <a:t> of the </a:t>
            </a:r>
            <a:r>
              <a:rPr lang="nl-BE" sz="2400" dirty="0" err="1" smtClean="0">
                <a:latin typeface="Calibri" panose="020F0502020204030204" pitchFamily="34" charset="0"/>
              </a:rPr>
              <a:t>measured</a:t>
            </a:r>
            <a:r>
              <a:rPr lang="nl-BE" sz="2400" dirty="0" smtClean="0">
                <a:latin typeface="Calibri" panose="020F0502020204030204" pitchFamily="34" charset="0"/>
              </a:rPr>
              <a:t> </a:t>
            </a:r>
            <a:r>
              <a:rPr lang="nl-BE" sz="2400" dirty="0" err="1" smtClean="0">
                <a:latin typeface="Calibri" panose="020F0502020204030204" pitchFamily="34" charset="0"/>
              </a:rPr>
              <a:t>color</a:t>
            </a:r>
            <a:r>
              <a:rPr lang="nl-BE" sz="2400" dirty="0" smtClean="0">
                <a:latin typeface="Calibri" panose="020F0502020204030204" pitchFamily="34" charset="0"/>
              </a:rPr>
              <a:t> </a:t>
            </a:r>
            <a:r>
              <a:rPr lang="nl-BE" sz="2400" dirty="0" err="1" smtClean="0">
                <a:latin typeface="Calibri" panose="020F0502020204030204" pitchFamily="34" charset="0"/>
              </a:rPr>
              <a:t>channels</a:t>
            </a:r>
            <a:r>
              <a:rPr lang="nl-BE" sz="2400" dirty="0" smtClean="0">
                <a:latin typeface="Calibri" panose="020F0502020204030204" pitchFamily="34" charset="0"/>
              </a:rPr>
              <a:t>!</a:t>
            </a:r>
            <a:endParaRPr lang="nl-BE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83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171A2-9641-423E-B854-E03630611B1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Goossens, An Overview of State-of-the-art Denoising and Demosaicking Techniques:  Toward A Unified Framework for Handling Artifacts during Image Reconstruction</a:t>
            </a:r>
            <a:endParaRPr lang="en-US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044420" y="2276872"/>
            <a:ext cx="2925763" cy="2700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2484283" y="2276872"/>
            <a:ext cx="0" cy="2700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1044420" y="3627834"/>
            <a:ext cx="29257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835245" y="4932759"/>
            <a:ext cx="341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nl-BE"/>
              <a:t>π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349345" y="4977209"/>
            <a:ext cx="33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nl-BE"/>
              <a:t>0</a:t>
            </a:r>
            <a:endParaRPr lang="el-GR" altLang="nl-BE"/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973233" y="4967684"/>
            <a:ext cx="736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nl-BE"/>
              <a:t>3</a:t>
            </a:r>
            <a:r>
              <a:rPr lang="el-GR" altLang="nl-BE"/>
              <a:t>π</a:t>
            </a:r>
            <a:r>
              <a:rPr lang="en-US" altLang="nl-BE"/>
              <a:t>/4</a:t>
            </a:r>
            <a:endParaRPr lang="el-GR" altLang="nl-BE"/>
          </a:p>
        </p:txBody>
      </p:sp>
      <p:sp>
        <p:nvSpPr>
          <p:cNvPr id="10" name="Oval 11"/>
          <p:cNvSpPr>
            <a:spLocks noChangeArrowheads="1"/>
          </p:cNvSpPr>
          <p:nvPr/>
        </p:nvSpPr>
        <p:spPr bwMode="auto">
          <a:xfrm>
            <a:off x="1531783" y="2727722"/>
            <a:ext cx="1876425" cy="180022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>
            <a:off x="3417733" y="2276872"/>
            <a:ext cx="0" cy="2700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1213293" y="1565741"/>
            <a:ext cx="258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000" dirty="0" err="1" smtClean="0">
                <a:latin typeface="Calibri" panose="020F0502020204030204" pitchFamily="34" charset="0"/>
              </a:rPr>
              <a:t>Assumption</a:t>
            </a:r>
            <a:r>
              <a:rPr lang="nl-BE" sz="2000" dirty="0" smtClean="0">
                <a:latin typeface="Calibri" panose="020F0502020204030204" pitchFamily="34" charset="0"/>
              </a:rPr>
              <a:t> 1: </a:t>
            </a:r>
          </a:p>
          <a:p>
            <a:pPr algn="ctr"/>
            <a:r>
              <a:rPr lang="nl-BE" sz="2000" dirty="0" err="1" smtClean="0">
                <a:latin typeface="Calibri" panose="020F0502020204030204" pitchFamily="34" charset="0"/>
              </a:rPr>
              <a:t>luminance</a:t>
            </a:r>
            <a:r>
              <a:rPr lang="nl-BE" sz="2000" dirty="0" smtClean="0">
                <a:latin typeface="Calibri" panose="020F0502020204030204" pitchFamily="34" charset="0"/>
              </a:rPr>
              <a:t> </a:t>
            </a:r>
            <a:r>
              <a:rPr lang="nl-BE" sz="2000" dirty="0" err="1" smtClean="0">
                <a:latin typeface="Calibri" panose="020F0502020204030204" pitchFamily="34" charset="0"/>
              </a:rPr>
              <a:t>bandlimited</a:t>
            </a:r>
            <a:endParaRPr lang="nl-BE" sz="2000" dirty="0"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29845" y="1565741"/>
            <a:ext cx="2858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000" dirty="0" err="1" smtClean="0">
                <a:latin typeface="Calibri" panose="020F0502020204030204" pitchFamily="34" charset="0"/>
              </a:rPr>
              <a:t>Assumption</a:t>
            </a:r>
            <a:r>
              <a:rPr lang="nl-BE" sz="2000" dirty="0" smtClean="0">
                <a:latin typeface="Calibri" panose="020F0502020204030204" pitchFamily="34" charset="0"/>
              </a:rPr>
              <a:t> 2: </a:t>
            </a:r>
          </a:p>
          <a:p>
            <a:pPr algn="ctr"/>
            <a:r>
              <a:rPr lang="nl-BE" sz="2000" dirty="0" err="1" smtClean="0">
                <a:latin typeface="Calibri" panose="020F0502020204030204" pitchFamily="34" charset="0"/>
              </a:rPr>
              <a:t>chrominance</a:t>
            </a:r>
            <a:r>
              <a:rPr lang="nl-BE" sz="2000" dirty="0" smtClean="0">
                <a:latin typeface="Calibri" panose="020F0502020204030204" pitchFamily="34" charset="0"/>
              </a:rPr>
              <a:t> </a:t>
            </a:r>
            <a:r>
              <a:rPr lang="nl-BE" sz="2000" dirty="0" err="1" smtClean="0">
                <a:latin typeface="Calibri" panose="020F0502020204030204" pitchFamily="34" charset="0"/>
              </a:rPr>
              <a:t>bandlimited</a:t>
            </a:r>
            <a:endParaRPr lang="nl-BE" sz="2000" dirty="0">
              <a:latin typeface="Calibri" panose="020F0502020204030204" pitchFamily="34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5040262" y="2286387"/>
            <a:ext cx="2925763" cy="2700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16" name="Line 5"/>
          <p:cNvSpPr>
            <a:spLocks noChangeShapeType="1"/>
          </p:cNvSpPr>
          <p:nvPr/>
        </p:nvSpPr>
        <p:spPr bwMode="auto">
          <a:xfrm>
            <a:off x="6480125" y="2286387"/>
            <a:ext cx="0" cy="2700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17" name="Line 6"/>
          <p:cNvSpPr>
            <a:spLocks noChangeShapeType="1"/>
          </p:cNvSpPr>
          <p:nvPr/>
        </p:nvSpPr>
        <p:spPr bwMode="auto">
          <a:xfrm>
            <a:off x="5040262" y="3637349"/>
            <a:ext cx="29257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7831087" y="4942274"/>
            <a:ext cx="341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nl-BE"/>
              <a:t>π</a:t>
            </a: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6345187" y="4986724"/>
            <a:ext cx="33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nl-BE"/>
              <a:t>0</a:t>
            </a:r>
            <a:endParaRPr lang="el-GR" altLang="nl-BE"/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6753175" y="4972437"/>
            <a:ext cx="590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nl-BE" dirty="0"/>
              <a:t>π</a:t>
            </a:r>
            <a:r>
              <a:rPr lang="en-US" altLang="nl-BE" dirty="0"/>
              <a:t>/4</a:t>
            </a:r>
            <a:endParaRPr lang="el-GR" altLang="nl-BE" dirty="0"/>
          </a:p>
        </p:txBody>
      </p:sp>
      <p:sp>
        <p:nvSpPr>
          <p:cNvPr id="21" name="Oval 10"/>
          <p:cNvSpPr>
            <a:spLocks noChangeArrowheads="1"/>
          </p:cNvSpPr>
          <p:nvPr/>
        </p:nvSpPr>
        <p:spPr bwMode="auto">
          <a:xfrm>
            <a:off x="6119762" y="3321437"/>
            <a:ext cx="676275" cy="630237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22" name="Line 11"/>
          <p:cNvSpPr>
            <a:spLocks noChangeShapeType="1"/>
          </p:cNvSpPr>
          <p:nvPr/>
        </p:nvSpPr>
        <p:spPr bwMode="auto">
          <a:xfrm>
            <a:off x="6803975" y="2286387"/>
            <a:ext cx="0" cy="2700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23" name="TextBox 22"/>
          <p:cNvSpPr txBox="1"/>
          <p:nvPr/>
        </p:nvSpPr>
        <p:spPr>
          <a:xfrm>
            <a:off x="1531783" y="5426471"/>
            <a:ext cx="210685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l-BE" dirty="0" err="1" smtClean="0">
                <a:latin typeface="Calibri" panose="020F0502020204030204" pitchFamily="34" charset="0"/>
              </a:rPr>
              <a:t>Frequency</a:t>
            </a:r>
            <a:r>
              <a:rPr lang="nl-BE" dirty="0" smtClean="0">
                <a:latin typeface="Calibri" panose="020F0502020204030204" pitchFamily="34" charset="0"/>
              </a:rPr>
              <a:t> spectrum</a:t>
            </a:r>
            <a:endParaRPr lang="nl-BE" dirty="0">
              <a:latin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36222" y="5426471"/>
            <a:ext cx="210685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l-BE" dirty="0" err="1" smtClean="0">
                <a:latin typeface="Calibri" panose="020F0502020204030204" pitchFamily="34" charset="0"/>
              </a:rPr>
              <a:t>Frequency</a:t>
            </a:r>
            <a:r>
              <a:rPr lang="nl-BE" dirty="0" smtClean="0">
                <a:latin typeface="Calibri" panose="020F0502020204030204" pitchFamily="34" charset="0"/>
              </a:rPr>
              <a:t> spectrum</a:t>
            </a:r>
            <a:endParaRPr lang="nl-BE" dirty="0">
              <a:latin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3717" y="804863"/>
            <a:ext cx="7389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 err="1" smtClean="0">
                <a:latin typeface="Calibri" panose="020F0502020204030204" pitchFamily="34" charset="0"/>
              </a:rPr>
              <a:t>Main</a:t>
            </a:r>
            <a:r>
              <a:rPr lang="nl-BE" sz="2400" dirty="0" smtClean="0">
                <a:latin typeface="Calibri" panose="020F0502020204030204" pitchFamily="34" charset="0"/>
              </a:rPr>
              <a:t> </a:t>
            </a:r>
            <a:r>
              <a:rPr lang="nl-BE" sz="2400" dirty="0" err="1" smtClean="0">
                <a:latin typeface="Calibri" panose="020F0502020204030204" pitchFamily="34" charset="0"/>
              </a:rPr>
              <a:t>principle</a:t>
            </a:r>
            <a:r>
              <a:rPr lang="nl-BE" sz="2400" dirty="0" smtClean="0">
                <a:latin typeface="Calibri" panose="020F0502020204030204" pitchFamily="34" charset="0"/>
              </a:rPr>
              <a:t>: </a:t>
            </a:r>
            <a:r>
              <a:rPr lang="nl-BE" sz="2400" dirty="0" err="1" smtClean="0">
                <a:latin typeface="Calibri" panose="020F0502020204030204" pitchFamily="34" charset="0"/>
              </a:rPr>
              <a:t>unmixing</a:t>
            </a:r>
            <a:r>
              <a:rPr lang="nl-BE" sz="2400" dirty="0" smtClean="0">
                <a:latin typeface="Calibri" panose="020F0502020204030204" pitchFamily="34" charset="0"/>
              </a:rPr>
              <a:t> of the </a:t>
            </a:r>
            <a:r>
              <a:rPr lang="nl-BE" sz="2400" dirty="0" err="1">
                <a:latin typeface="Calibri" panose="020F0502020204030204" pitchFamily="34" charset="0"/>
              </a:rPr>
              <a:t>measured</a:t>
            </a:r>
            <a:r>
              <a:rPr lang="nl-BE" sz="2400" dirty="0">
                <a:latin typeface="Calibri" panose="020F0502020204030204" pitchFamily="34" charset="0"/>
              </a:rPr>
              <a:t> </a:t>
            </a:r>
            <a:r>
              <a:rPr lang="nl-BE" sz="2400" dirty="0" err="1">
                <a:latin typeface="Calibri" panose="020F0502020204030204" pitchFamily="34" charset="0"/>
              </a:rPr>
              <a:t>color</a:t>
            </a:r>
            <a:r>
              <a:rPr lang="nl-BE" sz="2400" dirty="0">
                <a:latin typeface="Calibri" panose="020F0502020204030204" pitchFamily="34" charset="0"/>
              </a:rPr>
              <a:t> </a:t>
            </a:r>
            <a:r>
              <a:rPr lang="nl-BE" sz="2400" dirty="0" err="1" smtClean="0">
                <a:latin typeface="Calibri" panose="020F0502020204030204" pitchFamily="34" charset="0"/>
              </a:rPr>
              <a:t>channels</a:t>
            </a:r>
            <a:r>
              <a:rPr lang="nl-BE" sz="2400" dirty="0" smtClean="0">
                <a:latin typeface="Calibri" panose="020F0502020204030204" pitchFamily="34" charset="0"/>
              </a:rPr>
              <a:t>!</a:t>
            </a:r>
            <a:endParaRPr lang="nl-BE" sz="2400" dirty="0">
              <a:latin typeface="Calibri" panose="020F050202020403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156388"/>
            <a:ext cx="30280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Image </a:t>
            </a:r>
            <a:r>
              <a:rPr lang="en-US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demosaicking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: principle</a:t>
            </a:r>
            <a:endParaRPr lang="nl-BE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14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Image </a:t>
            </a:r>
            <a:r>
              <a:rPr lang="en-US" dirty="0" err="1" smtClean="0"/>
              <a:t>denoising</a:t>
            </a:r>
            <a:endParaRPr lang="en-US" dirty="0" smtClean="0"/>
          </a:p>
          <a:p>
            <a:r>
              <a:rPr lang="en-US" dirty="0" smtClean="0"/>
              <a:t>Image </a:t>
            </a:r>
            <a:r>
              <a:rPr lang="en-US" dirty="0" err="1" smtClean="0"/>
              <a:t>demosaicking</a:t>
            </a:r>
            <a:endParaRPr lang="en-US" dirty="0" smtClean="0"/>
          </a:p>
          <a:p>
            <a:r>
              <a:rPr lang="en-US" dirty="0" smtClean="0"/>
              <a:t>A unified reconstruction framework</a:t>
            </a:r>
          </a:p>
          <a:p>
            <a:r>
              <a:rPr lang="en-US" dirty="0" smtClean="0"/>
              <a:t>Results</a:t>
            </a:r>
          </a:p>
          <a:p>
            <a:r>
              <a:rPr lang="en-US" dirty="0" smtClean="0"/>
              <a:t>Conclusion</a:t>
            </a:r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Goossens, An Overview of State-of-the-art Denoising and Demosaicking Techniques:  Toward A Unified Framework for Handling Artifacts during Image Reconstruction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7299F-7A0C-4C93-99FD-9880DCD995E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32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171A2-9641-423E-B854-E03630611B1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Goossens, An Overview of State-of-the-art Denoising and Demosaicking Techniques:  Toward A Unified Framework for Handling Artifacts during Image Reconstruction</a:t>
            </a:r>
            <a:endParaRPr lang="en-US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131840" y="1988840"/>
            <a:ext cx="2925763" cy="2700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4571703" y="1988840"/>
            <a:ext cx="0" cy="2700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3131840" y="3339802"/>
            <a:ext cx="29257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057603" y="4870152"/>
            <a:ext cx="3413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nl-BE"/>
              <a:t>π</a:t>
            </a:r>
          </a:p>
        </p:txBody>
      </p:sp>
      <p:sp>
        <p:nvSpPr>
          <p:cNvPr id="8" name="Oval 10"/>
          <p:cNvSpPr>
            <a:spLocks noChangeArrowheads="1"/>
          </p:cNvSpPr>
          <p:nvPr/>
        </p:nvSpPr>
        <p:spPr bwMode="auto">
          <a:xfrm>
            <a:off x="3581103" y="2439690"/>
            <a:ext cx="1981200" cy="180022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9" name="Oval 11"/>
          <p:cNvSpPr>
            <a:spLocks noChangeArrowheads="1"/>
          </p:cNvSpPr>
          <p:nvPr/>
        </p:nvSpPr>
        <p:spPr bwMode="auto">
          <a:xfrm>
            <a:off x="4257378" y="3023890"/>
            <a:ext cx="676275" cy="630237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2771478" y="3023890"/>
            <a:ext cx="676275" cy="630237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11" name="Oval 13"/>
          <p:cNvSpPr>
            <a:spLocks noChangeArrowheads="1"/>
          </p:cNvSpPr>
          <p:nvPr/>
        </p:nvSpPr>
        <p:spPr bwMode="auto">
          <a:xfrm>
            <a:off x="4257378" y="1674515"/>
            <a:ext cx="676275" cy="630237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12" name="Oval 14"/>
          <p:cNvSpPr>
            <a:spLocks noChangeArrowheads="1"/>
          </p:cNvSpPr>
          <p:nvPr/>
        </p:nvSpPr>
        <p:spPr bwMode="auto">
          <a:xfrm>
            <a:off x="2771478" y="1674515"/>
            <a:ext cx="676275" cy="630237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13" name="Oval 15"/>
          <p:cNvSpPr>
            <a:spLocks noChangeArrowheads="1"/>
          </p:cNvSpPr>
          <p:nvPr/>
        </p:nvSpPr>
        <p:spPr bwMode="auto">
          <a:xfrm>
            <a:off x="5697240" y="1718965"/>
            <a:ext cx="676275" cy="630237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14" name="Oval 16"/>
          <p:cNvSpPr>
            <a:spLocks noChangeArrowheads="1"/>
          </p:cNvSpPr>
          <p:nvPr/>
        </p:nvSpPr>
        <p:spPr bwMode="auto">
          <a:xfrm>
            <a:off x="5741690" y="3023890"/>
            <a:ext cx="676275" cy="630237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15" name="Oval 17"/>
          <p:cNvSpPr>
            <a:spLocks noChangeArrowheads="1"/>
          </p:cNvSpPr>
          <p:nvPr/>
        </p:nvSpPr>
        <p:spPr bwMode="auto">
          <a:xfrm>
            <a:off x="2771478" y="4328815"/>
            <a:ext cx="676275" cy="630237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16" name="Oval 18"/>
          <p:cNvSpPr>
            <a:spLocks noChangeArrowheads="1"/>
          </p:cNvSpPr>
          <p:nvPr/>
        </p:nvSpPr>
        <p:spPr bwMode="auto">
          <a:xfrm>
            <a:off x="4257378" y="4374852"/>
            <a:ext cx="676275" cy="63023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4571703" y="4959052"/>
            <a:ext cx="33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nl-BE"/>
              <a:t>0</a:t>
            </a:r>
            <a:endParaRPr lang="el-GR" altLang="nl-BE"/>
          </a:p>
        </p:txBody>
      </p:sp>
      <p:sp>
        <p:nvSpPr>
          <p:cNvPr id="18" name="Oval 19"/>
          <p:cNvSpPr>
            <a:spLocks noChangeArrowheads="1"/>
          </p:cNvSpPr>
          <p:nvPr/>
        </p:nvSpPr>
        <p:spPr bwMode="auto">
          <a:xfrm>
            <a:off x="5697240" y="4328815"/>
            <a:ext cx="676275" cy="630237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BE" altLang="nl-BE"/>
          </a:p>
        </p:txBody>
      </p:sp>
      <p:grpSp>
        <p:nvGrpSpPr>
          <p:cNvPr id="19" name="Group 63"/>
          <p:cNvGrpSpPr>
            <a:grpSpLocks/>
          </p:cNvGrpSpPr>
          <p:nvPr/>
        </p:nvGrpSpPr>
        <p:grpSpPr bwMode="auto">
          <a:xfrm>
            <a:off x="3125490" y="1988840"/>
            <a:ext cx="2940050" cy="2708275"/>
            <a:chOff x="3358" y="1641"/>
            <a:chExt cx="1852" cy="1706"/>
          </a:xfrm>
        </p:grpSpPr>
        <p:cxnSp>
          <p:nvCxnSpPr>
            <p:cNvPr id="20" name="Rechte verbindingslijn 27"/>
            <p:cNvCxnSpPr>
              <a:cxnSpLocks noChangeShapeType="1"/>
            </p:cNvCxnSpPr>
            <p:nvPr/>
          </p:nvCxnSpPr>
          <p:spPr bwMode="auto">
            <a:xfrm rot="5400000">
              <a:off x="3213" y="2490"/>
              <a:ext cx="1700" cy="1"/>
            </a:xfrm>
            <a:prstGeom prst="line">
              <a:avLst/>
            </a:prstGeom>
            <a:noFill/>
            <a:ln w="25400" algn="ctr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Rechte verbindingslijn 28"/>
            <p:cNvCxnSpPr>
              <a:cxnSpLocks noChangeShapeType="1"/>
            </p:cNvCxnSpPr>
            <p:nvPr/>
          </p:nvCxnSpPr>
          <p:spPr bwMode="auto">
            <a:xfrm rot="5400000">
              <a:off x="3662" y="2489"/>
              <a:ext cx="1697" cy="1"/>
            </a:xfrm>
            <a:prstGeom prst="line">
              <a:avLst/>
            </a:prstGeom>
            <a:noFill/>
            <a:ln w="25400" algn="ctr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Rechte verbindingslijn 29"/>
            <p:cNvCxnSpPr>
              <a:cxnSpLocks noChangeShapeType="1"/>
            </p:cNvCxnSpPr>
            <p:nvPr/>
          </p:nvCxnSpPr>
          <p:spPr bwMode="auto">
            <a:xfrm rot="5400000">
              <a:off x="2734" y="2493"/>
              <a:ext cx="1706" cy="1"/>
            </a:xfrm>
            <a:prstGeom prst="line">
              <a:avLst/>
            </a:prstGeom>
            <a:noFill/>
            <a:ln w="25400" algn="ctr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" name="Rechte verbindingslijn 30"/>
            <p:cNvCxnSpPr>
              <a:cxnSpLocks noChangeShapeType="1"/>
            </p:cNvCxnSpPr>
            <p:nvPr/>
          </p:nvCxnSpPr>
          <p:spPr bwMode="auto">
            <a:xfrm rot="5400000">
              <a:off x="4134" y="2493"/>
              <a:ext cx="1706" cy="1"/>
            </a:xfrm>
            <a:prstGeom prst="line">
              <a:avLst/>
            </a:prstGeom>
            <a:noFill/>
            <a:ln w="25400" algn="ctr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Rechte verbindingslijn 32"/>
            <p:cNvCxnSpPr>
              <a:cxnSpLocks noChangeShapeType="1"/>
            </p:cNvCxnSpPr>
            <p:nvPr/>
          </p:nvCxnSpPr>
          <p:spPr bwMode="auto">
            <a:xfrm>
              <a:off x="3358" y="1868"/>
              <a:ext cx="1852" cy="1"/>
            </a:xfrm>
            <a:prstGeom prst="line">
              <a:avLst/>
            </a:prstGeom>
            <a:noFill/>
            <a:ln w="25400" algn="ctr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Rechte verbindingslijn 33"/>
            <p:cNvCxnSpPr>
              <a:cxnSpLocks noChangeShapeType="1"/>
            </p:cNvCxnSpPr>
            <p:nvPr/>
          </p:nvCxnSpPr>
          <p:spPr bwMode="auto">
            <a:xfrm>
              <a:off x="3364" y="2285"/>
              <a:ext cx="1846" cy="1"/>
            </a:xfrm>
            <a:prstGeom prst="line">
              <a:avLst/>
            </a:prstGeom>
            <a:noFill/>
            <a:ln w="25400" algn="ctr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Rechte verbindingslijn 34"/>
            <p:cNvCxnSpPr>
              <a:cxnSpLocks noChangeShapeType="1"/>
            </p:cNvCxnSpPr>
            <p:nvPr/>
          </p:nvCxnSpPr>
          <p:spPr bwMode="auto">
            <a:xfrm>
              <a:off x="3364" y="2733"/>
              <a:ext cx="1846" cy="1"/>
            </a:xfrm>
            <a:prstGeom prst="line">
              <a:avLst/>
            </a:prstGeom>
            <a:noFill/>
            <a:ln w="25400" algn="ctr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Rechte verbindingslijn 35"/>
            <p:cNvCxnSpPr>
              <a:cxnSpLocks noChangeShapeType="1"/>
            </p:cNvCxnSpPr>
            <p:nvPr/>
          </p:nvCxnSpPr>
          <p:spPr bwMode="auto">
            <a:xfrm>
              <a:off x="3358" y="3116"/>
              <a:ext cx="1852" cy="2"/>
            </a:xfrm>
            <a:prstGeom prst="line">
              <a:avLst/>
            </a:prstGeom>
            <a:noFill/>
            <a:ln w="25400" algn="ctr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Rechte verbindingslijn 32"/>
            <p:cNvCxnSpPr>
              <a:cxnSpLocks noChangeShapeType="1"/>
            </p:cNvCxnSpPr>
            <p:nvPr/>
          </p:nvCxnSpPr>
          <p:spPr bwMode="auto">
            <a:xfrm>
              <a:off x="3364" y="2067"/>
              <a:ext cx="1846" cy="1"/>
            </a:xfrm>
            <a:prstGeom prst="line">
              <a:avLst/>
            </a:prstGeom>
            <a:noFill/>
            <a:ln w="6350" algn="ctr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Rechte verbindingslijn 32"/>
            <p:cNvCxnSpPr>
              <a:cxnSpLocks noChangeShapeType="1"/>
            </p:cNvCxnSpPr>
            <p:nvPr/>
          </p:nvCxnSpPr>
          <p:spPr bwMode="auto">
            <a:xfrm>
              <a:off x="3358" y="2945"/>
              <a:ext cx="1852" cy="1"/>
            </a:xfrm>
            <a:prstGeom prst="line">
              <a:avLst/>
            </a:prstGeom>
            <a:noFill/>
            <a:ln w="6350" algn="ctr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Rechte verbindingslijn 32"/>
            <p:cNvCxnSpPr>
              <a:cxnSpLocks noChangeShapeType="1"/>
            </p:cNvCxnSpPr>
            <p:nvPr/>
          </p:nvCxnSpPr>
          <p:spPr bwMode="auto">
            <a:xfrm>
              <a:off x="3816" y="1641"/>
              <a:ext cx="0" cy="1701"/>
            </a:xfrm>
            <a:prstGeom prst="line">
              <a:avLst/>
            </a:prstGeom>
            <a:noFill/>
            <a:ln w="6350" algn="ctr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Rechte verbindingslijn 32"/>
            <p:cNvCxnSpPr>
              <a:cxnSpLocks noChangeShapeType="1"/>
            </p:cNvCxnSpPr>
            <p:nvPr/>
          </p:nvCxnSpPr>
          <p:spPr bwMode="auto">
            <a:xfrm>
              <a:off x="4751" y="1641"/>
              <a:ext cx="0" cy="1701"/>
            </a:xfrm>
            <a:prstGeom prst="line">
              <a:avLst/>
            </a:prstGeom>
            <a:noFill/>
            <a:ln w="6350" algn="ctr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2" name="Group 83"/>
          <p:cNvGrpSpPr>
            <a:grpSpLocks/>
          </p:cNvGrpSpPr>
          <p:nvPr/>
        </p:nvGrpSpPr>
        <p:grpSpPr bwMode="auto">
          <a:xfrm>
            <a:off x="3135015" y="1982490"/>
            <a:ext cx="2916238" cy="2716212"/>
            <a:chOff x="3364" y="1637"/>
            <a:chExt cx="1837" cy="1711"/>
          </a:xfrm>
        </p:grpSpPr>
        <p:sp>
          <p:nvSpPr>
            <p:cNvPr id="33" name="Rectangle 79"/>
            <p:cNvSpPr>
              <a:spLocks noChangeArrowheads="1"/>
            </p:cNvSpPr>
            <p:nvPr/>
          </p:nvSpPr>
          <p:spPr bwMode="auto">
            <a:xfrm>
              <a:off x="3576" y="1638"/>
              <a:ext cx="498" cy="171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BE" altLang="nl-BE"/>
            </a:p>
          </p:txBody>
        </p:sp>
        <p:sp>
          <p:nvSpPr>
            <p:cNvPr id="34" name="Rectangle 80"/>
            <p:cNvSpPr>
              <a:spLocks noChangeArrowheads="1"/>
            </p:cNvSpPr>
            <p:nvPr/>
          </p:nvSpPr>
          <p:spPr bwMode="auto">
            <a:xfrm>
              <a:off x="4499" y="1637"/>
              <a:ext cx="498" cy="171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BE" altLang="nl-BE"/>
            </a:p>
          </p:txBody>
        </p:sp>
        <p:sp>
          <p:nvSpPr>
            <p:cNvPr id="35" name="Rectangle 81"/>
            <p:cNvSpPr>
              <a:spLocks noChangeArrowheads="1"/>
            </p:cNvSpPr>
            <p:nvPr/>
          </p:nvSpPr>
          <p:spPr bwMode="auto">
            <a:xfrm>
              <a:off x="3365" y="1847"/>
              <a:ext cx="1836" cy="44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BE" altLang="nl-BE"/>
            </a:p>
          </p:txBody>
        </p:sp>
        <p:sp>
          <p:nvSpPr>
            <p:cNvPr id="36" name="Rectangle 82"/>
            <p:cNvSpPr>
              <a:spLocks noChangeArrowheads="1"/>
            </p:cNvSpPr>
            <p:nvPr/>
          </p:nvSpPr>
          <p:spPr bwMode="auto">
            <a:xfrm>
              <a:off x="3364" y="2692"/>
              <a:ext cx="1836" cy="43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BE" altLang="nl-BE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114048" y="5441157"/>
            <a:ext cx="7245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 err="1" smtClean="0">
                <a:latin typeface="Calibri" panose="020F0502020204030204" pitchFamily="34" charset="0"/>
              </a:rPr>
              <a:t>Bandlimitedness</a:t>
            </a:r>
            <a:r>
              <a:rPr lang="nl-BE" sz="2400" dirty="0" smtClean="0">
                <a:latin typeface="Calibri" panose="020F0502020204030204" pitchFamily="34" charset="0"/>
              </a:rPr>
              <a:t> </a:t>
            </a:r>
            <a:r>
              <a:rPr lang="nl-BE" sz="2400" dirty="0" err="1" smtClean="0">
                <a:latin typeface="Calibri" panose="020F0502020204030204" pitchFamily="34" charset="0"/>
              </a:rPr>
              <a:t>assumptions</a:t>
            </a:r>
            <a:r>
              <a:rPr lang="nl-BE" sz="2400" dirty="0" smtClean="0">
                <a:latin typeface="Calibri" panose="020F0502020204030204" pitchFamily="34" charset="0"/>
              </a:rPr>
              <a:t>: exact recovery </a:t>
            </a:r>
            <a:r>
              <a:rPr lang="nl-BE" sz="2400" dirty="0" err="1" smtClean="0">
                <a:latin typeface="Calibri" panose="020F0502020204030204" pitchFamily="34" charset="0"/>
              </a:rPr>
              <a:t>possible</a:t>
            </a:r>
            <a:r>
              <a:rPr lang="nl-BE" sz="2400" dirty="0" smtClean="0">
                <a:latin typeface="Calibri" panose="020F0502020204030204" pitchFamily="34" charset="0"/>
              </a:rPr>
              <a:t>!!!</a:t>
            </a:r>
            <a:endParaRPr lang="nl-BE" sz="2400" dirty="0">
              <a:latin typeface="Calibri" panose="020F0502020204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13717" y="804863"/>
            <a:ext cx="7389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 err="1" smtClean="0">
                <a:latin typeface="Calibri" panose="020F0502020204030204" pitchFamily="34" charset="0"/>
              </a:rPr>
              <a:t>Main</a:t>
            </a:r>
            <a:r>
              <a:rPr lang="nl-BE" sz="2400" dirty="0" smtClean="0">
                <a:latin typeface="Calibri" panose="020F0502020204030204" pitchFamily="34" charset="0"/>
              </a:rPr>
              <a:t> </a:t>
            </a:r>
            <a:r>
              <a:rPr lang="nl-BE" sz="2400" dirty="0" err="1" smtClean="0">
                <a:latin typeface="Calibri" panose="020F0502020204030204" pitchFamily="34" charset="0"/>
              </a:rPr>
              <a:t>principle</a:t>
            </a:r>
            <a:r>
              <a:rPr lang="nl-BE" sz="2400" dirty="0" smtClean="0">
                <a:latin typeface="Calibri" panose="020F0502020204030204" pitchFamily="34" charset="0"/>
              </a:rPr>
              <a:t>: </a:t>
            </a:r>
            <a:r>
              <a:rPr lang="nl-BE" sz="2400" dirty="0" err="1" smtClean="0">
                <a:latin typeface="Calibri" panose="020F0502020204030204" pitchFamily="34" charset="0"/>
              </a:rPr>
              <a:t>unmixing</a:t>
            </a:r>
            <a:r>
              <a:rPr lang="nl-BE" sz="2400" dirty="0" smtClean="0">
                <a:latin typeface="Calibri" panose="020F0502020204030204" pitchFamily="34" charset="0"/>
              </a:rPr>
              <a:t> of the </a:t>
            </a:r>
            <a:r>
              <a:rPr lang="nl-BE" sz="2400" dirty="0" err="1">
                <a:latin typeface="Calibri" panose="020F0502020204030204" pitchFamily="34" charset="0"/>
              </a:rPr>
              <a:t>measured</a:t>
            </a:r>
            <a:r>
              <a:rPr lang="nl-BE" sz="2400" dirty="0">
                <a:latin typeface="Calibri" panose="020F0502020204030204" pitchFamily="34" charset="0"/>
              </a:rPr>
              <a:t> </a:t>
            </a:r>
            <a:r>
              <a:rPr lang="nl-BE" sz="2400" dirty="0" err="1">
                <a:latin typeface="Calibri" panose="020F0502020204030204" pitchFamily="34" charset="0"/>
              </a:rPr>
              <a:t>color</a:t>
            </a:r>
            <a:r>
              <a:rPr lang="nl-BE" sz="2400" dirty="0">
                <a:latin typeface="Calibri" panose="020F0502020204030204" pitchFamily="34" charset="0"/>
              </a:rPr>
              <a:t> </a:t>
            </a:r>
            <a:r>
              <a:rPr lang="nl-BE" sz="2400" dirty="0" err="1" smtClean="0">
                <a:latin typeface="Calibri" panose="020F0502020204030204" pitchFamily="34" charset="0"/>
              </a:rPr>
              <a:t>channels</a:t>
            </a:r>
            <a:r>
              <a:rPr lang="nl-BE" sz="2400" dirty="0" smtClean="0">
                <a:latin typeface="Calibri" panose="020F0502020204030204" pitchFamily="34" charset="0"/>
              </a:rPr>
              <a:t>!</a:t>
            </a:r>
            <a:endParaRPr lang="nl-BE" sz="2400" dirty="0">
              <a:latin typeface="Calibri" panose="020F050202020403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0" y="156388"/>
            <a:ext cx="30280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Image </a:t>
            </a:r>
            <a:r>
              <a:rPr lang="en-US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demosaicking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: principle</a:t>
            </a:r>
            <a:endParaRPr lang="nl-BE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51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171A2-9641-423E-B854-E03630611B1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Goossens, An Overview of State-of-the-art Denoising and Demosaicking Techniques:  Toward A Unified Framework for Handling Artifacts during Image Reconstruction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126" y="145383"/>
            <a:ext cx="5184775" cy="422275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Image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</a:rPr>
              <a:t>demosaicking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: artifacts</a:t>
            </a:r>
            <a:endParaRPr lang="nl-B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/>
            <a:endParaRPr lang="nl-BE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99" t="8957" r="6201" b="8957"/>
          <a:stretch/>
        </p:blipFill>
        <p:spPr>
          <a:xfrm>
            <a:off x="1275256" y="1268760"/>
            <a:ext cx="6614160" cy="449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456951" y="736143"/>
            <a:ext cx="6502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 err="1" smtClean="0">
                <a:latin typeface="Calibri" panose="020F0502020204030204" pitchFamily="34" charset="0"/>
              </a:rPr>
              <a:t>Sudden</a:t>
            </a:r>
            <a:r>
              <a:rPr lang="nl-BE" sz="2400" dirty="0" smtClean="0">
                <a:latin typeface="Calibri" panose="020F0502020204030204" pitchFamily="34" charset="0"/>
              </a:rPr>
              <a:t> </a:t>
            </a:r>
            <a:r>
              <a:rPr lang="nl-BE" sz="2400" dirty="0" err="1" smtClean="0">
                <a:latin typeface="Calibri" panose="020F0502020204030204" pitchFamily="34" charset="0"/>
              </a:rPr>
              <a:t>color</a:t>
            </a:r>
            <a:r>
              <a:rPr lang="nl-BE" sz="2400" dirty="0" smtClean="0">
                <a:latin typeface="Calibri" panose="020F0502020204030204" pitchFamily="34" charset="0"/>
              </a:rPr>
              <a:t> </a:t>
            </a:r>
            <a:r>
              <a:rPr lang="nl-BE" sz="2400" dirty="0" err="1" smtClean="0">
                <a:latin typeface="Calibri" panose="020F0502020204030204" pitchFamily="34" charset="0"/>
              </a:rPr>
              <a:t>transition</a:t>
            </a:r>
            <a:r>
              <a:rPr lang="nl-BE" sz="2400" dirty="0" smtClean="0">
                <a:latin typeface="Calibri" panose="020F0502020204030204" pitchFamily="34" charset="0"/>
              </a:rPr>
              <a:t>: </a:t>
            </a:r>
            <a:r>
              <a:rPr lang="nl-BE" sz="2400" dirty="0" err="1" smtClean="0">
                <a:latin typeface="Calibri" panose="020F0502020204030204" pitchFamily="34" charset="0"/>
              </a:rPr>
              <a:t>difficult</a:t>
            </a:r>
            <a:r>
              <a:rPr lang="nl-BE" sz="2400" dirty="0" smtClean="0">
                <a:latin typeface="Calibri" panose="020F0502020204030204" pitchFamily="34" charset="0"/>
              </a:rPr>
              <a:t> </a:t>
            </a:r>
            <a:r>
              <a:rPr lang="nl-BE" sz="2400" dirty="0" err="1" smtClean="0">
                <a:latin typeface="Calibri" panose="020F0502020204030204" pitchFamily="34" charset="0"/>
              </a:rPr>
              <a:t>for</a:t>
            </a:r>
            <a:r>
              <a:rPr lang="nl-BE" sz="2400" dirty="0" smtClean="0">
                <a:latin typeface="Calibri" panose="020F0502020204030204" pitchFamily="34" charset="0"/>
              </a:rPr>
              <a:t> </a:t>
            </a:r>
            <a:r>
              <a:rPr lang="nl-BE" sz="2400" dirty="0" err="1" smtClean="0">
                <a:latin typeface="Calibri" panose="020F0502020204030204" pitchFamily="34" charset="0"/>
              </a:rPr>
              <a:t>demosaicking</a:t>
            </a:r>
            <a:r>
              <a:rPr lang="nl-BE" sz="2400" dirty="0" smtClean="0">
                <a:latin typeface="Calibri" panose="020F0502020204030204" pitchFamily="34" charset="0"/>
              </a:rPr>
              <a:t>!</a:t>
            </a:r>
            <a:endParaRPr lang="nl-BE" sz="2400" dirty="0">
              <a:latin typeface="Calibri" panose="020F050202020403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019672" y="5301208"/>
            <a:ext cx="792088" cy="144016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6171800" y="3516660"/>
            <a:ext cx="2504656" cy="2240912"/>
            <a:chOff x="6171800" y="3516660"/>
            <a:chExt cx="2504656" cy="224091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1800" y="3868095"/>
              <a:ext cx="2504656" cy="188947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12" name="Straight Arrow Connector 11"/>
            <p:cNvCxnSpPr/>
            <p:nvPr/>
          </p:nvCxnSpPr>
          <p:spPr>
            <a:xfrm flipH="1">
              <a:off x="7688314" y="3516660"/>
              <a:ext cx="427752" cy="878460"/>
            </a:xfrm>
            <a:prstGeom prst="straightConnector1">
              <a:avLst/>
            </a:prstGeom>
            <a:ln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6879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171A2-9641-423E-B854-E03630611B16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 </a:t>
            </a:r>
            <a:r>
              <a:rPr lang="en-US" dirty="0" err="1" smtClean="0"/>
              <a:t>Goossens</a:t>
            </a:r>
            <a:r>
              <a:rPr lang="en-US" dirty="0" smtClean="0"/>
              <a:t>, An Overview of State-of-the-art </a:t>
            </a:r>
            <a:r>
              <a:rPr lang="en-US" dirty="0" err="1" smtClean="0"/>
              <a:t>Denoising</a:t>
            </a:r>
            <a:r>
              <a:rPr lang="en-US" dirty="0" smtClean="0"/>
              <a:t> and </a:t>
            </a:r>
            <a:r>
              <a:rPr lang="en-US" dirty="0" err="1" smtClean="0"/>
              <a:t>Demosaicking</a:t>
            </a:r>
            <a:r>
              <a:rPr lang="en-US" dirty="0" smtClean="0"/>
              <a:t> Techniques:  Toward A Unified Framework for Handling Artifacts during Image Reconstruction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5473100" y="801771"/>
            <a:ext cx="2915324" cy="2548025"/>
            <a:chOff x="5473100" y="801771"/>
            <a:chExt cx="2915324" cy="2548025"/>
          </a:xfrm>
        </p:grpSpPr>
        <p:pic>
          <p:nvPicPr>
            <p:cNvPr id="7" name="Picture 6" descr="blur_artifact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3100" y="801771"/>
              <a:ext cx="2915324" cy="2548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AutoShape 9"/>
            <p:cNvSpPr>
              <a:spLocks noChangeArrowheads="1"/>
            </p:cNvSpPr>
            <p:nvPr/>
          </p:nvSpPr>
          <p:spPr bwMode="auto">
            <a:xfrm>
              <a:off x="6343722" y="2318481"/>
              <a:ext cx="1382128" cy="439398"/>
            </a:xfrm>
            <a:prstGeom prst="cloudCallout">
              <a:avLst>
                <a:gd name="adj1" fmla="val -71380"/>
                <a:gd name="adj2" fmla="val -95454"/>
              </a:avLst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en-US" altLang="nl-BE" sz="1600" dirty="0">
                  <a:latin typeface="Calibri" panose="020F0502020204030204" pitchFamily="34" charset="0"/>
                </a:rPr>
                <a:t>Blur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55576" y="859755"/>
            <a:ext cx="2915324" cy="2551656"/>
            <a:chOff x="755576" y="859755"/>
            <a:chExt cx="2915324" cy="2551656"/>
          </a:xfrm>
        </p:grpSpPr>
        <p:pic>
          <p:nvPicPr>
            <p:cNvPr id="5" name="Picture 4" descr="no_artifact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859755"/>
              <a:ext cx="2915324" cy="2551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AutoShape 10"/>
            <p:cNvSpPr>
              <a:spLocks noChangeArrowheads="1"/>
            </p:cNvSpPr>
            <p:nvPr/>
          </p:nvSpPr>
          <p:spPr bwMode="auto">
            <a:xfrm>
              <a:off x="1477782" y="2541088"/>
              <a:ext cx="2043377" cy="439398"/>
            </a:xfrm>
            <a:prstGeom prst="cloudCallout">
              <a:avLst>
                <a:gd name="adj1" fmla="val -49741"/>
                <a:gd name="adj2" fmla="val -95454"/>
              </a:avLst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en-US" altLang="nl-BE" sz="1600" dirty="0">
                  <a:latin typeface="Calibri" panose="020F0502020204030204" pitchFamily="34" charset="0"/>
                </a:rPr>
                <a:t>Ground truth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55576" y="3502771"/>
            <a:ext cx="2915324" cy="2491133"/>
            <a:chOff x="755576" y="3502771"/>
            <a:chExt cx="2915324" cy="2491133"/>
          </a:xfrm>
        </p:grpSpPr>
        <p:pic>
          <p:nvPicPr>
            <p:cNvPr id="6" name="Picture 5" descr="discolor_artifact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3502771"/>
              <a:ext cx="2915324" cy="2491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AutoShape 11"/>
            <p:cNvSpPr>
              <a:spLocks noChangeArrowheads="1"/>
            </p:cNvSpPr>
            <p:nvPr/>
          </p:nvSpPr>
          <p:spPr bwMode="auto">
            <a:xfrm>
              <a:off x="1475656" y="5191367"/>
              <a:ext cx="2134287" cy="439398"/>
            </a:xfrm>
            <a:prstGeom prst="cloudCallout">
              <a:avLst>
                <a:gd name="adj1" fmla="val -53889"/>
                <a:gd name="adj2" fmla="val -117495"/>
              </a:avLst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algn="ctr" rtl="1"/>
              <a:r>
                <a:rPr lang="en-US" altLang="nl-BE" sz="1600" dirty="0">
                  <a:latin typeface="Calibri" panose="020F0502020204030204" pitchFamily="34" charset="0"/>
                </a:rPr>
                <a:t>Discolorations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473100" y="3443459"/>
            <a:ext cx="2915324" cy="2550445"/>
            <a:chOff x="5473100" y="3443459"/>
            <a:chExt cx="2915324" cy="2550445"/>
          </a:xfrm>
        </p:grpSpPr>
        <p:pic>
          <p:nvPicPr>
            <p:cNvPr id="8" name="Picture 7" descr="zipperartifact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3100" y="3443459"/>
              <a:ext cx="2915324" cy="2550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AutoShape 12"/>
            <p:cNvSpPr>
              <a:spLocks noChangeArrowheads="1"/>
            </p:cNvSpPr>
            <p:nvPr/>
          </p:nvSpPr>
          <p:spPr bwMode="auto">
            <a:xfrm>
              <a:off x="6254937" y="5301519"/>
              <a:ext cx="2043377" cy="439398"/>
            </a:xfrm>
            <a:prstGeom prst="cloudCallout">
              <a:avLst>
                <a:gd name="adj1" fmla="val -55060"/>
                <a:gd name="adj2" fmla="val -177546"/>
              </a:avLst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algn="ctr" rtl="1"/>
              <a:r>
                <a:rPr lang="en-US" altLang="nl-BE" sz="1600">
                  <a:latin typeface="Calibri" panose="020F0502020204030204" pitchFamily="34" charset="0"/>
                </a:rPr>
                <a:t>Zipper</a:t>
              </a:r>
            </a:p>
          </p:txBody>
        </p:sp>
      </p:grpSp>
      <p:sp>
        <p:nvSpPr>
          <p:cNvPr id="14" name="Title 1"/>
          <p:cNvSpPr txBox="1">
            <a:spLocks/>
          </p:cNvSpPr>
          <p:nvPr/>
        </p:nvSpPr>
        <p:spPr>
          <a:xfrm>
            <a:off x="19126" y="145383"/>
            <a:ext cx="5184775" cy="422275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Image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</a:rPr>
              <a:t>demosaicking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: artifacts</a:t>
            </a:r>
            <a:endParaRPr lang="nl-BE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/>
            <a:endParaRPr lang="nl-BE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75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171A2-9641-423E-B854-E03630611B16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Goossens, An Overview of State-of-the-art Denoising and Demosaicking Techniques:  Toward A Unified Framework for Handling Artifacts during Image Reconstruction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07504" y="980728"/>
            <a:ext cx="8784975" cy="4680520"/>
            <a:chOff x="251520" y="908719"/>
            <a:chExt cx="6300770" cy="335696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520" y="908720"/>
              <a:ext cx="1533525" cy="162877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5696" y="908719"/>
              <a:ext cx="1533525" cy="162877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9872" y="908719"/>
              <a:ext cx="1533525" cy="162877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9872" y="2636912"/>
              <a:ext cx="1533525" cy="162877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305" t="25881" r="24960" b="6703"/>
            <a:stretch/>
          </p:blipFill>
          <p:spPr>
            <a:xfrm>
              <a:off x="5029442" y="908719"/>
              <a:ext cx="1522848" cy="162877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9442" y="2636911"/>
              <a:ext cx="1522848" cy="1628775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59059" y="2913126"/>
            <a:ext cx="1573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6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Reference image</a:t>
            </a:r>
            <a:endParaRPr lang="nl-BE" sz="160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156388"/>
            <a:ext cx="2887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Image </a:t>
            </a:r>
            <a:r>
              <a:rPr lang="en-US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demosaicking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: results</a:t>
            </a:r>
            <a:endParaRPr lang="nl-BE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21508" y="2913126"/>
            <a:ext cx="10466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6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CFA image</a:t>
            </a:r>
            <a:endParaRPr lang="nl-BE" sz="160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64382" y="2716417"/>
            <a:ext cx="13315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6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DLMMSE</a:t>
            </a:r>
          </a:p>
          <a:p>
            <a:r>
              <a:rPr lang="nl-BE" sz="16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[Zhang, 2005]</a:t>
            </a:r>
            <a:endParaRPr lang="nl-BE" sz="160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33346" y="2709494"/>
            <a:ext cx="16225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6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Complex </a:t>
            </a:r>
            <a:r>
              <a:rPr lang="nl-BE" sz="1600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wavelet</a:t>
            </a:r>
            <a:endParaRPr lang="nl-BE" sz="1600" dirty="0" smtClean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r>
              <a:rPr lang="nl-BE" sz="16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[Goossens, 2013]</a:t>
            </a:r>
            <a:endParaRPr lang="nl-BE" sz="160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24577" y="5076473"/>
            <a:ext cx="1331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600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Difference</a:t>
            </a:r>
            <a:endParaRPr lang="nl-BE" sz="1600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r>
              <a:rPr lang="nl-BE" sz="16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DLMMSE - ref</a:t>
            </a:r>
            <a:endParaRPr lang="nl-BE" sz="160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24922" y="5076473"/>
            <a:ext cx="2279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Difference</a:t>
            </a:r>
            <a:endParaRPr lang="nl-BE" sz="1600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r>
              <a:rPr lang="nl-BE" sz="1600" dirty="0">
                <a:solidFill>
                  <a:srgbClr val="FFFF00"/>
                </a:solidFill>
                <a:latin typeface="Calibri" panose="020F0502020204030204" pitchFamily="34" charset="0"/>
              </a:rPr>
              <a:t>Complex </a:t>
            </a:r>
            <a:r>
              <a:rPr lang="nl-BE" sz="1600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wavelet</a:t>
            </a:r>
            <a:r>
              <a:rPr lang="nl-BE" sz="16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 - ref</a:t>
            </a:r>
            <a:endParaRPr lang="nl-BE" sz="160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4283994" y="1904468"/>
            <a:ext cx="576064" cy="3600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Calibri" panose="020F050202020403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-16306" y="2264508"/>
            <a:ext cx="4588306" cy="4060584"/>
            <a:chOff x="107504" y="1268761"/>
            <a:chExt cx="4417815" cy="388065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7586"/>
            <a:stretch/>
          </p:blipFill>
          <p:spPr>
            <a:xfrm>
              <a:off x="107504" y="1268761"/>
              <a:ext cx="4417815" cy="3867044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7504" y="4564642"/>
              <a:ext cx="133151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1600" dirty="0" smtClean="0">
                  <a:solidFill>
                    <a:srgbClr val="FFFF00"/>
                  </a:solidFill>
                  <a:latin typeface="Calibri" panose="020F0502020204030204" pitchFamily="34" charset="0"/>
                </a:rPr>
                <a:t>DLMMSE</a:t>
              </a:r>
            </a:p>
            <a:p>
              <a:r>
                <a:rPr lang="nl-BE" sz="1600" dirty="0" smtClean="0">
                  <a:solidFill>
                    <a:srgbClr val="FFFF00"/>
                  </a:solidFill>
                  <a:latin typeface="Calibri" panose="020F0502020204030204" pitchFamily="34" charset="0"/>
                </a:rPr>
                <a:t>[Zhang, 2005]</a:t>
              </a:r>
              <a:endParaRPr lang="nl-BE" sz="1600" dirty="0">
                <a:solidFill>
                  <a:srgbClr val="FFFF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499992" y="2264508"/>
            <a:ext cx="4623916" cy="4224331"/>
            <a:chOff x="4876394" y="2347336"/>
            <a:chExt cx="3092590" cy="306440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195" t="22987" r="26609" b="14311"/>
            <a:stretch/>
          </p:blipFill>
          <p:spPr>
            <a:xfrm>
              <a:off x="4909785" y="2347336"/>
              <a:ext cx="3059199" cy="294211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4876394" y="4826963"/>
              <a:ext cx="162256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1600" dirty="0" smtClean="0">
                  <a:solidFill>
                    <a:srgbClr val="FFFF00"/>
                  </a:solidFill>
                  <a:latin typeface="Calibri" panose="020F0502020204030204" pitchFamily="34" charset="0"/>
                </a:rPr>
                <a:t>Complex </a:t>
              </a:r>
              <a:r>
                <a:rPr lang="nl-BE" sz="1600" dirty="0" err="1" smtClean="0">
                  <a:solidFill>
                    <a:srgbClr val="FFFF00"/>
                  </a:solidFill>
                  <a:latin typeface="Calibri" panose="020F0502020204030204" pitchFamily="34" charset="0"/>
                </a:rPr>
                <a:t>wavelet</a:t>
              </a:r>
              <a:endParaRPr lang="nl-BE" sz="1600" dirty="0" smtClean="0">
                <a:solidFill>
                  <a:srgbClr val="FFFF00"/>
                </a:solidFill>
                <a:latin typeface="Calibri" panose="020F0502020204030204" pitchFamily="34" charset="0"/>
              </a:endParaRPr>
            </a:p>
            <a:p>
              <a:r>
                <a:rPr lang="nl-BE" sz="1600" dirty="0" smtClean="0">
                  <a:solidFill>
                    <a:srgbClr val="FFFF00"/>
                  </a:solidFill>
                  <a:latin typeface="Calibri" panose="020F0502020204030204" pitchFamily="34" charset="0"/>
                </a:rPr>
                <a:t>[Goossens, 2013]</a:t>
              </a:r>
              <a:endParaRPr lang="nl-BE" sz="1600" dirty="0">
                <a:solidFill>
                  <a:srgbClr val="FFFF00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131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75248" y="1484784"/>
            <a:ext cx="676875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dirty="0" err="1" smtClean="0">
                <a:solidFill>
                  <a:schemeClr val="accent6"/>
                </a:solidFill>
                <a:latin typeface="Calibri" panose="020F0502020204030204" pitchFamily="34" charset="0"/>
              </a:rPr>
              <a:t>Denoising</a:t>
            </a:r>
            <a:r>
              <a:rPr lang="en-US" sz="2000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-after-</a:t>
            </a:r>
            <a:r>
              <a:rPr lang="en-US" sz="2000" dirty="0" err="1" smtClean="0">
                <a:solidFill>
                  <a:schemeClr val="accent6"/>
                </a:solidFill>
                <a:latin typeface="Calibri" panose="020F0502020204030204" pitchFamily="34" charset="0"/>
              </a:rPr>
              <a:t>demosaicking</a:t>
            </a:r>
            <a:r>
              <a:rPr lang="en-US" sz="2000" dirty="0" smtClean="0">
                <a:latin typeface="Calibri" panose="020F0502020204030204" pitchFamily="34" charset="0"/>
              </a:rPr>
              <a:t>: noise is highly correlated due to the interpolation</a:t>
            </a:r>
          </a:p>
          <a:p>
            <a:pPr lvl="1"/>
            <a:endParaRPr lang="en-US" sz="2000" dirty="0" smtClean="0">
              <a:latin typeface="Calibri" panose="020F0502020204030204" pitchFamily="34" charset="0"/>
            </a:endParaRPr>
          </a:p>
          <a:p>
            <a:pPr lvl="1"/>
            <a:endParaRPr lang="en-US" sz="2000" dirty="0">
              <a:latin typeface="Calibri" panose="020F0502020204030204" pitchFamily="34" charset="0"/>
            </a:endParaRPr>
          </a:p>
          <a:p>
            <a:pPr lvl="1"/>
            <a:endParaRPr lang="en-US" sz="2000" dirty="0" smtClean="0">
              <a:latin typeface="Calibri" panose="020F0502020204030204" pitchFamily="34" charset="0"/>
            </a:endParaRPr>
          </a:p>
          <a:p>
            <a:pPr lvl="1"/>
            <a:r>
              <a:rPr lang="en-US" sz="2000" dirty="0" err="1" smtClean="0">
                <a:solidFill>
                  <a:schemeClr val="accent6"/>
                </a:solidFill>
                <a:latin typeface="Calibri" panose="020F0502020204030204" pitchFamily="34" charset="0"/>
              </a:rPr>
              <a:t>Demosaicking</a:t>
            </a:r>
            <a:r>
              <a:rPr lang="en-US" sz="2000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-after-</a:t>
            </a:r>
            <a:r>
              <a:rPr lang="en-US" sz="2000" dirty="0" err="1" smtClean="0">
                <a:solidFill>
                  <a:schemeClr val="accent6"/>
                </a:solidFill>
                <a:latin typeface="Calibri" panose="020F0502020204030204" pitchFamily="34" charset="0"/>
              </a:rPr>
              <a:t>denoising</a:t>
            </a:r>
            <a:r>
              <a:rPr lang="en-US" sz="2000" dirty="0" smtClean="0">
                <a:latin typeface="Calibri" panose="020F0502020204030204" pitchFamily="34" charset="0"/>
              </a:rPr>
              <a:t>: </a:t>
            </a:r>
            <a:r>
              <a:rPr lang="en-US" sz="2000" dirty="0" err="1" smtClean="0">
                <a:latin typeface="Calibri" panose="020F0502020204030204" pitchFamily="34" charset="0"/>
              </a:rPr>
              <a:t>denoising</a:t>
            </a:r>
            <a:r>
              <a:rPr lang="en-US" sz="2000" dirty="0" smtClean="0">
                <a:latin typeface="Calibri" panose="020F0502020204030204" pitchFamily="34" charset="0"/>
              </a:rPr>
              <a:t> may destroy high-frequency components necessary for </a:t>
            </a:r>
            <a:r>
              <a:rPr lang="en-US" sz="2000" dirty="0" err="1" smtClean="0">
                <a:latin typeface="Calibri" panose="020F0502020204030204" pitchFamily="34" charset="0"/>
              </a:rPr>
              <a:t>demosaicking</a:t>
            </a:r>
            <a:endParaRPr lang="en-US" sz="2000" dirty="0" smtClean="0">
              <a:latin typeface="Calibri" panose="020F0502020204030204" pitchFamily="34" charset="0"/>
            </a:endParaRPr>
          </a:p>
          <a:p>
            <a:pPr lvl="1"/>
            <a:endParaRPr lang="en-US" sz="2000" dirty="0" smtClean="0">
              <a:latin typeface="Calibri" panose="020F0502020204030204" pitchFamily="34" charset="0"/>
            </a:endParaRPr>
          </a:p>
          <a:p>
            <a:pPr lvl="1"/>
            <a:endParaRPr lang="en-US" sz="2000" dirty="0">
              <a:latin typeface="Calibri" panose="020F0502020204030204" pitchFamily="34" charset="0"/>
            </a:endParaRPr>
          </a:p>
          <a:p>
            <a:pPr lvl="1"/>
            <a:endParaRPr lang="en-US" sz="2000" dirty="0" smtClean="0">
              <a:latin typeface="Calibri" panose="020F0502020204030204" pitchFamily="34" charset="0"/>
            </a:endParaRPr>
          </a:p>
          <a:p>
            <a:pPr lvl="1"/>
            <a:r>
              <a:rPr lang="en-US" sz="2000" dirty="0" smtClean="0">
                <a:latin typeface="Calibri" panose="020F0502020204030204" pitchFamily="34" charset="0"/>
              </a:rPr>
              <a:t>Better: </a:t>
            </a:r>
            <a:r>
              <a:rPr lang="en-US" sz="2000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joint </a:t>
            </a:r>
            <a:r>
              <a:rPr lang="en-US" sz="2000" dirty="0" err="1" smtClean="0">
                <a:solidFill>
                  <a:schemeClr val="accent6"/>
                </a:solidFill>
                <a:latin typeface="Calibri" panose="020F0502020204030204" pitchFamily="34" charset="0"/>
              </a:rPr>
              <a:t>denoising</a:t>
            </a:r>
            <a:r>
              <a:rPr lang="en-US" sz="2000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 and </a:t>
            </a:r>
            <a:r>
              <a:rPr lang="en-US" sz="2000" dirty="0" err="1" smtClean="0">
                <a:solidFill>
                  <a:schemeClr val="accent6"/>
                </a:solidFill>
                <a:latin typeface="Calibri" panose="020F0502020204030204" pitchFamily="34" charset="0"/>
              </a:rPr>
              <a:t>demosaicking</a:t>
            </a:r>
            <a:r>
              <a:rPr lang="en-US" sz="2000" dirty="0" smtClean="0">
                <a:latin typeface="Calibri" panose="020F0502020204030204" pitchFamily="34" charset="0"/>
              </a:rPr>
              <a:t>: take uncertainty in the edge direction estimation into account</a:t>
            </a:r>
            <a:endParaRPr lang="nl-BE" sz="2000" dirty="0" smtClean="0">
              <a:latin typeface="Calibri" panose="020F0502020204030204" pitchFamily="34" charset="0"/>
            </a:endParaRPr>
          </a:p>
          <a:p>
            <a:endParaRPr lang="nl-BE" dirty="0">
              <a:latin typeface="Calibri" panose="020F050202020403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87016" y="1628798"/>
            <a:ext cx="2456656" cy="508811"/>
            <a:chOff x="179512" y="3284982"/>
            <a:chExt cx="2456656" cy="508811"/>
          </a:xfrm>
        </p:grpSpPr>
        <p:sp>
          <p:nvSpPr>
            <p:cNvPr id="7" name="Rectangle 6"/>
            <p:cNvSpPr/>
            <p:nvPr/>
          </p:nvSpPr>
          <p:spPr>
            <a:xfrm>
              <a:off x="179512" y="3289736"/>
              <a:ext cx="1152128" cy="50405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latin typeface="Calibri" panose="020F0502020204030204" pitchFamily="34" charset="0"/>
                </a:rPr>
                <a:t>Demos.</a:t>
              </a:r>
              <a:endParaRPr lang="nl-BE" sz="2000" dirty="0">
                <a:latin typeface="Calibri" panose="020F050202020403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547664" y="3284982"/>
              <a:ext cx="1088504" cy="50405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 smtClean="0">
                  <a:latin typeface="Calibri" panose="020F0502020204030204" pitchFamily="34" charset="0"/>
                </a:rPr>
                <a:t>Denoise</a:t>
              </a:r>
              <a:endParaRPr lang="nl-BE" sz="2000" dirty="0">
                <a:latin typeface="Calibri" panose="020F0502020204030204" pitchFamily="34" charset="0"/>
              </a:endParaRPr>
            </a:p>
          </p:txBody>
        </p:sp>
        <p:sp>
          <p:nvSpPr>
            <p:cNvPr id="9" name="Right Arrow 8"/>
            <p:cNvSpPr/>
            <p:nvPr/>
          </p:nvSpPr>
          <p:spPr>
            <a:xfrm>
              <a:off x="1331640" y="3429000"/>
              <a:ext cx="216024" cy="2160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2000">
                <a:latin typeface="Calibri" panose="020F050202020403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87016" y="3068960"/>
            <a:ext cx="2456656" cy="508811"/>
            <a:chOff x="179512" y="4149080"/>
            <a:chExt cx="2456656" cy="508811"/>
          </a:xfrm>
        </p:grpSpPr>
        <p:sp>
          <p:nvSpPr>
            <p:cNvPr id="10" name="Rectangle 9"/>
            <p:cNvSpPr/>
            <p:nvPr/>
          </p:nvSpPr>
          <p:spPr>
            <a:xfrm>
              <a:off x="179512" y="4153834"/>
              <a:ext cx="1152128" cy="50405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 smtClean="0">
                  <a:latin typeface="Calibri" panose="020F0502020204030204" pitchFamily="34" charset="0"/>
                </a:rPr>
                <a:t>Denoise</a:t>
              </a:r>
              <a:endParaRPr lang="nl-BE" sz="2000" dirty="0">
                <a:latin typeface="Calibri" panose="020F050202020403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547664" y="4149080"/>
              <a:ext cx="1088504" cy="50405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latin typeface="Calibri" panose="020F0502020204030204" pitchFamily="34" charset="0"/>
                </a:rPr>
                <a:t>Demos.</a:t>
              </a:r>
              <a:endParaRPr lang="nl-BE" sz="2000" dirty="0">
                <a:latin typeface="Calibri" panose="020F0502020204030204" pitchFamily="34" charset="0"/>
              </a:endParaRPr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1331640" y="4293098"/>
              <a:ext cx="216024" cy="2160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2000">
                <a:latin typeface="Calibri" panose="020F050202020403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87016" y="4581128"/>
            <a:ext cx="2456656" cy="846096"/>
            <a:chOff x="179512" y="5031176"/>
            <a:chExt cx="2456656" cy="846096"/>
          </a:xfrm>
        </p:grpSpPr>
        <p:sp>
          <p:nvSpPr>
            <p:cNvPr id="13" name="Rectangle 12"/>
            <p:cNvSpPr/>
            <p:nvPr/>
          </p:nvSpPr>
          <p:spPr>
            <a:xfrm>
              <a:off x="179512" y="5157192"/>
              <a:ext cx="1152128" cy="50405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 smtClean="0">
                  <a:latin typeface="Calibri" panose="020F0502020204030204" pitchFamily="34" charset="0"/>
                </a:rPr>
                <a:t>Denoise</a:t>
              </a:r>
              <a:endParaRPr lang="nl-BE" sz="2000" dirty="0">
                <a:latin typeface="Calibri" panose="020F050202020403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547664" y="5157191"/>
              <a:ext cx="1088504" cy="50405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latin typeface="Calibri" panose="020F0502020204030204" pitchFamily="34" charset="0"/>
                </a:rPr>
                <a:t>Demos.</a:t>
              </a:r>
              <a:endParaRPr lang="nl-BE" sz="2000" dirty="0">
                <a:latin typeface="Calibri" panose="020F0502020204030204" pitchFamily="34" charset="0"/>
              </a:endParaRPr>
            </a:p>
          </p:txBody>
        </p:sp>
        <p:sp>
          <p:nvSpPr>
            <p:cNvPr id="15" name="Curved Down Arrow 14"/>
            <p:cNvSpPr/>
            <p:nvPr/>
          </p:nvSpPr>
          <p:spPr>
            <a:xfrm>
              <a:off x="971600" y="5031176"/>
              <a:ext cx="864096" cy="252029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20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Curved Up Arrow 15"/>
            <p:cNvSpPr/>
            <p:nvPr/>
          </p:nvSpPr>
          <p:spPr>
            <a:xfrm flipH="1">
              <a:off x="971600" y="5589240"/>
              <a:ext cx="864096" cy="288032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20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2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7299F-7A0C-4C93-99FD-9880DCD995E5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 </a:t>
            </a:r>
            <a:r>
              <a:rPr lang="en-US" dirty="0" err="1" smtClean="0"/>
              <a:t>Goossens</a:t>
            </a:r>
            <a:r>
              <a:rPr lang="en-US" dirty="0" smtClean="0"/>
              <a:t>, An Overview of State-of-the-art </a:t>
            </a:r>
            <a:r>
              <a:rPr lang="en-US" dirty="0" err="1" smtClean="0"/>
              <a:t>Denoising</a:t>
            </a:r>
            <a:r>
              <a:rPr lang="en-US" dirty="0" smtClean="0"/>
              <a:t> and </a:t>
            </a:r>
            <a:r>
              <a:rPr lang="en-US" dirty="0" err="1" smtClean="0"/>
              <a:t>Demosaicking</a:t>
            </a:r>
            <a:r>
              <a:rPr lang="en-US" dirty="0" smtClean="0"/>
              <a:t> Techniques:  Toward A Unified Framework for Handling Artifacts during Image Reconstruction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0" y="156388"/>
            <a:ext cx="3422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Image </a:t>
            </a:r>
            <a:r>
              <a:rPr lang="en-US" dirty="0" err="1" smtClean="0">
                <a:solidFill>
                  <a:schemeClr val="bg1"/>
                </a:solidFill>
              </a:rPr>
              <a:t>denoising+demosaicking</a:t>
            </a:r>
            <a:endParaRPr lang="nl-B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36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7299F-7A0C-4C93-99FD-9880DCD995E5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Goossens, An Overview of State-of-the-art Denoising and Demosaicking Techniques:  Toward A Unified Framework for Handling Artifacts during Image Reconstruction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90535" y="908720"/>
            <a:ext cx="7920881" cy="30675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2880"/>
              </a:lnSpc>
            </a:pPr>
            <a:r>
              <a:rPr lang="en-US" sz="2400" dirty="0" smtClean="0">
                <a:latin typeface="Calibri" panose="020F0502020204030204" pitchFamily="34" charset="0"/>
              </a:rPr>
              <a:t>Unified reconstruction framework</a:t>
            </a:r>
          </a:p>
          <a:p>
            <a:pPr>
              <a:lnSpc>
                <a:spcPts val="2880"/>
              </a:lnSpc>
            </a:pPr>
            <a:endParaRPr lang="en-US" sz="2400" dirty="0" smtClean="0">
              <a:latin typeface="Calibri" panose="020F0502020204030204" pitchFamily="34" charset="0"/>
            </a:endParaRPr>
          </a:p>
          <a:p>
            <a:pPr marL="285750" indent="-285750">
              <a:lnSpc>
                <a:spcPts val="2880"/>
              </a:lnSpc>
              <a:buFont typeface="Arial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More sophisticated processing (higher complexity?)</a:t>
            </a:r>
          </a:p>
          <a:p>
            <a:pPr>
              <a:lnSpc>
                <a:spcPts val="2880"/>
              </a:lnSpc>
            </a:pPr>
            <a:endParaRPr lang="en-US" sz="2000" dirty="0" smtClean="0">
              <a:latin typeface="Calibri" panose="020F0502020204030204" pitchFamily="34" charset="0"/>
            </a:endParaRPr>
          </a:p>
          <a:p>
            <a:pPr marL="285750" indent="-285750">
              <a:lnSpc>
                <a:spcPts val="2880"/>
              </a:lnSpc>
              <a:buFont typeface="Arial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Optimally solving the noise and </a:t>
            </a:r>
            <a:r>
              <a:rPr lang="en-US" sz="2000" dirty="0" err="1" smtClean="0">
                <a:latin typeface="Calibri" panose="020F0502020204030204" pitchFamily="34" charset="0"/>
              </a:rPr>
              <a:t>demosaicking</a:t>
            </a:r>
            <a:r>
              <a:rPr lang="en-US" sz="2000" dirty="0" smtClean="0">
                <a:latin typeface="Calibri" panose="020F0502020204030204" pitchFamily="34" charset="0"/>
              </a:rPr>
              <a:t> problems</a:t>
            </a:r>
          </a:p>
          <a:p>
            <a:pPr marL="285750" indent="-285750">
              <a:lnSpc>
                <a:spcPts val="2880"/>
              </a:lnSpc>
              <a:buFont typeface="Arial" pitchFamily="34" charset="0"/>
              <a:buChar char="•"/>
            </a:pPr>
            <a:endParaRPr lang="en-US" sz="2000" dirty="0" smtClean="0">
              <a:latin typeface="Calibri" panose="020F0502020204030204" pitchFamily="34" charset="0"/>
            </a:endParaRPr>
          </a:p>
          <a:p>
            <a:pPr marL="285750" indent="-285750">
              <a:lnSpc>
                <a:spcPts val="2880"/>
              </a:lnSpc>
              <a:buFont typeface="Arial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O</a:t>
            </a:r>
            <a:r>
              <a:rPr lang="en-US" sz="2000" dirty="0" smtClean="0">
                <a:latin typeface="Calibri" panose="020F0502020204030204" pitchFamily="34" charset="0"/>
              </a:rPr>
              <a:t>ther sensor/lens deficiencies (chromatic aberration, cross-talk, fixed pattern noise, …)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56388"/>
            <a:ext cx="4762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 unified reconstruction framework: overview</a:t>
            </a:r>
            <a:endParaRPr lang="nl-BE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864" y="3933056"/>
            <a:ext cx="2520280" cy="201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4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7299F-7A0C-4C93-99FD-9880DCD995E5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Goossens, An Overview of State-of-the-art Denoising and Demosaicking Techniques:  Toward A Unified Framework for Handling Artifacts during Image Reconstruction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156388"/>
            <a:ext cx="4762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 unified reconstruction framework: overview</a:t>
            </a:r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8" name="Text Box 40"/>
          <p:cNvSpPr txBox="1">
            <a:spLocks noChangeArrowheads="1"/>
          </p:cNvSpPr>
          <p:nvPr/>
        </p:nvSpPr>
        <p:spPr bwMode="auto">
          <a:xfrm>
            <a:off x="165006" y="1347130"/>
            <a:ext cx="142648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3286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3286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3286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3286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3286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defTabSz="328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defTabSz="328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defTabSz="328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defTabSz="328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nl-BE" altLang="nl-BE" sz="2000" dirty="0" smtClean="0">
                <a:latin typeface="Calibri" panose="020F0502020204030204" pitchFamily="34" charset="0"/>
              </a:rPr>
              <a:t>RAW</a:t>
            </a:r>
            <a:endParaRPr lang="nl-BE" altLang="nl-BE" sz="2000" dirty="0">
              <a:latin typeface="Calibri" panose="020F0502020204030204" pitchFamily="34" charset="0"/>
            </a:endParaRPr>
          </a:p>
          <a:p>
            <a:pPr algn="ctr"/>
            <a:r>
              <a:rPr lang="nl-BE" altLang="nl-BE" sz="2000" dirty="0">
                <a:latin typeface="Calibri" panose="020F0502020204030204" pitchFamily="34" charset="0"/>
              </a:rPr>
              <a:t>input image</a:t>
            </a:r>
            <a:endParaRPr lang="nl-NL" altLang="nl-BE" sz="2000" dirty="0">
              <a:latin typeface="Calibri" panose="020F050202020403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475656" y="2110601"/>
            <a:ext cx="3337387" cy="1678439"/>
            <a:chOff x="1475656" y="2110601"/>
            <a:chExt cx="3337387" cy="1678439"/>
          </a:xfrm>
        </p:grpSpPr>
        <p:sp>
          <p:nvSpPr>
            <p:cNvPr id="12" name="AutoShape 63"/>
            <p:cNvSpPr>
              <a:spLocks noChangeArrowheads="1"/>
            </p:cNvSpPr>
            <p:nvPr/>
          </p:nvSpPr>
          <p:spPr bwMode="auto">
            <a:xfrm rot="16200000">
              <a:off x="2830707" y="2224992"/>
              <a:ext cx="527989" cy="299208"/>
            </a:xfrm>
            <a:prstGeom prst="leftRightArrow">
              <a:avLst>
                <a:gd name="adj1" fmla="val 50000"/>
                <a:gd name="adj2" fmla="val 27719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BE" sz="2000">
                <a:latin typeface="Calibri" panose="020F0502020204030204" pitchFamily="34" charset="0"/>
              </a:endParaRPr>
            </a:p>
          </p:txBody>
        </p:sp>
        <p:sp>
          <p:nvSpPr>
            <p:cNvPr id="13" name="Text Box 64"/>
            <p:cNvSpPr txBox="1">
              <a:spLocks noChangeArrowheads="1"/>
            </p:cNvSpPr>
            <p:nvPr/>
          </p:nvSpPr>
          <p:spPr bwMode="auto">
            <a:xfrm>
              <a:off x="1475656" y="2773377"/>
              <a:ext cx="3337387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328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328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328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328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328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defTabSz="3286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defTabSz="3286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defTabSz="3286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defTabSz="3286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nl-BE" altLang="nl-BE" sz="2000" dirty="0" err="1" smtClean="0">
                  <a:latin typeface="Calibri" panose="020F0502020204030204" pitchFamily="34" charset="0"/>
                </a:rPr>
                <a:t>Degradation</a:t>
              </a:r>
              <a:r>
                <a:rPr lang="nl-BE" altLang="nl-BE" sz="2000" dirty="0" smtClean="0">
                  <a:latin typeface="Calibri" panose="020F0502020204030204" pitchFamily="34" charset="0"/>
                </a:rPr>
                <a:t> model </a:t>
              </a:r>
            </a:p>
            <a:p>
              <a:pPr algn="ctr"/>
              <a:r>
                <a:rPr lang="nl-BE" altLang="nl-BE" sz="2000" dirty="0" smtClean="0">
                  <a:latin typeface="Calibri" panose="020F0502020204030204" pitchFamily="34" charset="0"/>
                </a:rPr>
                <a:t>(</a:t>
              </a:r>
              <a:r>
                <a:rPr lang="nl-BE" altLang="nl-BE" sz="2000" dirty="0" err="1" smtClean="0">
                  <a:latin typeface="Calibri" panose="020F0502020204030204" pitchFamily="34" charset="0"/>
                </a:rPr>
                <a:t>blur</a:t>
              </a:r>
              <a:r>
                <a:rPr lang="nl-BE" altLang="nl-BE" sz="2000" dirty="0" smtClean="0">
                  <a:latin typeface="Calibri" panose="020F0502020204030204" pitchFamily="34" charset="0"/>
                </a:rPr>
                <a:t>, </a:t>
              </a:r>
              <a:r>
                <a:rPr lang="nl-BE" altLang="nl-BE" sz="2000" dirty="0" err="1" smtClean="0">
                  <a:latin typeface="Calibri" panose="020F0502020204030204" pitchFamily="34" charset="0"/>
                </a:rPr>
                <a:t>signal-dependent</a:t>
              </a:r>
              <a:r>
                <a:rPr lang="nl-BE" altLang="nl-BE" sz="2000" dirty="0" smtClean="0">
                  <a:latin typeface="Calibri" panose="020F0502020204030204" pitchFamily="34" charset="0"/>
                </a:rPr>
                <a:t> </a:t>
              </a:r>
              <a:r>
                <a:rPr lang="nl-BE" altLang="nl-BE" sz="2000" dirty="0" err="1" smtClean="0">
                  <a:latin typeface="Calibri" panose="020F0502020204030204" pitchFamily="34" charset="0"/>
                </a:rPr>
                <a:t>noise</a:t>
              </a:r>
              <a:r>
                <a:rPr lang="nl-BE" altLang="nl-BE" sz="2000" dirty="0" smtClean="0">
                  <a:latin typeface="Calibri" panose="020F0502020204030204" pitchFamily="34" charset="0"/>
                </a:rPr>
                <a:t>, </a:t>
              </a:r>
            </a:p>
            <a:p>
              <a:pPr algn="ctr"/>
              <a:r>
                <a:rPr lang="nl-BE" altLang="nl-BE" sz="2000" dirty="0" err="1" smtClean="0">
                  <a:latin typeface="Calibri" panose="020F0502020204030204" pitchFamily="34" charset="0"/>
                </a:rPr>
                <a:t>demosaicking</a:t>
              </a:r>
              <a:r>
                <a:rPr lang="nl-BE" altLang="nl-BE" sz="2000" dirty="0" smtClean="0">
                  <a:latin typeface="Calibri" panose="020F0502020204030204" pitchFamily="34" charset="0"/>
                </a:rPr>
                <a:t>…)</a:t>
              </a:r>
              <a:endParaRPr lang="nl-NL" altLang="nl-BE" sz="200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37338" y="1955320"/>
            <a:ext cx="1470516" cy="3181301"/>
            <a:chOff x="537338" y="1955320"/>
            <a:chExt cx="1470516" cy="3181301"/>
          </a:xfrm>
        </p:grpSpPr>
        <p:sp>
          <p:nvSpPr>
            <p:cNvPr id="11" name="AutoShape 60"/>
            <p:cNvSpPr>
              <a:spLocks noChangeArrowheads="1"/>
            </p:cNvSpPr>
            <p:nvPr/>
          </p:nvSpPr>
          <p:spPr bwMode="auto">
            <a:xfrm flipV="1">
              <a:off x="1533704" y="1955320"/>
              <a:ext cx="474150" cy="3181301"/>
            </a:xfrm>
            <a:prstGeom prst="curvedRightArrow">
              <a:avLst>
                <a:gd name="adj1" fmla="val 48160"/>
                <a:gd name="adj2" fmla="val 114155"/>
                <a:gd name="adj3" fmla="val 2367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BE" sz="2000">
                <a:latin typeface="Calibri" panose="020F0502020204030204" pitchFamily="34" charset="0"/>
              </a:endParaRPr>
            </a:p>
          </p:txBody>
        </p:sp>
        <p:sp>
          <p:nvSpPr>
            <p:cNvPr id="14" name="Text Box 65"/>
            <p:cNvSpPr txBox="1">
              <a:spLocks noChangeArrowheads="1"/>
            </p:cNvSpPr>
            <p:nvPr/>
          </p:nvSpPr>
          <p:spPr bwMode="auto">
            <a:xfrm>
              <a:off x="537338" y="3726589"/>
              <a:ext cx="1053429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328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328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328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328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328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defTabSz="3286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defTabSz="3286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defTabSz="3286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defTabSz="3286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nl-BE" altLang="nl-BE" sz="2000" dirty="0" err="1">
                  <a:latin typeface="Calibri" panose="020F0502020204030204" pitchFamily="34" charset="0"/>
                </a:rPr>
                <a:t>Iterative</a:t>
              </a:r>
              <a:endParaRPr lang="nl-BE" altLang="nl-BE" sz="2000" dirty="0">
                <a:latin typeface="Calibri" panose="020F0502020204030204" pitchFamily="34" charset="0"/>
              </a:endParaRPr>
            </a:p>
            <a:p>
              <a:pPr algn="ctr"/>
              <a:r>
                <a:rPr lang="nl-BE" altLang="nl-BE" sz="2000" dirty="0" err="1">
                  <a:latin typeface="Calibri" panose="020F0502020204030204" pitchFamily="34" charset="0"/>
                </a:rPr>
                <a:t>solver</a:t>
              </a:r>
              <a:endParaRPr lang="nl-NL" altLang="nl-BE" sz="2000" dirty="0">
                <a:latin typeface="Calibri" panose="020F0502020204030204" pitchFamily="34" charset="0"/>
              </a:endParaRPr>
            </a:p>
          </p:txBody>
        </p:sp>
      </p:grpSp>
      <p:sp>
        <p:nvSpPr>
          <p:cNvPr id="15" name="AutoShape 68"/>
          <p:cNvSpPr>
            <a:spLocks noChangeArrowheads="1"/>
          </p:cNvSpPr>
          <p:nvPr/>
        </p:nvSpPr>
        <p:spPr bwMode="auto">
          <a:xfrm>
            <a:off x="1537026" y="1594416"/>
            <a:ext cx="475059" cy="454472"/>
          </a:xfrm>
          <a:prstGeom prst="rightArrow">
            <a:avLst>
              <a:gd name="adj1" fmla="val 50000"/>
              <a:gd name="adj2" fmla="val 33272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BE" sz="2000">
              <a:latin typeface="Calibri" panose="020F0502020204030204" pitchFamily="34" charset="0"/>
            </a:endParaRPr>
          </a:p>
        </p:txBody>
      </p:sp>
      <p:sp>
        <p:nvSpPr>
          <p:cNvPr id="16" name="Text Box 69"/>
          <p:cNvSpPr txBox="1">
            <a:spLocks noChangeArrowheads="1"/>
          </p:cNvSpPr>
          <p:nvPr/>
        </p:nvSpPr>
        <p:spPr bwMode="auto">
          <a:xfrm>
            <a:off x="2435702" y="1340182"/>
            <a:ext cx="138281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3286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3286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3286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3286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3286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defTabSz="328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defTabSz="328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defTabSz="328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defTabSz="328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nl-BE" altLang="nl-BE" sz="2000" dirty="0" err="1">
                <a:latin typeface="Calibri" panose="020F0502020204030204" pitchFamily="34" charset="0"/>
              </a:rPr>
              <a:t>Updated</a:t>
            </a:r>
            <a:endParaRPr lang="nl-BE" altLang="nl-BE" sz="2000" dirty="0">
              <a:latin typeface="Calibri" panose="020F0502020204030204" pitchFamily="34" charset="0"/>
            </a:endParaRPr>
          </a:p>
          <a:p>
            <a:pPr algn="ctr"/>
            <a:r>
              <a:rPr lang="nl-BE" altLang="nl-BE" sz="2000" dirty="0" smtClean="0">
                <a:latin typeface="Calibri" panose="020F0502020204030204" pitchFamily="34" charset="0"/>
              </a:rPr>
              <a:t>RAW image</a:t>
            </a:r>
            <a:endParaRPr lang="nl-NL" altLang="nl-BE" sz="2000" dirty="0">
              <a:latin typeface="Calibri" panose="020F0502020204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00" y="568685"/>
            <a:ext cx="1285667" cy="85711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275" y="548972"/>
            <a:ext cx="1285667" cy="85711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166310" y="1609918"/>
            <a:ext cx="4352863" cy="3693380"/>
            <a:chOff x="4166310" y="1609918"/>
            <a:chExt cx="4352863" cy="3693380"/>
          </a:xfrm>
        </p:grpSpPr>
        <p:sp>
          <p:nvSpPr>
            <p:cNvPr id="10" name="Rectangle 50"/>
            <p:cNvSpPr>
              <a:spLocks noChangeArrowheads="1"/>
            </p:cNvSpPr>
            <p:nvPr/>
          </p:nvSpPr>
          <p:spPr bwMode="auto">
            <a:xfrm>
              <a:off x="4679338" y="2773377"/>
              <a:ext cx="3839835" cy="119345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defTabSz="328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328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328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328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328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defTabSz="3286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defTabSz="3286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defTabSz="3286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defTabSz="3286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nl-BE" altLang="nl-BE" sz="2000" dirty="0" err="1">
                  <a:latin typeface="Calibri" panose="020F0502020204030204" pitchFamily="34" charset="0"/>
                </a:rPr>
                <a:t>Impose</a:t>
              </a:r>
              <a:r>
                <a:rPr lang="nl-BE" altLang="nl-BE" sz="2000" dirty="0">
                  <a:latin typeface="Calibri" panose="020F0502020204030204" pitchFamily="34" charset="0"/>
                </a:rPr>
                <a:t> prior </a:t>
              </a:r>
              <a:r>
                <a:rPr lang="nl-BE" altLang="nl-BE" sz="2000" dirty="0" err="1">
                  <a:latin typeface="Calibri" panose="020F0502020204030204" pitchFamily="34" charset="0"/>
                </a:rPr>
                <a:t>knowledge</a:t>
              </a:r>
              <a:endParaRPr lang="nl-BE" altLang="nl-BE" sz="2000" dirty="0">
                <a:latin typeface="Calibri" panose="020F0502020204030204" pitchFamily="34" charset="0"/>
              </a:endParaRPr>
            </a:p>
            <a:p>
              <a:pPr algn="ctr"/>
              <a:r>
                <a:rPr lang="nl-BE" altLang="nl-BE" sz="2000" dirty="0">
                  <a:latin typeface="Calibri" panose="020F0502020204030204" pitchFamily="34" charset="0"/>
                </a:rPr>
                <a:t>w.r.t. </a:t>
              </a:r>
              <a:r>
                <a:rPr lang="nl-BE" altLang="nl-BE" sz="2000" dirty="0" err="1">
                  <a:latin typeface="Calibri" panose="020F0502020204030204" pitchFamily="34" charset="0"/>
                </a:rPr>
                <a:t>undegraded</a:t>
              </a:r>
              <a:r>
                <a:rPr lang="nl-BE" altLang="nl-BE" sz="2000" dirty="0">
                  <a:latin typeface="Calibri" panose="020F0502020204030204" pitchFamily="34" charset="0"/>
                </a:rPr>
                <a:t> </a:t>
              </a:r>
              <a:r>
                <a:rPr lang="nl-BE" altLang="nl-BE" sz="2000" dirty="0" smtClean="0">
                  <a:latin typeface="Calibri" panose="020F0502020204030204" pitchFamily="34" charset="0"/>
                </a:rPr>
                <a:t>image</a:t>
              </a:r>
            </a:p>
            <a:p>
              <a:pPr algn="ctr"/>
              <a:r>
                <a:rPr lang="nl-BE" altLang="nl-BE" sz="2000" dirty="0" smtClean="0">
                  <a:latin typeface="Calibri" panose="020F0502020204030204" pitchFamily="34" charset="0"/>
                </a:rPr>
                <a:t>(e.g., </a:t>
              </a:r>
              <a:r>
                <a:rPr lang="nl-BE" altLang="nl-BE" sz="2000" dirty="0" err="1" smtClean="0">
                  <a:latin typeface="Calibri" panose="020F0502020204030204" pitchFamily="34" charset="0"/>
                </a:rPr>
                <a:t>wavelets</a:t>
              </a:r>
              <a:r>
                <a:rPr lang="nl-BE" altLang="nl-BE" sz="2000" dirty="0" smtClean="0">
                  <a:latin typeface="Calibri" panose="020F0502020204030204" pitchFamily="34" charset="0"/>
                </a:rPr>
                <a:t>, </a:t>
              </a:r>
              <a:r>
                <a:rPr lang="nl-BE" altLang="nl-BE" sz="2000" dirty="0" err="1" smtClean="0">
                  <a:latin typeface="Calibri" panose="020F0502020204030204" pitchFamily="34" charset="0"/>
                </a:rPr>
                <a:t>shearlets</a:t>
              </a:r>
              <a:r>
                <a:rPr lang="nl-BE" altLang="nl-BE" sz="2000" dirty="0" smtClean="0">
                  <a:latin typeface="Calibri" panose="020F0502020204030204" pitchFamily="34" charset="0"/>
                </a:rPr>
                <a:t>)</a:t>
              </a:r>
              <a:endParaRPr lang="nl-NL" altLang="nl-BE" sz="2000" dirty="0">
                <a:latin typeface="Calibri" panose="020F0502020204030204" pitchFamily="34" charset="0"/>
              </a:endParaRPr>
            </a:p>
          </p:txBody>
        </p:sp>
        <p:sp>
          <p:nvSpPr>
            <p:cNvPr id="17" name="Bent Arrow 16"/>
            <p:cNvSpPr/>
            <p:nvPr/>
          </p:nvSpPr>
          <p:spPr bwMode="auto">
            <a:xfrm rot="5400000">
              <a:off x="4217632" y="1558596"/>
              <a:ext cx="890198" cy="992841"/>
            </a:xfrm>
            <a:prstGeom prst="bentArrow">
              <a:avLst>
                <a:gd name="adj1" fmla="val 19769"/>
                <a:gd name="adj2" fmla="val 25000"/>
                <a:gd name="adj3" fmla="val 25000"/>
                <a:gd name="adj4" fmla="val 4375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algn="ctr"/>
              <a:endParaRPr lang="nl-BE" sz="2000">
                <a:latin typeface="Calibri" panose="020F0502020204030204" pitchFamily="34" charset="0"/>
              </a:endParaRPr>
            </a:p>
          </p:txBody>
        </p:sp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42478323"/>
                </p:ext>
              </p:extLst>
            </p:nvPr>
          </p:nvGraphicFramePr>
          <p:xfrm>
            <a:off x="7638841" y="4100743"/>
            <a:ext cx="651923" cy="597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82" name="Visio" r:id="rId4" imgW="289932" imgH="289659" progId="Visio.Drawing.11">
                    <p:embed/>
                  </p:oleObj>
                </mc:Choice>
                <mc:Fallback>
                  <p:oleObj name="Visio" r:id="rId4" imgW="289932" imgH="289659" progId="Visio.Drawing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38841" y="4100743"/>
                          <a:ext cx="651923" cy="5976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70594785"/>
                </p:ext>
              </p:extLst>
            </p:nvPr>
          </p:nvGraphicFramePr>
          <p:xfrm>
            <a:off x="5862056" y="4702020"/>
            <a:ext cx="645391" cy="6012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83" name="Visio" r:id="rId6" imgW="286215" imgH="288542" progId="Visio.Drawing.11">
                    <p:embed/>
                  </p:oleObj>
                </mc:Choice>
                <mc:Fallback>
                  <p:oleObj name="Visio" r:id="rId6" imgW="286215" imgH="288542" progId="Visio.Drawing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62056" y="4702020"/>
                          <a:ext cx="645391" cy="60127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728214"/>
                </p:ext>
              </p:extLst>
            </p:nvPr>
          </p:nvGraphicFramePr>
          <p:xfrm>
            <a:off x="7047014" y="4702020"/>
            <a:ext cx="651924" cy="597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84" name="Visio" r:id="rId8" imgW="289932" imgH="289659" progId="Visio.Drawing.11">
                    <p:embed/>
                  </p:oleObj>
                </mc:Choice>
                <mc:Fallback>
                  <p:oleObj name="Visio" r:id="rId8" imgW="289932" imgH="289659" progId="Visio.Drawing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47014" y="4702020"/>
                          <a:ext cx="651924" cy="5976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52272819"/>
                </p:ext>
              </p:extLst>
            </p:nvPr>
          </p:nvGraphicFramePr>
          <p:xfrm>
            <a:off x="6453881" y="4702020"/>
            <a:ext cx="645391" cy="6012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85" name="Visio" r:id="rId10" imgW="286215" imgH="288542" progId="Visio.Drawing.11">
                    <p:embed/>
                  </p:oleObj>
                </mc:Choice>
                <mc:Fallback>
                  <p:oleObj name="Visio" r:id="rId10" imgW="286215" imgH="288542" progId="Visio.Drawing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53881" y="4702020"/>
                          <a:ext cx="645391" cy="60127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06091069"/>
                </p:ext>
              </p:extLst>
            </p:nvPr>
          </p:nvGraphicFramePr>
          <p:xfrm>
            <a:off x="7646680" y="4702020"/>
            <a:ext cx="644084" cy="6012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86" name="Visio" r:id="rId12" imgW="278037" imgH="280351" progId="Visio.Drawing.11">
                    <p:embed/>
                  </p:oleObj>
                </mc:Choice>
                <mc:Fallback>
                  <p:oleObj name="Visio" r:id="rId12" imgW="278037" imgH="280351" progId="Visio.Drawing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46680" y="4702020"/>
                          <a:ext cx="644084" cy="60127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89761666"/>
                </p:ext>
              </p:extLst>
            </p:nvPr>
          </p:nvGraphicFramePr>
          <p:xfrm>
            <a:off x="5862056" y="4100743"/>
            <a:ext cx="645391" cy="6012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87" name="Visio" r:id="rId14" imgW="286215" imgH="288542" progId="Visio.Drawing.11">
                    <p:embed/>
                  </p:oleObj>
                </mc:Choice>
                <mc:Fallback>
                  <p:oleObj name="Visio" r:id="rId14" imgW="286215" imgH="288542" progId="Visio.Drawing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62056" y="4100743"/>
                          <a:ext cx="645391" cy="60127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0" name="Group 19"/>
          <p:cNvGrpSpPr/>
          <p:nvPr/>
        </p:nvGrpSpPr>
        <p:grpSpPr>
          <a:xfrm>
            <a:off x="2187174" y="4080179"/>
            <a:ext cx="2972587" cy="1908629"/>
            <a:chOff x="2187174" y="4080179"/>
            <a:chExt cx="2972587" cy="1908629"/>
          </a:xfrm>
        </p:grpSpPr>
        <p:sp>
          <p:nvSpPr>
            <p:cNvPr id="9" name="Text Box 41"/>
            <p:cNvSpPr txBox="1">
              <a:spLocks noChangeArrowheads="1"/>
            </p:cNvSpPr>
            <p:nvPr/>
          </p:nvSpPr>
          <p:spPr bwMode="auto">
            <a:xfrm>
              <a:off x="2346769" y="4080179"/>
              <a:ext cx="1688860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328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328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328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328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328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defTabSz="3286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defTabSz="3286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defTabSz="3286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defTabSz="3286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nl-BE" altLang="nl-BE" sz="2000" dirty="0" err="1" smtClean="0">
                  <a:latin typeface="Calibri" panose="020F0502020204030204" pitchFamily="34" charset="0"/>
                </a:rPr>
                <a:t>Reconstructed</a:t>
              </a:r>
              <a:endParaRPr lang="nl-BE" altLang="nl-BE" sz="2000" dirty="0">
                <a:latin typeface="Calibri" panose="020F0502020204030204" pitchFamily="34" charset="0"/>
              </a:endParaRPr>
            </a:p>
            <a:p>
              <a:pPr algn="ctr"/>
              <a:r>
                <a:rPr lang="nl-BE" altLang="nl-BE" sz="2000" dirty="0">
                  <a:latin typeface="Calibri" panose="020F0502020204030204" pitchFamily="34" charset="0"/>
                </a:rPr>
                <a:t>image</a:t>
              </a:r>
              <a:endParaRPr lang="nl-NL" altLang="nl-BE" sz="2000" dirty="0">
                <a:latin typeface="Calibri" panose="020F0502020204030204" pitchFamily="34" charset="0"/>
              </a:endParaRPr>
            </a:p>
          </p:txBody>
        </p:sp>
        <p:sp>
          <p:nvSpPr>
            <p:cNvPr id="18" name="Bent Arrow 17"/>
            <p:cNvSpPr/>
            <p:nvPr/>
          </p:nvSpPr>
          <p:spPr bwMode="auto">
            <a:xfrm rot="10800000">
              <a:off x="4283994" y="4086137"/>
              <a:ext cx="875767" cy="1022839"/>
            </a:xfrm>
            <a:prstGeom prst="bentArrow">
              <a:avLst>
                <a:gd name="adj1" fmla="val 19769"/>
                <a:gd name="adj2" fmla="val 26426"/>
                <a:gd name="adj3" fmla="val 26426"/>
                <a:gd name="adj4" fmla="val 4375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algn="ctr"/>
              <a:endParaRPr lang="nl-BE" sz="2000">
                <a:latin typeface="Calibri" panose="020F0502020204030204" pitchFamily="34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7174" y="4742522"/>
              <a:ext cx="2008049" cy="1246286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5101065" y="712959"/>
            <a:ext cx="3863423" cy="1428359"/>
            <a:chOff x="5101065" y="712959"/>
            <a:chExt cx="3863423" cy="1428359"/>
          </a:xfrm>
        </p:grpSpPr>
        <p:grpSp>
          <p:nvGrpSpPr>
            <p:cNvPr id="30" name="Group 29"/>
            <p:cNvGrpSpPr/>
            <p:nvPr/>
          </p:nvGrpSpPr>
          <p:grpSpPr>
            <a:xfrm>
              <a:off x="5101065" y="712959"/>
              <a:ext cx="3863423" cy="1067409"/>
              <a:chOff x="120552" y="1445013"/>
              <a:chExt cx="8710711" cy="1746190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4268794" y="1627636"/>
                <a:ext cx="1151240" cy="421671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80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2783122" y="1467167"/>
                <a:ext cx="1151240" cy="88661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BE" sz="800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1291178" y="1570703"/>
                <a:ext cx="1102155" cy="646331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BE" sz="800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1291278" y="1570703"/>
                <a:ext cx="1148161" cy="646331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BE" sz="800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251520" y="1445013"/>
                <a:ext cx="8579743" cy="1746190"/>
              </a:xfrm>
              <a:prstGeom prst="rect">
                <a:avLst/>
              </a:prstGeom>
              <a:no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800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4050509" y="2464136"/>
                <a:ext cx="1494593" cy="552966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BE" sz="800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5928769" y="2508833"/>
                <a:ext cx="1187922" cy="552966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800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7472642" y="2514253"/>
                <a:ext cx="1275822" cy="552966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BE" sz="800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7472642" y="1570704"/>
                <a:ext cx="1275822" cy="646331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BE" sz="800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5776417" y="1577305"/>
                <a:ext cx="1345636" cy="646331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800"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300273" y="1579890"/>
                <a:ext cx="628194" cy="646331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nl-BE" sz="800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20552" y="1738203"/>
                <a:ext cx="813897" cy="3524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800" dirty="0" smtClean="0"/>
                  <a:t>RAW</a:t>
                </a:r>
                <a:endParaRPr lang="nl-BE" sz="800" dirty="0"/>
              </a:p>
            </p:txBody>
          </p:sp>
          <p:sp>
            <p:nvSpPr>
              <p:cNvPr id="43" name="Right Arrow 42"/>
              <p:cNvSpPr/>
              <p:nvPr/>
            </p:nvSpPr>
            <p:spPr>
              <a:xfrm>
                <a:off x="981211" y="1770204"/>
                <a:ext cx="288032" cy="216024"/>
              </a:xfrm>
              <a:prstGeom prst="rightArrow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80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167959" y="1621530"/>
                <a:ext cx="1223618" cy="5538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800" dirty="0" smtClean="0"/>
                  <a:t>Exposure</a:t>
                </a:r>
                <a:br>
                  <a:rPr lang="nl-BE" sz="800" dirty="0" smtClean="0"/>
                </a:br>
                <a:r>
                  <a:rPr lang="nl-BE" sz="800" dirty="0" err="1" smtClean="0"/>
                  <a:t>correction</a:t>
                </a:r>
                <a:endParaRPr lang="nl-BE" sz="800" dirty="0"/>
              </a:p>
            </p:txBody>
          </p:sp>
          <p:sp>
            <p:nvSpPr>
              <p:cNvPr id="45" name="Right Arrow 44"/>
              <p:cNvSpPr/>
              <p:nvPr/>
            </p:nvSpPr>
            <p:spPr>
              <a:xfrm>
                <a:off x="2476133" y="1740995"/>
                <a:ext cx="288032" cy="216024"/>
              </a:xfrm>
              <a:prstGeom prst="rightArrow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800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2633195" y="1584555"/>
                <a:ext cx="1309875" cy="7552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800" dirty="0" err="1" smtClean="0"/>
                  <a:t>Chromatic</a:t>
                </a:r>
                <a:r>
                  <a:rPr lang="nl-BE" sz="800" dirty="0" smtClean="0"/>
                  <a:t> </a:t>
                </a:r>
              </a:p>
              <a:p>
                <a:r>
                  <a:rPr lang="nl-BE" sz="800" dirty="0" err="1" smtClean="0"/>
                  <a:t>aberration</a:t>
                </a:r>
                <a:r>
                  <a:rPr lang="nl-BE" sz="800" dirty="0" smtClean="0"/>
                  <a:t/>
                </a:r>
                <a:br>
                  <a:rPr lang="nl-BE" sz="800" dirty="0" smtClean="0"/>
                </a:br>
                <a:r>
                  <a:rPr lang="nl-BE" sz="800" dirty="0" err="1" smtClean="0"/>
                  <a:t>correction</a:t>
                </a:r>
                <a:endParaRPr lang="nl-BE" sz="800" dirty="0"/>
              </a:p>
            </p:txBody>
          </p:sp>
          <p:sp>
            <p:nvSpPr>
              <p:cNvPr id="47" name="Right Arrow 46"/>
              <p:cNvSpPr/>
              <p:nvPr/>
            </p:nvSpPr>
            <p:spPr>
              <a:xfrm>
                <a:off x="3968312" y="1744701"/>
                <a:ext cx="288032" cy="216024"/>
              </a:xfrm>
              <a:prstGeom prst="rightArrow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80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4140760" y="1660744"/>
                <a:ext cx="1235940" cy="3524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800" dirty="0" err="1" smtClean="0">
                    <a:solidFill>
                      <a:schemeClr val="bg1"/>
                    </a:solidFill>
                  </a:rPr>
                  <a:t>Denoising</a:t>
                </a:r>
                <a:endParaRPr lang="nl-BE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Right Arrow 48"/>
              <p:cNvSpPr/>
              <p:nvPr/>
            </p:nvSpPr>
            <p:spPr>
              <a:xfrm>
                <a:off x="5434045" y="1770204"/>
                <a:ext cx="288032" cy="216024"/>
              </a:xfrm>
              <a:prstGeom prst="rightArrow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800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5596554" y="1679975"/>
                <a:ext cx="1836753" cy="3524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800" dirty="0" err="1" smtClean="0">
                    <a:solidFill>
                      <a:schemeClr val="bg1"/>
                    </a:solidFill>
                  </a:rPr>
                  <a:t>demosaicking</a:t>
                </a:r>
                <a:endParaRPr lang="nl-BE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Right Arrow 50"/>
              <p:cNvSpPr/>
              <p:nvPr/>
            </p:nvSpPr>
            <p:spPr>
              <a:xfrm>
                <a:off x="7165202" y="1774004"/>
                <a:ext cx="288032" cy="216024"/>
              </a:xfrm>
              <a:prstGeom prst="rightArrow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800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7386296" y="1579889"/>
                <a:ext cx="1223616" cy="5538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800" dirty="0" err="1" smtClean="0"/>
                  <a:t>Color</a:t>
                </a:r>
                <a:endParaRPr lang="nl-BE" sz="800" dirty="0" smtClean="0"/>
              </a:p>
              <a:p>
                <a:r>
                  <a:rPr lang="nl-BE" sz="800" dirty="0" err="1" smtClean="0"/>
                  <a:t>correction</a:t>
                </a:r>
                <a:endParaRPr lang="nl-BE" sz="800" dirty="0"/>
              </a:p>
            </p:txBody>
          </p:sp>
          <p:sp>
            <p:nvSpPr>
              <p:cNvPr id="53" name="Right Arrow 52"/>
              <p:cNvSpPr/>
              <p:nvPr/>
            </p:nvSpPr>
            <p:spPr>
              <a:xfrm rot="5400000">
                <a:off x="7779308" y="2262225"/>
                <a:ext cx="288032" cy="216024"/>
              </a:xfrm>
              <a:prstGeom prst="rightArrow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800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7422463" y="2510357"/>
                <a:ext cx="1223616" cy="5538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800" dirty="0" smtClean="0"/>
                  <a:t>Gamma</a:t>
                </a:r>
              </a:p>
              <a:p>
                <a:r>
                  <a:rPr lang="nl-BE" sz="800" dirty="0" err="1" smtClean="0"/>
                  <a:t>correction</a:t>
                </a:r>
                <a:endParaRPr lang="nl-BE" sz="800" dirty="0"/>
              </a:p>
            </p:txBody>
          </p:sp>
          <p:sp>
            <p:nvSpPr>
              <p:cNvPr id="55" name="Right Arrow 54"/>
              <p:cNvSpPr/>
              <p:nvPr/>
            </p:nvSpPr>
            <p:spPr>
              <a:xfrm rot="10800000">
                <a:off x="7164288" y="2658270"/>
                <a:ext cx="288032" cy="216024"/>
              </a:xfrm>
              <a:prstGeom prst="rightArrow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800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5769703" y="2590803"/>
                <a:ext cx="1266745" cy="3524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800" dirty="0" err="1" smtClean="0">
                    <a:solidFill>
                      <a:schemeClr val="bg1"/>
                    </a:solidFill>
                  </a:rPr>
                  <a:t>Deblurring</a:t>
                </a:r>
                <a:endParaRPr lang="nl-BE" sz="800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Right Arrow 56"/>
              <p:cNvSpPr/>
              <p:nvPr/>
            </p:nvSpPr>
            <p:spPr>
              <a:xfrm rot="10800000">
                <a:off x="5604405" y="2651730"/>
                <a:ext cx="288032" cy="216024"/>
              </a:xfrm>
              <a:prstGeom prst="rightArrow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80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3921073" y="2583583"/>
                <a:ext cx="1547081" cy="3524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800" dirty="0" smtClean="0"/>
                  <a:t>Output image</a:t>
                </a:r>
                <a:endParaRPr lang="nl-BE" sz="800" dirty="0"/>
              </a:p>
            </p:txBody>
          </p:sp>
        </p:grpSp>
        <p:sp>
          <p:nvSpPr>
            <p:cNvPr id="61" name="TextBox 60"/>
            <p:cNvSpPr txBox="1"/>
            <p:nvPr/>
          </p:nvSpPr>
          <p:spPr>
            <a:xfrm>
              <a:off x="5868845" y="1771986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 smtClean="0">
                  <a:latin typeface="Calibri" panose="020F0502020204030204" pitchFamily="34" charset="0"/>
                </a:rPr>
                <a:t>In the loop</a:t>
              </a:r>
              <a:endParaRPr lang="nl-BE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065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7299F-7A0C-4C93-99FD-9880DCD995E5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Goossens, An Overview of State-of-the-art Denoising and Demosaicking Techniques:  Toward A Unified Framework for Handling Artifacts during Image Reconstruction</a:t>
            </a:r>
            <a:endParaRPr lang="en-US" dirty="0"/>
          </a:p>
        </p:txBody>
      </p:sp>
      <p:sp>
        <p:nvSpPr>
          <p:cNvPr id="6" name="AutoShape 71"/>
          <p:cNvSpPr>
            <a:spLocks noChangeAspect="1" noChangeArrowheads="1" noTextEdit="1"/>
          </p:cNvSpPr>
          <p:nvPr/>
        </p:nvSpPr>
        <p:spPr bwMode="auto">
          <a:xfrm>
            <a:off x="816479" y="981991"/>
            <a:ext cx="2579958" cy="3245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sz="1200"/>
          </a:p>
        </p:txBody>
      </p:sp>
      <p:sp>
        <p:nvSpPr>
          <p:cNvPr id="7" name="Rectangle 73"/>
          <p:cNvSpPr>
            <a:spLocks noChangeArrowheads="1"/>
          </p:cNvSpPr>
          <p:nvPr/>
        </p:nvSpPr>
        <p:spPr bwMode="auto">
          <a:xfrm>
            <a:off x="273643" y="863470"/>
            <a:ext cx="818412" cy="848762"/>
          </a:xfrm>
          <a:prstGeom prst="rect">
            <a:avLst/>
          </a:prstGeom>
          <a:solidFill>
            <a:schemeClr val="bg1"/>
          </a:solidFill>
          <a:ln w="25400">
            <a:solidFill>
              <a:srgbClr val="00CC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BE" sz="1200"/>
          </a:p>
        </p:txBody>
      </p:sp>
      <p:sp>
        <p:nvSpPr>
          <p:cNvPr id="8" name="Rectangle 74"/>
          <p:cNvSpPr>
            <a:spLocks noChangeArrowheads="1"/>
          </p:cNvSpPr>
          <p:nvPr/>
        </p:nvSpPr>
        <p:spPr bwMode="auto">
          <a:xfrm>
            <a:off x="387674" y="985814"/>
            <a:ext cx="818412" cy="848762"/>
          </a:xfrm>
          <a:prstGeom prst="rect">
            <a:avLst/>
          </a:prstGeom>
          <a:solidFill>
            <a:schemeClr val="bg1"/>
          </a:solidFill>
          <a:ln w="25400">
            <a:solidFill>
              <a:srgbClr val="00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TW" sz="1200">
                <a:ea typeface="新細明體" charset="-120"/>
                <a:cs typeface="Arial" charset="0"/>
              </a:rPr>
              <a:t>…</a:t>
            </a:r>
          </a:p>
        </p:txBody>
      </p:sp>
      <p:grpSp>
        <p:nvGrpSpPr>
          <p:cNvPr id="9" name="Group 75"/>
          <p:cNvGrpSpPr>
            <a:grpSpLocks/>
          </p:cNvGrpSpPr>
          <p:nvPr/>
        </p:nvGrpSpPr>
        <p:grpSpPr bwMode="auto">
          <a:xfrm>
            <a:off x="557533" y="1169330"/>
            <a:ext cx="798219" cy="820725"/>
            <a:chOff x="568" y="2568"/>
            <a:chExt cx="1219" cy="1480"/>
          </a:xfrm>
        </p:grpSpPr>
        <p:sp>
          <p:nvSpPr>
            <p:cNvPr id="10" name="Text Box 76"/>
            <p:cNvSpPr txBox="1">
              <a:spLocks noChangeArrowheads="1"/>
            </p:cNvSpPr>
            <p:nvPr/>
          </p:nvSpPr>
          <p:spPr bwMode="auto">
            <a:xfrm>
              <a:off x="568" y="2568"/>
              <a:ext cx="1219" cy="1480"/>
            </a:xfrm>
            <a:prstGeom prst="rect">
              <a:avLst/>
            </a:prstGeom>
            <a:solidFill>
              <a:schemeClr val="bg1">
                <a:alpha val="67058"/>
              </a:schemeClr>
            </a:solidFill>
            <a:ln w="28575">
              <a:solidFill>
                <a:srgbClr val="00CC00"/>
              </a:solidFill>
              <a:miter lim="800000"/>
              <a:headEnd/>
              <a:tailEnd/>
            </a:ln>
          </p:spPr>
          <p:txBody>
            <a:bodyPr lIns="0" rIns="0"/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  <a:spcBef>
                  <a:spcPct val="10000"/>
                </a:spcBef>
              </a:pPr>
              <a:r>
                <a:rPr lang="en-US" altLang="zh-TW" sz="1000">
                  <a:latin typeface="Tahoma" charset="0"/>
                  <a:ea typeface="新細明體" charset="-120"/>
                  <a:cs typeface="Arial" charset="0"/>
                </a:rPr>
                <a:t>t0 t1 t2 … t31</a:t>
              </a:r>
              <a:endParaRPr lang="en-US" altLang="zh-TW" sz="1000">
                <a:latin typeface="Arial" charset="0"/>
                <a:ea typeface="新細明體" charset="-120"/>
                <a:cs typeface="Arial" charset="0"/>
              </a:endParaRPr>
            </a:p>
          </p:txBody>
        </p:sp>
        <p:sp>
          <p:nvSpPr>
            <p:cNvPr id="11" name="Freeform 77"/>
            <p:cNvSpPr>
              <a:spLocks/>
            </p:cNvSpPr>
            <p:nvPr/>
          </p:nvSpPr>
          <p:spPr bwMode="auto">
            <a:xfrm>
              <a:off x="704" y="2858"/>
              <a:ext cx="166" cy="1070"/>
            </a:xfrm>
            <a:custGeom>
              <a:avLst/>
              <a:gdLst>
                <a:gd name="T0" fmla="*/ 14 w 208"/>
                <a:gd name="T1" fmla="*/ 0 h 1536"/>
                <a:gd name="T2" fmla="*/ 52 w 208"/>
                <a:gd name="T3" fmla="*/ 22 h 1536"/>
                <a:gd name="T4" fmla="*/ 2 w 208"/>
                <a:gd name="T5" fmla="*/ 38 h 1536"/>
                <a:gd name="T6" fmla="*/ 39 w 208"/>
                <a:gd name="T7" fmla="*/ 60 h 1536"/>
                <a:gd name="T8" fmla="*/ 2 w 208"/>
                <a:gd name="T9" fmla="*/ 82 h 1536"/>
                <a:gd name="T10" fmla="*/ 39 w 208"/>
                <a:gd name="T11" fmla="*/ 93 h 1536"/>
                <a:gd name="T12" fmla="*/ 14 w 208"/>
                <a:gd name="T13" fmla="*/ 109 h 1536"/>
                <a:gd name="T14" fmla="*/ 39 w 208"/>
                <a:gd name="T15" fmla="*/ 126 h 1536"/>
                <a:gd name="T16" fmla="*/ 2 w 208"/>
                <a:gd name="T17" fmla="*/ 142 h 1536"/>
                <a:gd name="T18" fmla="*/ 27 w 208"/>
                <a:gd name="T19" fmla="*/ 153 h 1536"/>
                <a:gd name="T20" fmla="*/ 14 w 208"/>
                <a:gd name="T21" fmla="*/ 176 h 1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8"/>
                <a:gd name="T34" fmla="*/ 0 h 1536"/>
                <a:gd name="T35" fmla="*/ 208 w 208"/>
                <a:gd name="T36" fmla="*/ 1536 h 1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8" h="1536">
                  <a:moveTo>
                    <a:pt x="56" y="0"/>
                  </a:moveTo>
                  <a:cubicBezTo>
                    <a:pt x="132" y="68"/>
                    <a:pt x="208" y="136"/>
                    <a:pt x="200" y="192"/>
                  </a:cubicBezTo>
                  <a:cubicBezTo>
                    <a:pt x="192" y="248"/>
                    <a:pt x="16" y="280"/>
                    <a:pt x="8" y="336"/>
                  </a:cubicBezTo>
                  <a:cubicBezTo>
                    <a:pt x="0" y="392"/>
                    <a:pt x="152" y="464"/>
                    <a:pt x="152" y="528"/>
                  </a:cubicBezTo>
                  <a:cubicBezTo>
                    <a:pt x="152" y="592"/>
                    <a:pt x="8" y="672"/>
                    <a:pt x="8" y="720"/>
                  </a:cubicBezTo>
                  <a:cubicBezTo>
                    <a:pt x="8" y="768"/>
                    <a:pt x="144" y="776"/>
                    <a:pt x="152" y="816"/>
                  </a:cubicBezTo>
                  <a:cubicBezTo>
                    <a:pt x="160" y="856"/>
                    <a:pt x="56" y="912"/>
                    <a:pt x="56" y="960"/>
                  </a:cubicBezTo>
                  <a:cubicBezTo>
                    <a:pt x="56" y="1008"/>
                    <a:pt x="160" y="1056"/>
                    <a:pt x="152" y="1104"/>
                  </a:cubicBezTo>
                  <a:cubicBezTo>
                    <a:pt x="144" y="1152"/>
                    <a:pt x="16" y="1208"/>
                    <a:pt x="8" y="1248"/>
                  </a:cubicBezTo>
                  <a:cubicBezTo>
                    <a:pt x="0" y="1288"/>
                    <a:pt x="96" y="1296"/>
                    <a:pt x="104" y="1344"/>
                  </a:cubicBezTo>
                  <a:cubicBezTo>
                    <a:pt x="112" y="1392"/>
                    <a:pt x="40" y="1496"/>
                    <a:pt x="56" y="1536"/>
                  </a:cubicBezTo>
                </a:path>
              </a:pathLst>
            </a:custGeom>
            <a:solidFill>
              <a:schemeClr val="bg1">
                <a:alpha val="67058"/>
              </a:schemeClr>
            </a:solidFill>
            <a:ln w="25400">
              <a:solidFill>
                <a:srgbClr val="00CC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nl-BE" sz="1200"/>
            </a:p>
          </p:txBody>
        </p:sp>
        <p:sp>
          <p:nvSpPr>
            <p:cNvPr id="12" name="Freeform 78"/>
            <p:cNvSpPr>
              <a:spLocks/>
            </p:cNvSpPr>
            <p:nvPr/>
          </p:nvSpPr>
          <p:spPr bwMode="auto">
            <a:xfrm>
              <a:off x="784" y="2858"/>
              <a:ext cx="166" cy="1070"/>
            </a:xfrm>
            <a:custGeom>
              <a:avLst/>
              <a:gdLst>
                <a:gd name="T0" fmla="*/ 14 w 208"/>
                <a:gd name="T1" fmla="*/ 0 h 1536"/>
                <a:gd name="T2" fmla="*/ 52 w 208"/>
                <a:gd name="T3" fmla="*/ 22 h 1536"/>
                <a:gd name="T4" fmla="*/ 2 w 208"/>
                <a:gd name="T5" fmla="*/ 38 h 1536"/>
                <a:gd name="T6" fmla="*/ 39 w 208"/>
                <a:gd name="T7" fmla="*/ 60 h 1536"/>
                <a:gd name="T8" fmla="*/ 2 w 208"/>
                <a:gd name="T9" fmla="*/ 82 h 1536"/>
                <a:gd name="T10" fmla="*/ 39 w 208"/>
                <a:gd name="T11" fmla="*/ 93 h 1536"/>
                <a:gd name="T12" fmla="*/ 14 w 208"/>
                <a:gd name="T13" fmla="*/ 109 h 1536"/>
                <a:gd name="T14" fmla="*/ 39 w 208"/>
                <a:gd name="T15" fmla="*/ 126 h 1536"/>
                <a:gd name="T16" fmla="*/ 2 w 208"/>
                <a:gd name="T17" fmla="*/ 142 h 1536"/>
                <a:gd name="T18" fmla="*/ 27 w 208"/>
                <a:gd name="T19" fmla="*/ 153 h 1536"/>
                <a:gd name="T20" fmla="*/ 14 w 208"/>
                <a:gd name="T21" fmla="*/ 176 h 1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8"/>
                <a:gd name="T34" fmla="*/ 0 h 1536"/>
                <a:gd name="T35" fmla="*/ 208 w 208"/>
                <a:gd name="T36" fmla="*/ 1536 h 1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8" h="1536">
                  <a:moveTo>
                    <a:pt x="56" y="0"/>
                  </a:moveTo>
                  <a:cubicBezTo>
                    <a:pt x="132" y="68"/>
                    <a:pt x="208" y="136"/>
                    <a:pt x="200" y="192"/>
                  </a:cubicBezTo>
                  <a:cubicBezTo>
                    <a:pt x="192" y="248"/>
                    <a:pt x="16" y="280"/>
                    <a:pt x="8" y="336"/>
                  </a:cubicBezTo>
                  <a:cubicBezTo>
                    <a:pt x="0" y="392"/>
                    <a:pt x="152" y="464"/>
                    <a:pt x="152" y="528"/>
                  </a:cubicBezTo>
                  <a:cubicBezTo>
                    <a:pt x="152" y="592"/>
                    <a:pt x="8" y="672"/>
                    <a:pt x="8" y="720"/>
                  </a:cubicBezTo>
                  <a:cubicBezTo>
                    <a:pt x="8" y="768"/>
                    <a:pt x="144" y="776"/>
                    <a:pt x="152" y="816"/>
                  </a:cubicBezTo>
                  <a:cubicBezTo>
                    <a:pt x="160" y="856"/>
                    <a:pt x="56" y="912"/>
                    <a:pt x="56" y="960"/>
                  </a:cubicBezTo>
                  <a:cubicBezTo>
                    <a:pt x="56" y="1008"/>
                    <a:pt x="160" y="1056"/>
                    <a:pt x="152" y="1104"/>
                  </a:cubicBezTo>
                  <a:cubicBezTo>
                    <a:pt x="144" y="1152"/>
                    <a:pt x="16" y="1208"/>
                    <a:pt x="8" y="1248"/>
                  </a:cubicBezTo>
                  <a:cubicBezTo>
                    <a:pt x="0" y="1288"/>
                    <a:pt x="96" y="1296"/>
                    <a:pt x="104" y="1344"/>
                  </a:cubicBezTo>
                  <a:cubicBezTo>
                    <a:pt x="112" y="1392"/>
                    <a:pt x="40" y="1496"/>
                    <a:pt x="56" y="1536"/>
                  </a:cubicBezTo>
                </a:path>
              </a:pathLst>
            </a:custGeom>
            <a:solidFill>
              <a:schemeClr val="bg1">
                <a:alpha val="67058"/>
              </a:schemeClr>
            </a:solidFill>
            <a:ln w="25400">
              <a:solidFill>
                <a:srgbClr val="00CC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nl-BE" sz="1200"/>
            </a:p>
          </p:txBody>
        </p:sp>
        <p:sp>
          <p:nvSpPr>
            <p:cNvPr id="13" name="Freeform 79"/>
            <p:cNvSpPr>
              <a:spLocks/>
            </p:cNvSpPr>
            <p:nvPr/>
          </p:nvSpPr>
          <p:spPr bwMode="auto">
            <a:xfrm>
              <a:off x="858" y="2858"/>
              <a:ext cx="166" cy="1070"/>
            </a:xfrm>
            <a:custGeom>
              <a:avLst/>
              <a:gdLst>
                <a:gd name="T0" fmla="*/ 14 w 208"/>
                <a:gd name="T1" fmla="*/ 0 h 1536"/>
                <a:gd name="T2" fmla="*/ 52 w 208"/>
                <a:gd name="T3" fmla="*/ 22 h 1536"/>
                <a:gd name="T4" fmla="*/ 2 w 208"/>
                <a:gd name="T5" fmla="*/ 38 h 1536"/>
                <a:gd name="T6" fmla="*/ 39 w 208"/>
                <a:gd name="T7" fmla="*/ 60 h 1536"/>
                <a:gd name="T8" fmla="*/ 2 w 208"/>
                <a:gd name="T9" fmla="*/ 82 h 1536"/>
                <a:gd name="T10" fmla="*/ 39 w 208"/>
                <a:gd name="T11" fmla="*/ 93 h 1536"/>
                <a:gd name="T12" fmla="*/ 14 w 208"/>
                <a:gd name="T13" fmla="*/ 109 h 1536"/>
                <a:gd name="T14" fmla="*/ 39 w 208"/>
                <a:gd name="T15" fmla="*/ 126 h 1536"/>
                <a:gd name="T16" fmla="*/ 2 w 208"/>
                <a:gd name="T17" fmla="*/ 142 h 1536"/>
                <a:gd name="T18" fmla="*/ 27 w 208"/>
                <a:gd name="T19" fmla="*/ 153 h 1536"/>
                <a:gd name="T20" fmla="*/ 14 w 208"/>
                <a:gd name="T21" fmla="*/ 176 h 1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8"/>
                <a:gd name="T34" fmla="*/ 0 h 1536"/>
                <a:gd name="T35" fmla="*/ 208 w 208"/>
                <a:gd name="T36" fmla="*/ 1536 h 1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8" h="1536">
                  <a:moveTo>
                    <a:pt x="56" y="0"/>
                  </a:moveTo>
                  <a:cubicBezTo>
                    <a:pt x="132" y="68"/>
                    <a:pt x="208" y="136"/>
                    <a:pt x="200" y="192"/>
                  </a:cubicBezTo>
                  <a:cubicBezTo>
                    <a:pt x="192" y="248"/>
                    <a:pt x="16" y="280"/>
                    <a:pt x="8" y="336"/>
                  </a:cubicBezTo>
                  <a:cubicBezTo>
                    <a:pt x="0" y="392"/>
                    <a:pt x="152" y="464"/>
                    <a:pt x="152" y="528"/>
                  </a:cubicBezTo>
                  <a:cubicBezTo>
                    <a:pt x="152" y="592"/>
                    <a:pt x="8" y="672"/>
                    <a:pt x="8" y="720"/>
                  </a:cubicBezTo>
                  <a:cubicBezTo>
                    <a:pt x="8" y="768"/>
                    <a:pt x="144" y="776"/>
                    <a:pt x="152" y="816"/>
                  </a:cubicBezTo>
                  <a:cubicBezTo>
                    <a:pt x="160" y="856"/>
                    <a:pt x="56" y="912"/>
                    <a:pt x="56" y="960"/>
                  </a:cubicBezTo>
                  <a:cubicBezTo>
                    <a:pt x="56" y="1008"/>
                    <a:pt x="160" y="1056"/>
                    <a:pt x="152" y="1104"/>
                  </a:cubicBezTo>
                  <a:cubicBezTo>
                    <a:pt x="144" y="1152"/>
                    <a:pt x="16" y="1208"/>
                    <a:pt x="8" y="1248"/>
                  </a:cubicBezTo>
                  <a:cubicBezTo>
                    <a:pt x="0" y="1288"/>
                    <a:pt x="96" y="1296"/>
                    <a:pt x="104" y="1344"/>
                  </a:cubicBezTo>
                  <a:cubicBezTo>
                    <a:pt x="112" y="1392"/>
                    <a:pt x="40" y="1496"/>
                    <a:pt x="56" y="1536"/>
                  </a:cubicBezTo>
                </a:path>
              </a:pathLst>
            </a:custGeom>
            <a:solidFill>
              <a:schemeClr val="bg1">
                <a:alpha val="67058"/>
              </a:schemeClr>
            </a:solidFill>
            <a:ln w="25400">
              <a:solidFill>
                <a:srgbClr val="00CC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nl-BE" sz="1200"/>
            </a:p>
          </p:txBody>
        </p:sp>
        <p:sp>
          <p:nvSpPr>
            <p:cNvPr id="14" name="Freeform 80"/>
            <p:cNvSpPr>
              <a:spLocks/>
            </p:cNvSpPr>
            <p:nvPr/>
          </p:nvSpPr>
          <p:spPr bwMode="auto">
            <a:xfrm>
              <a:off x="932" y="2858"/>
              <a:ext cx="166" cy="1070"/>
            </a:xfrm>
            <a:custGeom>
              <a:avLst/>
              <a:gdLst>
                <a:gd name="T0" fmla="*/ 14 w 208"/>
                <a:gd name="T1" fmla="*/ 0 h 1536"/>
                <a:gd name="T2" fmla="*/ 52 w 208"/>
                <a:gd name="T3" fmla="*/ 22 h 1536"/>
                <a:gd name="T4" fmla="*/ 2 w 208"/>
                <a:gd name="T5" fmla="*/ 38 h 1536"/>
                <a:gd name="T6" fmla="*/ 39 w 208"/>
                <a:gd name="T7" fmla="*/ 60 h 1536"/>
                <a:gd name="T8" fmla="*/ 2 w 208"/>
                <a:gd name="T9" fmla="*/ 82 h 1536"/>
                <a:gd name="T10" fmla="*/ 39 w 208"/>
                <a:gd name="T11" fmla="*/ 93 h 1536"/>
                <a:gd name="T12" fmla="*/ 14 w 208"/>
                <a:gd name="T13" fmla="*/ 109 h 1536"/>
                <a:gd name="T14" fmla="*/ 39 w 208"/>
                <a:gd name="T15" fmla="*/ 126 h 1536"/>
                <a:gd name="T16" fmla="*/ 2 w 208"/>
                <a:gd name="T17" fmla="*/ 142 h 1536"/>
                <a:gd name="T18" fmla="*/ 27 w 208"/>
                <a:gd name="T19" fmla="*/ 153 h 1536"/>
                <a:gd name="T20" fmla="*/ 14 w 208"/>
                <a:gd name="T21" fmla="*/ 176 h 1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8"/>
                <a:gd name="T34" fmla="*/ 0 h 1536"/>
                <a:gd name="T35" fmla="*/ 208 w 208"/>
                <a:gd name="T36" fmla="*/ 1536 h 1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8" h="1536">
                  <a:moveTo>
                    <a:pt x="56" y="0"/>
                  </a:moveTo>
                  <a:cubicBezTo>
                    <a:pt x="132" y="68"/>
                    <a:pt x="208" y="136"/>
                    <a:pt x="200" y="192"/>
                  </a:cubicBezTo>
                  <a:cubicBezTo>
                    <a:pt x="192" y="248"/>
                    <a:pt x="16" y="280"/>
                    <a:pt x="8" y="336"/>
                  </a:cubicBezTo>
                  <a:cubicBezTo>
                    <a:pt x="0" y="392"/>
                    <a:pt x="152" y="464"/>
                    <a:pt x="152" y="528"/>
                  </a:cubicBezTo>
                  <a:cubicBezTo>
                    <a:pt x="152" y="592"/>
                    <a:pt x="8" y="672"/>
                    <a:pt x="8" y="720"/>
                  </a:cubicBezTo>
                  <a:cubicBezTo>
                    <a:pt x="8" y="768"/>
                    <a:pt x="144" y="776"/>
                    <a:pt x="152" y="816"/>
                  </a:cubicBezTo>
                  <a:cubicBezTo>
                    <a:pt x="160" y="856"/>
                    <a:pt x="56" y="912"/>
                    <a:pt x="56" y="960"/>
                  </a:cubicBezTo>
                  <a:cubicBezTo>
                    <a:pt x="56" y="1008"/>
                    <a:pt x="160" y="1056"/>
                    <a:pt x="152" y="1104"/>
                  </a:cubicBezTo>
                  <a:cubicBezTo>
                    <a:pt x="144" y="1152"/>
                    <a:pt x="16" y="1208"/>
                    <a:pt x="8" y="1248"/>
                  </a:cubicBezTo>
                  <a:cubicBezTo>
                    <a:pt x="0" y="1288"/>
                    <a:pt x="96" y="1296"/>
                    <a:pt x="104" y="1344"/>
                  </a:cubicBezTo>
                  <a:cubicBezTo>
                    <a:pt x="112" y="1392"/>
                    <a:pt x="40" y="1496"/>
                    <a:pt x="56" y="1536"/>
                  </a:cubicBezTo>
                </a:path>
              </a:pathLst>
            </a:custGeom>
            <a:solidFill>
              <a:schemeClr val="bg1">
                <a:alpha val="67058"/>
              </a:schemeClr>
            </a:solidFill>
            <a:ln w="25400">
              <a:solidFill>
                <a:srgbClr val="00CC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nl-BE" sz="1200"/>
            </a:p>
          </p:txBody>
        </p:sp>
        <p:sp>
          <p:nvSpPr>
            <p:cNvPr id="15" name="Freeform 81"/>
            <p:cNvSpPr>
              <a:spLocks/>
            </p:cNvSpPr>
            <p:nvPr/>
          </p:nvSpPr>
          <p:spPr bwMode="auto">
            <a:xfrm>
              <a:off x="1006" y="2858"/>
              <a:ext cx="165" cy="1070"/>
            </a:xfrm>
            <a:custGeom>
              <a:avLst/>
              <a:gdLst>
                <a:gd name="T0" fmla="*/ 13 w 208"/>
                <a:gd name="T1" fmla="*/ 0 h 1536"/>
                <a:gd name="T2" fmla="*/ 50 w 208"/>
                <a:gd name="T3" fmla="*/ 22 h 1536"/>
                <a:gd name="T4" fmla="*/ 2 w 208"/>
                <a:gd name="T5" fmla="*/ 38 h 1536"/>
                <a:gd name="T6" fmla="*/ 38 w 208"/>
                <a:gd name="T7" fmla="*/ 60 h 1536"/>
                <a:gd name="T8" fmla="*/ 2 w 208"/>
                <a:gd name="T9" fmla="*/ 82 h 1536"/>
                <a:gd name="T10" fmla="*/ 38 w 208"/>
                <a:gd name="T11" fmla="*/ 93 h 1536"/>
                <a:gd name="T12" fmla="*/ 13 w 208"/>
                <a:gd name="T13" fmla="*/ 109 h 1536"/>
                <a:gd name="T14" fmla="*/ 38 w 208"/>
                <a:gd name="T15" fmla="*/ 126 h 1536"/>
                <a:gd name="T16" fmla="*/ 2 w 208"/>
                <a:gd name="T17" fmla="*/ 142 h 1536"/>
                <a:gd name="T18" fmla="*/ 26 w 208"/>
                <a:gd name="T19" fmla="*/ 153 h 1536"/>
                <a:gd name="T20" fmla="*/ 13 w 208"/>
                <a:gd name="T21" fmla="*/ 176 h 1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8"/>
                <a:gd name="T34" fmla="*/ 0 h 1536"/>
                <a:gd name="T35" fmla="*/ 208 w 208"/>
                <a:gd name="T36" fmla="*/ 1536 h 1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8" h="1536">
                  <a:moveTo>
                    <a:pt x="56" y="0"/>
                  </a:moveTo>
                  <a:cubicBezTo>
                    <a:pt x="132" y="68"/>
                    <a:pt x="208" y="136"/>
                    <a:pt x="200" y="192"/>
                  </a:cubicBezTo>
                  <a:cubicBezTo>
                    <a:pt x="192" y="248"/>
                    <a:pt x="16" y="280"/>
                    <a:pt x="8" y="336"/>
                  </a:cubicBezTo>
                  <a:cubicBezTo>
                    <a:pt x="0" y="392"/>
                    <a:pt x="152" y="464"/>
                    <a:pt x="152" y="528"/>
                  </a:cubicBezTo>
                  <a:cubicBezTo>
                    <a:pt x="152" y="592"/>
                    <a:pt x="8" y="672"/>
                    <a:pt x="8" y="720"/>
                  </a:cubicBezTo>
                  <a:cubicBezTo>
                    <a:pt x="8" y="768"/>
                    <a:pt x="144" y="776"/>
                    <a:pt x="152" y="816"/>
                  </a:cubicBezTo>
                  <a:cubicBezTo>
                    <a:pt x="160" y="856"/>
                    <a:pt x="56" y="912"/>
                    <a:pt x="56" y="960"/>
                  </a:cubicBezTo>
                  <a:cubicBezTo>
                    <a:pt x="56" y="1008"/>
                    <a:pt x="160" y="1056"/>
                    <a:pt x="152" y="1104"/>
                  </a:cubicBezTo>
                  <a:cubicBezTo>
                    <a:pt x="144" y="1152"/>
                    <a:pt x="16" y="1208"/>
                    <a:pt x="8" y="1248"/>
                  </a:cubicBezTo>
                  <a:cubicBezTo>
                    <a:pt x="0" y="1288"/>
                    <a:pt x="96" y="1296"/>
                    <a:pt x="104" y="1344"/>
                  </a:cubicBezTo>
                  <a:cubicBezTo>
                    <a:pt x="112" y="1392"/>
                    <a:pt x="40" y="1496"/>
                    <a:pt x="56" y="1536"/>
                  </a:cubicBezTo>
                </a:path>
              </a:pathLst>
            </a:custGeom>
            <a:solidFill>
              <a:schemeClr val="bg1">
                <a:alpha val="67058"/>
              </a:schemeClr>
            </a:solidFill>
            <a:ln w="25400">
              <a:solidFill>
                <a:srgbClr val="00CC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nl-BE" sz="1200"/>
            </a:p>
          </p:txBody>
        </p:sp>
        <p:sp>
          <p:nvSpPr>
            <p:cNvPr id="16" name="Freeform 82"/>
            <p:cNvSpPr>
              <a:spLocks/>
            </p:cNvSpPr>
            <p:nvPr/>
          </p:nvSpPr>
          <p:spPr bwMode="auto">
            <a:xfrm>
              <a:off x="1080" y="2858"/>
              <a:ext cx="165" cy="1070"/>
            </a:xfrm>
            <a:custGeom>
              <a:avLst/>
              <a:gdLst>
                <a:gd name="T0" fmla="*/ 13 w 208"/>
                <a:gd name="T1" fmla="*/ 0 h 1536"/>
                <a:gd name="T2" fmla="*/ 50 w 208"/>
                <a:gd name="T3" fmla="*/ 22 h 1536"/>
                <a:gd name="T4" fmla="*/ 2 w 208"/>
                <a:gd name="T5" fmla="*/ 38 h 1536"/>
                <a:gd name="T6" fmla="*/ 38 w 208"/>
                <a:gd name="T7" fmla="*/ 60 h 1536"/>
                <a:gd name="T8" fmla="*/ 2 w 208"/>
                <a:gd name="T9" fmla="*/ 82 h 1536"/>
                <a:gd name="T10" fmla="*/ 38 w 208"/>
                <a:gd name="T11" fmla="*/ 93 h 1536"/>
                <a:gd name="T12" fmla="*/ 13 w 208"/>
                <a:gd name="T13" fmla="*/ 109 h 1536"/>
                <a:gd name="T14" fmla="*/ 38 w 208"/>
                <a:gd name="T15" fmla="*/ 126 h 1536"/>
                <a:gd name="T16" fmla="*/ 2 w 208"/>
                <a:gd name="T17" fmla="*/ 142 h 1536"/>
                <a:gd name="T18" fmla="*/ 26 w 208"/>
                <a:gd name="T19" fmla="*/ 153 h 1536"/>
                <a:gd name="T20" fmla="*/ 13 w 208"/>
                <a:gd name="T21" fmla="*/ 176 h 1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8"/>
                <a:gd name="T34" fmla="*/ 0 h 1536"/>
                <a:gd name="T35" fmla="*/ 208 w 208"/>
                <a:gd name="T36" fmla="*/ 1536 h 1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8" h="1536">
                  <a:moveTo>
                    <a:pt x="56" y="0"/>
                  </a:moveTo>
                  <a:cubicBezTo>
                    <a:pt x="132" y="68"/>
                    <a:pt x="208" y="136"/>
                    <a:pt x="200" y="192"/>
                  </a:cubicBezTo>
                  <a:cubicBezTo>
                    <a:pt x="192" y="248"/>
                    <a:pt x="16" y="280"/>
                    <a:pt x="8" y="336"/>
                  </a:cubicBezTo>
                  <a:cubicBezTo>
                    <a:pt x="0" y="392"/>
                    <a:pt x="152" y="464"/>
                    <a:pt x="152" y="528"/>
                  </a:cubicBezTo>
                  <a:cubicBezTo>
                    <a:pt x="152" y="592"/>
                    <a:pt x="8" y="672"/>
                    <a:pt x="8" y="720"/>
                  </a:cubicBezTo>
                  <a:cubicBezTo>
                    <a:pt x="8" y="768"/>
                    <a:pt x="144" y="776"/>
                    <a:pt x="152" y="816"/>
                  </a:cubicBezTo>
                  <a:cubicBezTo>
                    <a:pt x="160" y="856"/>
                    <a:pt x="56" y="912"/>
                    <a:pt x="56" y="960"/>
                  </a:cubicBezTo>
                  <a:cubicBezTo>
                    <a:pt x="56" y="1008"/>
                    <a:pt x="160" y="1056"/>
                    <a:pt x="152" y="1104"/>
                  </a:cubicBezTo>
                  <a:cubicBezTo>
                    <a:pt x="144" y="1152"/>
                    <a:pt x="16" y="1208"/>
                    <a:pt x="8" y="1248"/>
                  </a:cubicBezTo>
                  <a:cubicBezTo>
                    <a:pt x="0" y="1288"/>
                    <a:pt x="96" y="1296"/>
                    <a:pt x="104" y="1344"/>
                  </a:cubicBezTo>
                  <a:cubicBezTo>
                    <a:pt x="112" y="1392"/>
                    <a:pt x="40" y="1496"/>
                    <a:pt x="56" y="1536"/>
                  </a:cubicBezTo>
                </a:path>
              </a:pathLst>
            </a:custGeom>
            <a:solidFill>
              <a:schemeClr val="bg1">
                <a:alpha val="67058"/>
              </a:schemeClr>
            </a:solidFill>
            <a:ln w="25400">
              <a:solidFill>
                <a:srgbClr val="00CC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nl-BE" sz="1200"/>
            </a:p>
          </p:txBody>
        </p:sp>
        <p:sp>
          <p:nvSpPr>
            <p:cNvPr id="17" name="Freeform 83"/>
            <p:cNvSpPr>
              <a:spLocks/>
            </p:cNvSpPr>
            <p:nvPr/>
          </p:nvSpPr>
          <p:spPr bwMode="auto">
            <a:xfrm>
              <a:off x="1154" y="2858"/>
              <a:ext cx="165" cy="1070"/>
            </a:xfrm>
            <a:custGeom>
              <a:avLst/>
              <a:gdLst>
                <a:gd name="T0" fmla="*/ 13 w 208"/>
                <a:gd name="T1" fmla="*/ 0 h 1536"/>
                <a:gd name="T2" fmla="*/ 50 w 208"/>
                <a:gd name="T3" fmla="*/ 22 h 1536"/>
                <a:gd name="T4" fmla="*/ 2 w 208"/>
                <a:gd name="T5" fmla="*/ 38 h 1536"/>
                <a:gd name="T6" fmla="*/ 38 w 208"/>
                <a:gd name="T7" fmla="*/ 60 h 1536"/>
                <a:gd name="T8" fmla="*/ 2 w 208"/>
                <a:gd name="T9" fmla="*/ 82 h 1536"/>
                <a:gd name="T10" fmla="*/ 38 w 208"/>
                <a:gd name="T11" fmla="*/ 93 h 1536"/>
                <a:gd name="T12" fmla="*/ 13 w 208"/>
                <a:gd name="T13" fmla="*/ 109 h 1536"/>
                <a:gd name="T14" fmla="*/ 38 w 208"/>
                <a:gd name="T15" fmla="*/ 126 h 1536"/>
                <a:gd name="T16" fmla="*/ 2 w 208"/>
                <a:gd name="T17" fmla="*/ 142 h 1536"/>
                <a:gd name="T18" fmla="*/ 26 w 208"/>
                <a:gd name="T19" fmla="*/ 153 h 1536"/>
                <a:gd name="T20" fmla="*/ 13 w 208"/>
                <a:gd name="T21" fmla="*/ 176 h 1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8"/>
                <a:gd name="T34" fmla="*/ 0 h 1536"/>
                <a:gd name="T35" fmla="*/ 208 w 208"/>
                <a:gd name="T36" fmla="*/ 1536 h 1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8" h="1536">
                  <a:moveTo>
                    <a:pt x="56" y="0"/>
                  </a:moveTo>
                  <a:cubicBezTo>
                    <a:pt x="132" y="68"/>
                    <a:pt x="208" y="136"/>
                    <a:pt x="200" y="192"/>
                  </a:cubicBezTo>
                  <a:cubicBezTo>
                    <a:pt x="192" y="248"/>
                    <a:pt x="16" y="280"/>
                    <a:pt x="8" y="336"/>
                  </a:cubicBezTo>
                  <a:cubicBezTo>
                    <a:pt x="0" y="392"/>
                    <a:pt x="152" y="464"/>
                    <a:pt x="152" y="528"/>
                  </a:cubicBezTo>
                  <a:cubicBezTo>
                    <a:pt x="152" y="592"/>
                    <a:pt x="8" y="672"/>
                    <a:pt x="8" y="720"/>
                  </a:cubicBezTo>
                  <a:cubicBezTo>
                    <a:pt x="8" y="768"/>
                    <a:pt x="144" y="776"/>
                    <a:pt x="152" y="816"/>
                  </a:cubicBezTo>
                  <a:cubicBezTo>
                    <a:pt x="160" y="856"/>
                    <a:pt x="56" y="912"/>
                    <a:pt x="56" y="960"/>
                  </a:cubicBezTo>
                  <a:cubicBezTo>
                    <a:pt x="56" y="1008"/>
                    <a:pt x="160" y="1056"/>
                    <a:pt x="152" y="1104"/>
                  </a:cubicBezTo>
                  <a:cubicBezTo>
                    <a:pt x="144" y="1152"/>
                    <a:pt x="16" y="1208"/>
                    <a:pt x="8" y="1248"/>
                  </a:cubicBezTo>
                  <a:cubicBezTo>
                    <a:pt x="0" y="1288"/>
                    <a:pt x="96" y="1296"/>
                    <a:pt x="104" y="1344"/>
                  </a:cubicBezTo>
                  <a:cubicBezTo>
                    <a:pt x="112" y="1392"/>
                    <a:pt x="40" y="1496"/>
                    <a:pt x="56" y="1536"/>
                  </a:cubicBezTo>
                </a:path>
              </a:pathLst>
            </a:custGeom>
            <a:solidFill>
              <a:schemeClr val="bg1">
                <a:alpha val="67058"/>
              </a:schemeClr>
            </a:solidFill>
            <a:ln w="25400">
              <a:solidFill>
                <a:srgbClr val="00CC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nl-BE" sz="1200"/>
            </a:p>
          </p:txBody>
        </p:sp>
        <p:sp>
          <p:nvSpPr>
            <p:cNvPr id="18" name="Freeform 84"/>
            <p:cNvSpPr>
              <a:spLocks/>
            </p:cNvSpPr>
            <p:nvPr/>
          </p:nvSpPr>
          <p:spPr bwMode="auto">
            <a:xfrm>
              <a:off x="1228" y="2858"/>
              <a:ext cx="165" cy="1070"/>
            </a:xfrm>
            <a:custGeom>
              <a:avLst/>
              <a:gdLst>
                <a:gd name="T0" fmla="*/ 13 w 208"/>
                <a:gd name="T1" fmla="*/ 0 h 1536"/>
                <a:gd name="T2" fmla="*/ 50 w 208"/>
                <a:gd name="T3" fmla="*/ 22 h 1536"/>
                <a:gd name="T4" fmla="*/ 2 w 208"/>
                <a:gd name="T5" fmla="*/ 38 h 1536"/>
                <a:gd name="T6" fmla="*/ 38 w 208"/>
                <a:gd name="T7" fmla="*/ 60 h 1536"/>
                <a:gd name="T8" fmla="*/ 2 w 208"/>
                <a:gd name="T9" fmla="*/ 82 h 1536"/>
                <a:gd name="T10" fmla="*/ 38 w 208"/>
                <a:gd name="T11" fmla="*/ 93 h 1536"/>
                <a:gd name="T12" fmla="*/ 13 w 208"/>
                <a:gd name="T13" fmla="*/ 109 h 1536"/>
                <a:gd name="T14" fmla="*/ 38 w 208"/>
                <a:gd name="T15" fmla="*/ 126 h 1536"/>
                <a:gd name="T16" fmla="*/ 2 w 208"/>
                <a:gd name="T17" fmla="*/ 142 h 1536"/>
                <a:gd name="T18" fmla="*/ 26 w 208"/>
                <a:gd name="T19" fmla="*/ 153 h 1536"/>
                <a:gd name="T20" fmla="*/ 13 w 208"/>
                <a:gd name="T21" fmla="*/ 176 h 1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8"/>
                <a:gd name="T34" fmla="*/ 0 h 1536"/>
                <a:gd name="T35" fmla="*/ 208 w 208"/>
                <a:gd name="T36" fmla="*/ 1536 h 1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8" h="1536">
                  <a:moveTo>
                    <a:pt x="56" y="0"/>
                  </a:moveTo>
                  <a:cubicBezTo>
                    <a:pt x="132" y="68"/>
                    <a:pt x="208" y="136"/>
                    <a:pt x="200" y="192"/>
                  </a:cubicBezTo>
                  <a:cubicBezTo>
                    <a:pt x="192" y="248"/>
                    <a:pt x="16" y="280"/>
                    <a:pt x="8" y="336"/>
                  </a:cubicBezTo>
                  <a:cubicBezTo>
                    <a:pt x="0" y="392"/>
                    <a:pt x="152" y="464"/>
                    <a:pt x="152" y="528"/>
                  </a:cubicBezTo>
                  <a:cubicBezTo>
                    <a:pt x="152" y="592"/>
                    <a:pt x="8" y="672"/>
                    <a:pt x="8" y="720"/>
                  </a:cubicBezTo>
                  <a:cubicBezTo>
                    <a:pt x="8" y="768"/>
                    <a:pt x="144" y="776"/>
                    <a:pt x="152" y="816"/>
                  </a:cubicBezTo>
                  <a:cubicBezTo>
                    <a:pt x="160" y="856"/>
                    <a:pt x="56" y="912"/>
                    <a:pt x="56" y="960"/>
                  </a:cubicBezTo>
                  <a:cubicBezTo>
                    <a:pt x="56" y="1008"/>
                    <a:pt x="160" y="1056"/>
                    <a:pt x="152" y="1104"/>
                  </a:cubicBezTo>
                  <a:cubicBezTo>
                    <a:pt x="144" y="1152"/>
                    <a:pt x="16" y="1208"/>
                    <a:pt x="8" y="1248"/>
                  </a:cubicBezTo>
                  <a:cubicBezTo>
                    <a:pt x="0" y="1288"/>
                    <a:pt x="96" y="1296"/>
                    <a:pt x="104" y="1344"/>
                  </a:cubicBezTo>
                  <a:cubicBezTo>
                    <a:pt x="112" y="1392"/>
                    <a:pt x="40" y="1496"/>
                    <a:pt x="56" y="1536"/>
                  </a:cubicBezTo>
                </a:path>
              </a:pathLst>
            </a:custGeom>
            <a:solidFill>
              <a:schemeClr val="bg1">
                <a:alpha val="67058"/>
              </a:schemeClr>
            </a:solidFill>
            <a:ln w="25400">
              <a:solidFill>
                <a:srgbClr val="00CC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nl-BE" sz="1200"/>
            </a:p>
          </p:txBody>
        </p:sp>
        <p:sp>
          <p:nvSpPr>
            <p:cNvPr id="19" name="Freeform 85"/>
            <p:cNvSpPr>
              <a:spLocks/>
            </p:cNvSpPr>
            <p:nvPr/>
          </p:nvSpPr>
          <p:spPr bwMode="auto">
            <a:xfrm>
              <a:off x="1302" y="2858"/>
              <a:ext cx="165" cy="1070"/>
            </a:xfrm>
            <a:custGeom>
              <a:avLst/>
              <a:gdLst>
                <a:gd name="T0" fmla="*/ 13 w 208"/>
                <a:gd name="T1" fmla="*/ 0 h 1536"/>
                <a:gd name="T2" fmla="*/ 50 w 208"/>
                <a:gd name="T3" fmla="*/ 22 h 1536"/>
                <a:gd name="T4" fmla="*/ 2 w 208"/>
                <a:gd name="T5" fmla="*/ 38 h 1536"/>
                <a:gd name="T6" fmla="*/ 38 w 208"/>
                <a:gd name="T7" fmla="*/ 60 h 1536"/>
                <a:gd name="T8" fmla="*/ 2 w 208"/>
                <a:gd name="T9" fmla="*/ 82 h 1536"/>
                <a:gd name="T10" fmla="*/ 38 w 208"/>
                <a:gd name="T11" fmla="*/ 93 h 1536"/>
                <a:gd name="T12" fmla="*/ 13 w 208"/>
                <a:gd name="T13" fmla="*/ 109 h 1536"/>
                <a:gd name="T14" fmla="*/ 38 w 208"/>
                <a:gd name="T15" fmla="*/ 126 h 1536"/>
                <a:gd name="T16" fmla="*/ 2 w 208"/>
                <a:gd name="T17" fmla="*/ 142 h 1536"/>
                <a:gd name="T18" fmla="*/ 26 w 208"/>
                <a:gd name="T19" fmla="*/ 153 h 1536"/>
                <a:gd name="T20" fmla="*/ 13 w 208"/>
                <a:gd name="T21" fmla="*/ 176 h 1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8"/>
                <a:gd name="T34" fmla="*/ 0 h 1536"/>
                <a:gd name="T35" fmla="*/ 208 w 208"/>
                <a:gd name="T36" fmla="*/ 1536 h 1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8" h="1536">
                  <a:moveTo>
                    <a:pt x="56" y="0"/>
                  </a:moveTo>
                  <a:cubicBezTo>
                    <a:pt x="132" y="68"/>
                    <a:pt x="208" y="136"/>
                    <a:pt x="200" y="192"/>
                  </a:cubicBezTo>
                  <a:cubicBezTo>
                    <a:pt x="192" y="248"/>
                    <a:pt x="16" y="280"/>
                    <a:pt x="8" y="336"/>
                  </a:cubicBezTo>
                  <a:cubicBezTo>
                    <a:pt x="0" y="392"/>
                    <a:pt x="152" y="464"/>
                    <a:pt x="152" y="528"/>
                  </a:cubicBezTo>
                  <a:cubicBezTo>
                    <a:pt x="152" y="592"/>
                    <a:pt x="8" y="672"/>
                    <a:pt x="8" y="720"/>
                  </a:cubicBezTo>
                  <a:cubicBezTo>
                    <a:pt x="8" y="768"/>
                    <a:pt x="144" y="776"/>
                    <a:pt x="152" y="816"/>
                  </a:cubicBezTo>
                  <a:cubicBezTo>
                    <a:pt x="160" y="856"/>
                    <a:pt x="56" y="912"/>
                    <a:pt x="56" y="960"/>
                  </a:cubicBezTo>
                  <a:cubicBezTo>
                    <a:pt x="56" y="1008"/>
                    <a:pt x="160" y="1056"/>
                    <a:pt x="152" y="1104"/>
                  </a:cubicBezTo>
                  <a:cubicBezTo>
                    <a:pt x="144" y="1152"/>
                    <a:pt x="16" y="1208"/>
                    <a:pt x="8" y="1248"/>
                  </a:cubicBezTo>
                  <a:cubicBezTo>
                    <a:pt x="0" y="1288"/>
                    <a:pt x="96" y="1296"/>
                    <a:pt x="104" y="1344"/>
                  </a:cubicBezTo>
                  <a:cubicBezTo>
                    <a:pt x="112" y="1392"/>
                    <a:pt x="40" y="1496"/>
                    <a:pt x="56" y="1536"/>
                  </a:cubicBezTo>
                </a:path>
              </a:pathLst>
            </a:custGeom>
            <a:solidFill>
              <a:schemeClr val="bg1">
                <a:alpha val="67058"/>
              </a:schemeClr>
            </a:solidFill>
            <a:ln w="25400">
              <a:solidFill>
                <a:srgbClr val="00CC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nl-BE" sz="1200"/>
            </a:p>
          </p:txBody>
        </p:sp>
        <p:sp>
          <p:nvSpPr>
            <p:cNvPr id="20" name="Freeform 86"/>
            <p:cNvSpPr>
              <a:spLocks/>
            </p:cNvSpPr>
            <p:nvPr/>
          </p:nvSpPr>
          <p:spPr bwMode="auto">
            <a:xfrm>
              <a:off x="1376" y="2858"/>
              <a:ext cx="165" cy="1070"/>
            </a:xfrm>
            <a:custGeom>
              <a:avLst/>
              <a:gdLst>
                <a:gd name="T0" fmla="*/ 13 w 208"/>
                <a:gd name="T1" fmla="*/ 0 h 1536"/>
                <a:gd name="T2" fmla="*/ 50 w 208"/>
                <a:gd name="T3" fmla="*/ 22 h 1536"/>
                <a:gd name="T4" fmla="*/ 2 w 208"/>
                <a:gd name="T5" fmla="*/ 38 h 1536"/>
                <a:gd name="T6" fmla="*/ 38 w 208"/>
                <a:gd name="T7" fmla="*/ 60 h 1536"/>
                <a:gd name="T8" fmla="*/ 2 w 208"/>
                <a:gd name="T9" fmla="*/ 82 h 1536"/>
                <a:gd name="T10" fmla="*/ 38 w 208"/>
                <a:gd name="T11" fmla="*/ 93 h 1536"/>
                <a:gd name="T12" fmla="*/ 13 w 208"/>
                <a:gd name="T13" fmla="*/ 109 h 1536"/>
                <a:gd name="T14" fmla="*/ 38 w 208"/>
                <a:gd name="T15" fmla="*/ 126 h 1536"/>
                <a:gd name="T16" fmla="*/ 2 w 208"/>
                <a:gd name="T17" fmla="*/ 142 h 1536"/>
                <a:gd name="T18" fmla="*/ 26 w 208"/>
                <a:gd name="T19" fmla="*/ 153 h 1536"/>
                <a:gd name="T20" fmla="*/ 13 w 208"/>
                <a:gd name="T21" fmla="*/ 176 h 1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8"/>
                <a:gd name="T34" fmla="*/ 0 h 1536"/>
                <a:gd name="T35" fmla="*/ 208 w 208"/>
                <a:gd name="T36" fmla="*/ 1536 h 1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8" h="1536">
                  <a:moveTo>
                    <a:pt x="56" y="0"/>
                  </a:moveTo>
                  <a:cubicBezTo>
                    <a:pt x="132" y="68"/>
                    <a:pt x="208" y="136"/>
                    <a:pt x="200" y="192"/>
                  </a:cubicBezTo>
                  <a:cubicBezTo>
                    <a:pt x="192" y="248"/>
                    <a:pt x="16" y="280"/>
                    <a:pt x="8" y="336"/>
                  </a:cubicBezTo>
                  <a:cubicBezTo>
                    <a:pt x="0" y="392"/>
                    <a:pt x="152" y="464"/>
                    <a:pt x="152" y="528"/>
                  </a:cubicBezTo>
                  <a:cubicBezTo>
                    <a:pt x="152" y="592"/>
                    <a:pt x="8" y="672"/>
                    <a:pt x="8" y="720"/>
                  </a:cubicBezTo>
                  <a:cubicBezTo>
                    <a:pt x="8" y="768"/>
                    <a:pt x="144" y="776"/>
                    <a:pt x="152" y="816"/>
                  </a:cubicBezTo>
                  <a:cubicBezTo>
                    <a:pt x="160" y="856"/>
                    <a:pt x="56" y="912"/>
                    <a:pt x="56" y="960"/>
                  </a:cubicBezTo>
                  <a:cubicBezTo>
                    <a:pt x="56" y="1008"/>
                    <a:pt x="160" y="1056"/>
                    <a:pt x="152" y="1104"/>
                  </a:cubicBezTo>
                  <a:cubicBezTo>
                    <a:pt x="144" y="1152"/>
                    <a:pt x="16" y="1208"/>
                    <a:pt x="8" y="1248"/>
                  </a:cubicBezTo>
                  <a:cubicBezTo>
                    <a:pt x="0" y="1288"/>
                    <a:pt x="96" y="1296"/>
                    <a:pt x="104" y="1344"/>
                  </a:cubicBezTo>
                  <a:cubicBezTo>
                    <a:pt x="112" y="1392"/>
                    <a:pt x="40" y="1496"/>
                    <a:pt x="56" y="1536"/>
                  </a:cubicBezTo>
                </a:path>
              </a:pathLst>
            </a:custGeom>
            <a:solidFill>
              <a:schemeClr val="bg1">
                <a:alpha val="67058"/>
              </a:schemeClr>
            </a:solidFill>
            <a:ln w="25400">
              <a:solidFill>
                <a:srgbClr val="00CC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nl-BE" sz="1200"/>
            </a:p>
          </p:txBody>
        </p:sp>
        <p:sp>
          <p:nvSpPr>
            <p:cNvPr id="21" name="Freeform 87"/>
            <p:cNvSpPr>
              <a:spLocks/>
            </p:cNvSpPr>
            <p:nvPr/>
          </p:nvSpPr>
          <p:spPr bwMode="auto">
            <a:xfrm>
              <a:off x="1450" y="2858"/>
              <a:ext cx="165" cy="1070"/>
            </a:xfrm>
            <a:custGeom>
              <a:avLst/>
              <a:gdLst>
                <a:gd name="T0" fmla="*/ 13 w 208"/>
                <a:gd name="T1" fmla="*/ 0 h 1536"/>
                <a:gd name="T2" fmla="*/ 50 w 208"/>
                <a:gd name="T3" fmla="*/ 22 h 1536"/>
                <a:gd name="T4" fmla="*/ 2 w 208"/>
                <a:gd name="T5" fmla="*/ 38 h 1536"/>
                <a:gd name="T6" fmla="*/ 38 w 208"/>
                <a:gd name="T7" fmla="*/ 60 h 1536"/>
                <a:gd name="T8" fmla="*/ 2 w 208"/>
                <a:gd name="T9" fmla="*/ 82 h 1536"/>
                <a:gd name="T10" fmla="*/ 38 w 208"/>
                <a:gd name="T11" fmla="*/ 93 h 1536"/>
                <a:gd name="T12" fmla="*/ 13 w 208"/>
                <a:gd name="T13" fmla="*/ 109 h 1536"/>
                <a:gd name="T14" fmla="*/ 38 w 208"/>
                <a:gd name="T15" fmla="*/ 126 h 1536"/>
                <a:gd name="T16" fmla="*/ 2 w 208"/>
                <a:gd name="T17" fmla="*/ 142 h 1536"/>
                <a:gd name="T18" fmla="*/ 26 w 208"/>
                <a:gd name="T19" fmla="*/ 153 h 1536"/>
                <a:gd name="T20" fmla="*/ 13 w 208"/>
                <a:gd name="T21" fmla="*/ 176 h 1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8"/>
                <a:gd name="T34" fmla="*/ 0 h 1536"/>
                <a:gd name="T35" fmla="*/ 208 w 208"/>
                <a:gd name="T36" fmla="*/ 1536 h 1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8" h="1536">
                  <a:moveTo>
                    <a:pt x="56" y="0"/>
                  </a:moveTo>
                  <a:cubicBezTo>
                    <a:pt x="132" y="68"/>
                    <a:pt x="208" y="136"/>
                    <a:pt x="200" y="192"/>
                  </a:cubicBezTo>
                  <a:cubicBezTo>
                    <a:pt x="192" y="248"/>
                    <a:pt x="16" y="280"/>
                    <a:pt x="8" y="336"/>
                  </a:cubicBezTo>
                  <a:cubicBezTo>
                    <a:pt x="0" y="392"/>
                    <a:pt x="152" y="464"/>
                    <a:pt x="152" y="528"/>
                  </a:cubicBezTo>
                  <a:cubicBezTo>
                    <a:pt x="152" y="592"/>
                    <a:pt x="8" y="672"/>
                    <a:pt x="8" y="720"/>
                  </a:cubicBezTo>
                  <a:cubicBezTo>
                    <a:pt x="8" y="768"/>
                    <a:pt x="144" y="776"/>
                    <a:pt x="152" y="816"/>
                  </a:cubicBezTo>
                  <a:cubicBezTo>
                    <a:pt x="160" y="856"/>
                    <a:pt x="56" y="912"/>
                    <a:pt x="56" y="960"/>
                  </a:cubicBezTo>
                  <a:cubicBezTo>
                    <a:pt x="56" y="1008"/>
                    <a:pt x="160" y="1056"/>
                    <a:pt x="152" y="1104"/>
                  </a:cubicBezTo>
                  <a:cubicBezTo>
                    <a:pt x="144" y="1152"/>
                    <a:pt x="16" y="1208"/>
                    <a:pt x="8" y="1248"/>
                  </a:cubicBezTo>
                  <a:cubicBezTo>
                    <a:pt x="0" y="1288"/>
                    <a:pt x="96" y="1296"/>
                    <a:pt x="104" y="1344"/>
                  </a:cubicBezTo>
                  <a:cubicBezTo>
                    <a:pt x="112" y="1392"/>
                    <a:pt x="40" y="1496"/>
                    <a:pt x="56" y="1536"/>
                  </a:cubicBezTo>
                </a:path>
              </a:pathLst>
            </a:custGeom>
            <a:solidFill>
              <a:schemeClr val="bg1">
                <a:alpha val="67058"/>
              </a:schemeClr>
            </a:solidFill>
            <a:ln w="25400">
              <a:solidFill>
                <a:srgbClr val="00CC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nl-BE" sz="1200"/>
            </a:p>
          </p:txBody>
        </p:sp>
      </p:grpSp>
      <p:sp>
        <p:nvSpPr>
          <p:cNvPr id="22" name="Text Box 88"/>
          <p:cNvSpPr txBox="1">
            <a:spLocks noChangeArrowheads="1"/>
          </p:cNvSpPr>
          <p:nvPr/>
        </p:nvSpPr>
        <p:spPr bwMode="auto">
          <a:xfrm>
            <a:off x="423309" y="863470"/>
            <a:ext cx="3898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</a:defRPr>
            </a:lvl9pPr>
          </a:lstStyle>
          <a:p>
            <a:pPr eaLnBrk="1" hangingPunct="1"/>
            <a:r>
              <a:rPr lang="en-US" altLang="zh-TW" sz="1600">
                <a:ea typeface="新細明體" charset="-120"/>
                <a:cs typeface="Arial" charset="0"/>
              </a:rPr>
              <a:t>…</a:t>
            </a:r>
          </a:p>
        </p:txBody>
      </p:sp>
      <p:sp>
        <p:nvSpPr>
          <p:cNvPr id="23" name="Rectangle 89"/>
          <p:cNvSpPr>
            <a:spLocks noChangeArrowheads="1"/>
          </p:cNvSpPr>
          <p:nvPr/>
        </p:nvSpPr>
        <p:spPr bwMode="auto">
          <a:xfrm>
            <a:off x="1470971" y="863470"/>
            <a:ext cx="818412" cy="848762"/>
          </a:xfrm>
          <a:prstGeom prst="rect">
            <a:avLst/>
          </a:prstGeom>
          <a:solidFill>
            <a:schemeClr val="bg1"/>
          </a:solidFill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BE" sz="1200"/>
          </a:p>
        </p:txBody>
      </p:sp>
      <p:sp>
        <p:nvSpPr>
          <p:cNvPr id="24" name="Rectangle 90"/>
          <p:cNvSpPr>
            <a:spLocks noChangeArrowheads="1"/>
          </p:cNvSpPr>
          <p:nvPr/>
        </p:nvSpPr>
        <p:spPr bwMode="auto">
          <a:xfrm>
            <a:off x="1585003" y="985814"/>
            <a:ext cx="818412" cy="848762"/>
          </a:xfrm>
          <a:prstGeom prst="rect">
            <a:avLst/>
          </a:prstGeom>
          <a:solidFill>
            <a:schemeClr val="bg1"/>
          </a:solidFill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TW" sz="1200">
                <a:ea typeface="新細明體" charset="-120"/>
                <a:cs typeface="Arial" charset="0"/>
              </a:rPr>
              <a:t>…</a:t>
            </a:r>
          </a:p>
        </p:txBody>
      </p:sp>
      <p:grpSp>
        <p:nvGrpSpPr>
          <p:cNvPr id="25" name="Group 91"/>
          <p:cNvGrpSpPr>
            <a:grpSpLocks/>
          </p:cNvGrpSpPr>
          <p:nvPr/>
        </p:nvGrpSpPr>
        <p:grpSpPr bwMode="auto">
          <a:xfrm>
            <a:off x="1754861" y="1169330"/>
            <a:ext cx="798219" cy="820725"/>
            <a:chOff x="568" y="2568"/>
            <a:chExt cx="1219" cy="1480"/>
          </a:xfrm>
        </p:grpSpPr>
        <p:sp>
          <p:nvSpPr>
            <p:cNvPr id="26" name="Text Box 92"/>
            <p:cNvSpPr txBox="1">
              <a:spLocks noChangeArrowheads="1"/>
            </p:cNvSpPr>
            <p:nvPr/>
          </p:nvSpPr>
          <p:spPr bwMode="auto">
            <a:xfrm>
              <a:off x="568" y="2568"/>
              <a:ext cx="1219" cy="1480"/>
            </a:xfrm>
            <a:prstGeom prst="rect">
              <a:avLst/>
            </a:prstGeom>
            <a:solidFill>
              <a:schemeClr val="bg1">
                <a:alpha val="67058"/>
              </a:schemeClr>
            </a:solidFill>
            <a:ln w="28575">
              <a:solidFill>
                <a:srgbClr val="FF6600"/>
              </a:solidFill>
              <a:miter lim="800000"/>
              <a:headEnd/>
              <a:tailEnd/>
            </a:ln>
          </p:spPr>
          <p:txBody>
            <a:bodyPr lIns="0" rIns="0"/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  <a:spcBef>
                  <a:spcPct val="10000"/>
                </a:spcBef>
              </a:pPr>
              <a:r>
                <a:rPr lang="en-US" altLang="zh-TW" sz="1000">
                  <a:latin typeface="Tahoma" charset="0"/>
                  <a:ea typeface="新細明體" charset="-120"/>
                  <a:cs typeface="Arial" charset="0"/>
                </a:rPr>
                <a:t>t0 t1 t2 … t31</a:t>
              </a:r>
              <a:endParaRPr lang="en-US" altLang="zh-TW" sz="1000">
                <a:latin typeface="Arial" charset="0"/>
                <a:ea typeface="新細明體" charset="-120"/>
                <a:cs typeface="Arial" charset="0"/>
              </a:endParaRPr>
            </a:p>
          </p:txBody>
        </p:sp>
        <p:sp>
          <p:nvSpPr>
            <p:cNvPr id="27" name="Freeform 93"/>
            <p:cNvSpPr>
              <a:spLocks/>
            </p:cNvSpPr>
            <p:nvPr/>
          </p:nvSpPr>
          <p:spPr bwMode="auto">
            <a:xfrm>
              <a:off x="704" y="2858"/>
              <a:ext cx="166" cy="1070"/>
            </a:xfrm>
            <a:custGeom>
              <a:avLst/>
              <a:gdLst>
                <a:gd name="T0" fmla="*/ 14 w 208"/>
                <a:gd name="T1" fmla="*/ 0 h 1536"/>
                <a:gd name="T2" fmla="*/ 52 w 208"/>
                <a:gd name="T3" fmla="*/ 22 h 1536"/>
                <a:gd name="T4" fmla="*/ 2 w 208"/>
                <a:gd name="T5" fmla="*/ 38 h 1536"/>
                <a:gd name="T6" fmla="*/ 39 w 208"/>
                <a:gd name="T7" fmla="*/ 60 h 1536"/>
                <a:gd name="T8" fmla="*/ 2 w 208"/>
                <a:gd name="T9" fmla="*/ 82 h 1536"/>
                <a:gd name="T10" fmla="*/ 39 w 208"/>
                <a:gd name="T11" fmla="*/ 93 h 1536"/>
                <a:gd name="T12" fmla="*/ 14 w 208"/>
                <a:gd name="T13" fmla="*/ 109 h 1536"/>
                <a:gd name="T14" fmla="*/ 39 w 208"/>
                <a:gd name="T15" fmla="*/ 126 h 1536"/>
                <a:gd name="T16" fmla="*/ 2 w 208"/>
                <a:gd name="T17" fmla="*/ 142 h 1536"/>
                <a:gd name="T18" fmla="*/ 27 w 208"/>
                <a:gd name="T19" fmla="*/ 153 h 1536"/>
                <a:gd name="T20" fmla="*/ 14 w 208"/>
                <a:gd name="T21" fmla="*/ 176 h 1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8"/>
                <a:gd name="T34" fmla="*/ 0 h 1536"/>
                <a:gd name="T35" fmla="*/ 208 w 208"/>
                <a:gd name="T36" fmla="*/ 1536 h 1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8" h="1536">
                  <a:moveTo>
                    <a:pt x="56" y="0"/>
                  </a:moveTo>
                  <a:cubicBezTo>
                    <a:pt x="132" y="68"/>
                    <a:pt x="208" y="136"/>
                    <a:pt x="200" y="192"/>
                  </a:cubicBezTo>
                  <a:cubicBezTo>
                    <a:pt x="192" y="248"/>
                    <a:pt x="16" y="280"/>
                    <a:pt x="8" y="336"/>
                  </a:cubicBezTo>
                  <a:cubicBezTo>
                    <a:pt x="0" y="392"/>
                    <a:pt x="152" y="464"/>
                    <a:pt x="152" y="528"/>
                  </a:cubicBezTo>
                  <a:cubicBezTo>
                    <a:pt x="152" y="592"/>
                    <a:pt x="8" y="672"/>
                    <a:pt x="8" y="720"/>
                  </a:cubicBezTo>
                  <a:cubicBezTo>
                    <a:pt x="8" y="768"/>
                    <a:pt x="144" y="776"/>
                    <a:pt x="152" y="816"/>
                  </a:cubicBezTo>
                  <a:cubicBezTo>
                    <a:pt x="160" y="856"/>
                    <a:pt x="56" y="912"/>
                    <a:pt x="56" y="960"/>
                  </a:cubicBezTo>
                  <a:cubicBezTo>
                    <a:pt x="56" y="1008"/>
                    <a:pt x="160" y="1056"/>
                    <a:pt x="152" y="1104"/>
                  </a:cubicBezTo>
                  <a:cubicBezTo>
                    <a:pt x="144" y="1152"/>
                    <a:pt x="16" y="1208"/>
                    <a:pt x="8" y="1248"/>
                  </a:cubicBezTo>
                  <a:cubicBezTo>
                    <a:pt x="0" y="1288"/>
                    <a:pt x="96" y="1296"/>
                    <a:pt x="104" y="1344"/>
                  </a:cubicBezTo>
                  <a:cubicBezTo>
                    <a:pt x="112" y="1392"/>
                    <a:pt x="40" y="1496"/>
                    <a:pt x="56" y="1536"/>
                  </a:cubicBezTo>
                </a:path>
              </a:pathLst>
            </a:custGeom>
            <a:solidFill>
              <a:schemeClr val="bg1">
                <a:alpha val="67058"/>
              </a:schemeClr>
            </a:solidFill>
            <a:ln w="25400">
              <a:solidFill>
                <a:srgbClr val="FF66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nl-BE" sz="1200"/>
            </a:p>
          </p:txBody>
        </p:sp>
        <p:sp>
          <p:nvSpPr>
            <p:cNvPr id="28" name="Freeform 94"/>
            <p:cNvSpPr>
              <a:spLocks/>
            </p:cNvSpPr>
            <p:nvPr/>
          </p:nvSpPr>
          <p:spPr bwMode="auto">
            <a:xfrm>
              <a:off x="784" y="2858"/>
              <a:ext cx="166" cy="1070"/>
            </a:xfrm>
            <a:custGeom>
              <a:avLst/>
              <a:gdLst>
                <a:gd name="T0" fmla="*/ 14 w 208"/>
                <a:gd name="T1" fmla="*/ 0 h 1536"/>
                <a:gd name="T2" fmla="*/ 52 w 208"/>
                <a:gd name="T3" fmla="*/ 22 h 1536"/>
                <a:gd name="T4" fmla="*/ 2 w 208"/>
                <a:gd name="T5" fmla="*/ 38 h 1536"/>
                <a:gd name="T6" fmla="*/ 39 w 208"/>
                <a:gd name="T7" fmla="*/ 60 h 1536"/>
                <a:gd name="T8" fmla="*/ 2 w 208"/>
                <a:gd name="T9" fmla="*/ 82 h 1536"/>
                <a:gd name="T10" fmla="*/ 39 w 208"/>
                <a:gd name="T11" fmla="*/ 93 h 1536"/>
                <a:gd name="T12" fmla="*/ 14 w 208"/>
                <a:gd name="T13" fmla="*/ 109 h 1536"/>
                <a:gd name="T14" fmla="*/ 39 w 208"/>
                <a:gd name="T15" fmla="*/ 126 h 1536"/>
                <a:gd name="T16" fmla="*/ 2 w 208"/>
                <a:gd name="T17" fmla="*/ 142 h 1536"/>
                <a:gd name="T18" fmla="*/ 27 w 208"/>
                <a:gd name="T19" fmla="*/ 153 h 1536"/>
                <a:gd name="T20" fmla="*/ 14 w 208"/>
                <a:gd name="T21" fmla="*/ 176 h 1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8"/>
                <a:gd name="T34" fmla="*/ 0 h 1536"/>
                <a:gd name="T35" fmla="*/ 208 w 208"/>
                <a:gd name="T36" fmla="*/ 1536 h 1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8" h="1536">
                  <a:moveTo>
                    <a:pt x="56" y="0"/>
                  </a:moveTo>
                  <a:cubicBezTo>
                    <a:pt x="132" y="68"/>
                    <a:pt x="208" y="136"/>
                    <a:pt x="200" y="192"/>
                  </a:cubicBezTo>
                  <a:cubicBezTo>
                    <a:pt x="192" y="248"/>
                    <a:pt x="16" y="280"/>
                    <a:pt x="8" y="336"/>
                  </a:cubicBezTo>
                  <a:cubicBezTo>
                    <a:pt x="0" y="392"/>
                    <a:pt x="152" y="464"/>
                    <a:pt x="152" y="528"/>
                  </a:cubicBezTo>
                  <a:cubicBezTo>
                    <a:pt x="152" y="592"/>
                    <a:pt x="8" y="672"/>
                    <a:pt x="8" y="720"/>
                  </a:cubicBezTo>
                  <a:cubicBezTo>
                    <a:pt x="8" y="768"/>
                    <a:pt x="144" y="776"/>
                    <a:pt x="152" y="816"/>
                  </a:cubicBezTo>
                  <a:cubicBezTo>
                    <a:pt x="160" y="856"/>
                    <a:pt x="56" y="912"/>
                    <a:pt x="56" y="960"/>
                  </a:cubicBezTo>
                  <a:cubicBezTo>
                    <a:pt x="56" y="1008"/>
                    <a:pt x="160" y="1056"/>
                    <a:pt x="152" y="1104"/>
                  </a:cubicBezTo>
                  <a:cubicBezTo>
                    <a:pt x="144" y="1152"/>
                    <a:pt x="16" y="1208"/>
                    <a:pt x="8" y="1248"/>
                  </a:cubicBezTo>
                  <a:cubicBezTo>
                    <a:pt x="0" y="1288"/>
                    <a:pt x="96" y="1296"/>
                    <a:pt x="104" y="1344"/>
                  </a:cubicBezTo>
                  <a:cubicBezTo>
                    <a:pt x="112" y="1392"/>
                    <a:pt x="40" y="1496"/>
                    <a:pt x="56" y="1536"/>
                  </a:cubicBezTo>
                </a:path>
              </a:pathLst>
            </a:custGeom>
            <a:solidFill>
              <a:schemeClr val="bg1">
                <a:alpha val="67058"/>
              </a:schemeClr>
            </a:solidFill>
            <a:ln w="25400">
              <a:solidFill>
                <a:srgbClr val="FF66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nl-BE" sz="1200"/>
            </a:p>
          </p:txBody>
        </p:sp>
        <p:sp>
          <p:nvSpPr>
            <p:cNvPr id="29" name="Freeform 95"/>
            <p:cNvSpPr>
              <a:spLocks/>
            </p:cNvSpPr>
            <p:nvPr/>
          </p:nvSpPr>
          <p:spPr bwMode="auto">
            <a:xfrm>
              <a:off x="858" y="2858"/>
              <a:ext cx="166" cy="1070"/>
            </a:xfrm>
            <a:custGeom>
              <a:avLst/>
              <a:gdLst>
                <a:gd name="T0" fmla="*/ 14 w 208"/>
                <a:gd name="T1" fmla="*/ 0 h 1536"/>
                <a:gd name="T2" fmla="*/ 52 w 208"/>
                <a:gd name="T3" fmla="*/ 22 h 1536"/>
                <a:gd name="T4" fmla="*/ 2 w 208"/>
                <a:gd name="T5" fmla="*/ 38 h 1536"/>
                <a:gd name="T6" fmla="*/ 39 w 208"/>
                <a:gd name="T7" fmla="*/ 60 h 1536"/>
                <a:gd name="T8" fmla="*/ 2 w 208"/>
                <a:gd name="T9" fmla="*/ 82 h 1536"/>
                <a:gd name="T10" fmla="*/ 39 w 208"/>
                <a:gd name="T11" fmla="*/ 93 h 1536"/>
                <a:gd name="T12" fmla="*/ 14 w 208"/>
                <a:gd name="T13" fmla="*/ 109 h 1536"/>
                <a:gd name="T14" fmla="*/ 39 w 208"/>
                <a:gd name="T15" fmla="*/ 126 h 1536"/>
                <a:gd name="T16" fmla="*/ 2 w 208"/>
                <a:gd name="T17" fmla="*/ 142 h 1536"/>
                <a:gd name="T18" fmla="*/ 27 w 208"/>
                <a:gd name="T19" fmla="*/ 153 h 1536"/>
                <a:gd name="T20" fmla="*/ 14 w 208"/>
                <a:gd name="T21" fmla="*/ 176 h 1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8"/>
                <a:gd name="T34" fmla="*/ 0 h 1536"/>
                <a:gd name="T35" fmla="*/ 208 w 208"/>
                <a:gd name="T36" fmla="*/ 1536 h 1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8" h="1536">
                  <a:moveTo>
                    <a:pt x="56" y="0"/>
                  </a:moveTo>
                  <a:cubicBezTo>
                    <a:pt x="132" y="68"/>
                    <a:pt x="208" y="136"/>
                    <a:pt x="200" y="192"/>
                  </a:cubicBezTo>
                  <a:cubicBezTo>
                    <a:pt x="192" y="248"/>
                    <a:pt x="16" y="280"/>
                    <a:pt x="8" y="336"/>
                  </a:cubicBezTo>
                  <a:cubicBezTo>
                    <a:pt x="0" y="392"/>
                    <a:pt x="152" y="464"/>
                    <a:pt x="152" y="528"/>
                  </a:cubicBezTo>
                  <a:cubicBezTo>
                    <a:pt x="152" y="592"/>
                    <a:pt x="8" y="672"/>
                    <a:pt x="8" y="720"/>
                  </a:cubicBezTo>
                  <a:cubicBezTo>
                    <a:pt x="8" y="768"/>
                    <a:pt x="144" y="776"/>
                    <a:pt x="152" y="816"/>
                  </a:cubicBezTo>
                  <a:cubicBezTo>
                    <a:pt x="160" y="856"/>
                    <a:pt x="56" y="912"/>
                    <a:pt x="56" y="960"/>
                  </a:cubicBezTo>
                  <a:cubicBezTo>
                    <a:pt x="56" y="1008"/>
                    <a:pt x="160" y="1056"/>
                    <a:pt x="152" y="1104"/>
                  </a:cubicBezTo>
                  <a:cubicBezTo>
                    <a:pt x="144" y="1152"/>
                    <a:pt x="16" y="1208"/>
                    <a:pt x="8" y="1248"/>
                  </a:cubicBezTo>
                  <a:cubicBezTo>
                    <a:pt x="0" y="1288"/>
                    <a:pt x="96" y="1296"/>
                    <a:pt x="104" y="1344"/>
                  </a:cubicBezTo>
                  <a:cubicBezTo>
                    <a:pt x="112" y="1392"/>
                    <a:pt x="40" y="1496"/>
                    <a:pt x="56" y="1536"/>
                  </a:cubicBezTo>
                </a:path>
              </a:pathLst>
            </a:custGeom>
            <a:solidFill>
              <a:schemeClr val="bg1">
                <a:alpha val="67058"/>
              </a:schemeClr>
            </a:solidFill>
            <a:ln w="25400">
              <a:solidFill>
                <a:srgbClr val="FF66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nl-BE" sz="1200"/>
            </a:p>
          </p:txBody>
        </p:sp>
        <p:sp>
          <p:nvSpPr>
            <p:cNvPr id="30" name="Freeform 96"/>
            <p:cNvSpPr>
              <a:spLocks/>
            </p:cNvSpPr>
            <p:nvPr/>
          </p:nvSpPr>
          <p:spPr bwMode="auto">
            <a:xfrm>
              <a:off x="932" y="2858"/>
              <a:ext cx="166" cy="1070"/>
            </a:xfrm>
            <a:custGeom>
              <a:avLst/>
              <a:gdLst>
                <a:gd name="T0" fmla="*/ 14 w 208"/>
                <a:gd name="T1" fmla="*/ 0 h 1536"/>
                <a:gd name="T2" fmla="*/ 52 w 208"/>
                <a:gd name="T3" fmla="*/ 22 h 1536"/>
                <a:gd name="T4" fmla="*/ 2 w 208"/>
                <a:gd name="T5" fmla="*/ 38 h 1536"/>
                <a:gd name="T6" fmla="*/ 39 w 208"/>
                <a:gd name="T7" fmla="*/ 60 h 1536"/>
                <a:gd name="T8" fmla="*/ 2 w 208"/>
                <a:gd name="T9" fmla="*/ 82 h 1536"/>
                <a:gd name="T10" fmla="*/ 39 w 208"/>
                <a:gd name="T11" fmla="*/ 93 h 1536"/>
                <a:gd name="T12" fmla="*/ 14 w 208"/>
                <a:gd name="T13" fmla="*/ 109 h 1536"/>
                <a:gd name="T14" fmla="*/ 39 w 208"/>
                <a:gd name="T15" fmla="*/ 126 h 1536"/>
                <a:gd name="T16" fmla="*/ 2 w 208"/>
                <a:gd name="T17" fmla="*/ 142 h 1536"/>
                <a:gd name="T18" fmla="*/ 27 w 208"/>
                <a:gd name="T19" fmla="*/ 153 h 1536"/>
                <a:gd name="T20" fmla="*/ 14 w 208"/>
                <a:gd name="T21" fmla="*/ 176 h 1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8"/>
                <a:gd name="T34" fmla="*/ 0 h 1536"/>
                <a:gd name="T35" fmla="*/ 208 w 208"/>
                <a:gd name="T36" fmla="*/ 1536 h 1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8" h="1536">
                  <a:moveTo>
                    <a:pt x="56" y="0"/>
                  </a:moveTo>
                  <a:cubicBezTo>
                    <a:pt x="132" y="68"/>
                    <a:pt x="208" y="136"/>
                    <a:pt x="200" y="192"/>
                  </a:cubicBezTo>
                  <a:cubicBezTo>
                    <a:pt x="192" y="248"/>
                    <a:pt x="16" y="280"/>
                    <a:pt x="8" y="336"/>
                  </a:cubicBezTo>
                  <a:cubicBezTo>
                    <a:pt x="0" y="392"/>
                    <a:pt x="152" y="464"/>
                    <a:pt x="152" y="528"/>
                  </a:cubicBezTo>
                  <a:cubicBezTo>
                    <a:pt x="152" y="592"/>
                    <a:pt x="8" y="672"/>
                    <a:pt x="8" y="720"/>
                  </a:cubicBezTo>
                  <a:cubicBezTo>
                    <a:pt x="8" y="768"/>
                    <a:pt x="144" y="776"/>
                    <a:pt x="152" y="816"/>
                  </a:cubicBezTo>
                  <a:cubicBezTo>
                    <a:pt x="160" y="856"/>
                    <a:pt x="56" y="912"/>
                    <a:pt x="56" y="960"/>
                  </a:cubicBezTo>
                  <a:cubicBezTo>
                    <a:pt x="56" y="1008"/>
                    <a:pt x="160" y="1056"/>
                    <a:pt x="152" y="1104"/>
                  </a:cubicBezTo>
                  <a:cubicBezTo>
                    <a:pt x="144" y="1152"/>
                    <a:pt x="16" y="1208"/>
                    <a:pt x="8" y="1248"/>
                  </a:cubicBezTo>
                  <a:cubicBezTo>
                    <a:pt x="0" y="1288"/>
                    <a:pt x="96" y="1296"/>
                    <a:pt x="104" y="1344"/>
                  </a:cubicBezTo>
                  <a:cubicBezTo>
                    <a:pt x="112" y="1392"/>
                    <a:pt x="40" y="1496"/>
                    <a:pt x="56" y="1536"/>
                  </a:cubicBezTo>
                </a:path>
              </a:pathLst>
            </a:custGeom>
            <a:solidFill>
              <a:schemeClr val="bg1">
                <a:alpha val="67058"/>
              </a:schemeClr>
            </a:solidFill>
            <a:ln w="25400">
              <a:solidFill>
                <a:srgbClr val="FF66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nl-BE" sz="1200"/>
            </a:p>
          </p:txBody>
        </p:sp>
        <p:sp>
          <p:nvSpPr>
            <p:cNvPr id="31" name="Freeform 97"/>
            <p:cNvSpPr>
              <a:spLocks/>
            </p:cNvSpPr>
            <p:nvPr/>
          </p:nvSpPr>
          <p:spPr bwMode="auto">
            <a:xfrm>
              <a:off x="1006" y="2858"/>
              <a:ext cx="165" cy="1070"/>
            </a:xfrm>
            <a:custGeom>
              <a:avLst/>
              <a:gdLst>
                <a:gd name="T0" fmla="*/ 13 w 208"/>
                <a:gd name="T1" fmla="*/ 0 h 1536"/>
                <a:gd name="T2" fmla="*/ 50 w 208"/>
                <a:gd name="T3" fmla="*/ 22 h 1536"/>
                <a:gd name="T4" fmla="*/ 2 w 208"/>
                <a:gd name="T5" fmla="*/ 38 h 1536"/>
                <a:gd name="T6" fmla="*/ 38 w 208"/>
                <a:gd name="T7" fmla="*/ 60 h 1536"/>
                <a:gd name="T8" fmla="*/ 2 w 208"/>
                <a:gd name="T9" fmla="*/ 82 h 1536"/>
                <a:gd name="T10" fmla="*/ 38 w 208"/>
                <a:gd name="T11" fmla="*/ 93 h 1536"/>
                <a:gd name="T12" fmla="*/ 13 w 208"/>
                <a:gd name="T13" fmla="*/ 109 h 1536"/>
                <a:gd name="T14" fmla="*/ 38 w 208"/>
                <a:gd name="T15" fmla="*/ 126 h 1536"/>
                <a:gd name="T16" fmla="*/ 2 w 208"/>
                <a:gd name="T17" fmla="*/ 142 h 1536"/>
                <a:gd name="T18" fmla="*/ 26 w 208"/>
                <a:gd name="T19" fmla="*/ 153 h 1536"/>
                <a:gd name="T20" fmla="*/ 13 w 208"/>
                <a:gd name="T21" fmla="*/ 176 h 1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8"/>
                <a:gd name="T34" fmla="*/ 0 h 1536"/>
                <a:gd name="T35" fmla="*/ 208 w 208"/>
                <a:gd name="T36" fmla="*/ 1536 h 1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8" h="1536">
                  <a:moveTo>
                    <a:pt x="56" y="0"/>
                  </a:moveTo>
                  <a:cubicBezTo>
                    <a:pt x="132" y="68"/>
                    <a:pt x="208" y="136"/>
                    <a:pt x="200" y="192"/>
                  </a:cubicBezTo>
                  <a:cubicBezTo>
                    <a:pt x="192" y="248"/>
                    <a:pt x="16" y="280"/>
                    <a:pt x="8" y="336"/>
                  </a:cubicBezTo>
                  <a:cubicBezTo>
                    <a:pt x="0" y="392"/>
                    <a:pt x="152" y="464"/>
                    <a:pt x="152" y="528"/>
                  </a:cubicBezTo>
                  <a:cubicBezTo>
                    <a:pt x="152" y="592"/>
                    <a:pt x="8" y="672"/>
                    <a:pt x="8" y="720"/>
                  </a:cubicBezTo>
                  <a:cubicBezTo>
                    <a:pt x="8" y="768"/>
                    <a:pt x="144" y="776"/>
                    <a:pt x="152" y="816"/>
                  </a:cubicBezTo>
                  <a:cubicBezTo>
                    <a:pt x="160" y="856"/>
                    <a:pt x="56" y="912"/>
                    <a:pt x="56" y="960"/>
                  </a:cubicBezTo>
                  <a:cubicBezTo>
                    <a:pt x="56" y="1008"/>
                    <a:pt x="160" y="1056"/>
                    <a:pt x="152" y="1104"/>
                  </a:cubicBezTo>
                  <a:cubicBezTo>
                    <a:pt x="144" y="1152"/>
                    <a:pt x="16" y="1208"/>
                    <a:pt x="8" y="1248"/>
                  </a:cubicBezTo>
                  <a:cubicBezTo>
                    <a:pt x="0" y="1288"/>
                    <a:pt x="96" y="1296"/>
                    <a:pt x="104" y="1344"/>
                  </a:cubicBezTo>
                  <a:cubicBezTo>
                    <a:pt x="112" y="1392"/>
                    <a:pt x="40" y="1496"/>
                    <a:pt x="56" y="1536"/>
                  </a:cubicBezTo>
                </a:path>
              </a:pathLst>
            </a:custGeom>
            <a:solidFill>
              <a:schemeClr val="bg1">
                <a:alpha val="67058"/>
              </a:schemeClr>
            </a:solidFill>
            <a:ln w="25400">
              <a:solidFill>
                <a:srgbClr val="FF66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nl-BE" sz="1200"/>
            </a:p>
          </p:txBody>
        </p:sp>
        <p:sp>
          <p:nvSpPr>
            <p:cNvPr id="32" name="Freeform 98"/>
            <p:cNvSpPr>
              <a:spLocks/>
            </p:cNvSpPr>
            <p:nvPr/>
          </p:nvSpPr>
          <p:spPr bwMode="auto">
            <a:xfrm>
              <a:off x="1080" y="2858"/>
              <a:ext cx="165" cy="1070"/>
            </a:xfrm>
            <a:custGeom>
              <a:avLst/>
              <a:gdLst>
                <a:gd name="T0" fmla="*/ 13 w 208"/>
                <a:gd name="T1" fmla="*/ 0 h 1536"/>
                <a:gd name="T2" fmla="*/ 50 w 208"/>
                <a:gd name="T3" fmla="*/ 22 h 1536"/>
                <a:gd name="T4" fmla="*/ 2 w 208"/>
                <a:gd name="T5" fmla="*/ 38 h 1536"/>
                <a:gd name="T6" fmla="*/ 38 w 208"/>
                <a:gd name="T7" fmla="*/ 60 h 1536"/>
                <a:gd name="T8" fmla="*/ 2 w 208"/>
                <a:gd name="T9" fmla="*/ 82 h 1536"/>
                <a:gd name="T10" fmla="*/ 38 w 208"/>
                <a:gd name="T11" fmla="*/ 93 h 1536"/>
                <a:gd name="T12" fmla="*/ 13 w 208"/>
                <a:gd name="T13" fmla="*/ 109 h 1536"/>
                <a:gd name="T14" fmla="*/ 38 w 208"/>
                <a:gd name="T15" fmla="*/ 126 h 1536"/>
                <a:gd name="T16" fmla="*/ 2 w 208"/>
                <a:gd name="T17" fmla="*/ 142 h 1536"/>
                <a:gd name="T18" fmla="*/ 26 w 208"/>
                <a:gd name="T19" fmla="*/ 153 h 1536"/>
                <a:gd name="T20" fmla="*/ 13 w 208"/>
                <a:gd name="T21" fmla="*/ 176 h 1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8"/>
                <a:gd name="T34" fmla="*/ 0 h 1536"/>
                <a:gd name="T35" fmla="*/ 208 w 208"/>
                <a:gd name="T36" fmla="*/ 1536 h 1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8" h="1536">
                  <a:moveTo>
                    <a:pt x="56" y="0"/>
                  </a:moveTo>
                  <a:cubicBezTo>
                    <a:pt x="132" y="68"/>
                    <a:pt x="208" y="136"/>
                    <a:pt x="200" y="192"/>
                  </a:cubicBezTo>
                  <a:cubicBezTo>
                    <a:pt x="192" y="248"/>
                    <a:pt x="16" y="280"/>
                    <a:pt x="8" y="336"/>
                  </a:cubicBezTo>
                  <a:cubicBezTo>
                    <a:pt x="0" y="392"/>
                    <a:pt x="152" y="464"/>
                    <a:pt x="152" y="528"/>
                  </a:cubicBezTo>
                  <a:cubicBezTo>
                    <a:pt x="152" y="592"/>
                    <a:pt x="8" y="672"/>
                    <a:pt x="8" y="720"/>
                  </a:cubicBezTo>
                  <a:cubicBezTo>
                    <a:pt x="8" y="768"/>
                    <a:pt x="144" y="776"/>
                    <a:pt x="152" y="816"/>
                  </a:cubicBezTo>
                  <a:cubicBezTo>
                    <a:pt x="160" y="856"/>
                    <a:pt x="56" y="912"/>
                    <a:pt x="56" y="960"/>
                  </a:cubicBezTo>
                  <a:cubicBezTo>
                    <a:pt x="56" y="1008"/>
                    <a:pt x="160" y="1056"/>
                    <a:pt x="152" y="1104"/>
                  </a:cubicBezTo>
                  <a:cubicBezTo>
                    <a:pt x="144" y="1152"/>
                    <a:pt x="16" y="1208"/>
                    <a:pt x="8" y="1248"/>
                  </a:cubicBezTo>
                  <a:cubicBezTo>
                    <a:pt x="0" y="1288"/>
                    <a:pt x="96" y="1296"/>
                    <a:pt x="104" y="1344"/>
                  </a:cubicBezTo>
                  <a:cubicBezTo>
                    <a:pt x="112" y="1392"/>
                    <a:pt x="40" y="1496"/>
                    <a:pt x="56" y="1536"/>
                  </a:cubicBezTo>
                </a:path>
              </a:pathLst>
            </a:custGeom>
            <a:solidFill>
              <a:schemeClr val="bg1">
                <a:alpha val="67058"/>
              </a:schemeClr>
            </a:solidFill>
            <a:ln w="25400">
              <a:solidFill>
                <a:srgbClr val="FF66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nl-BE" sz="1200"/>
            </a:p>
          </p:txBody>
        </p:sp>
        <p:sp>
          <p:nvSpPr>
            <p:cNvPr id="33" name="Freeform 99"/>
            <p:cNvSpPr>
              <a:spLocks/>
            </p:cNvSpPr>
            <p:nvPr/>
          </p:nvSpPr>
          <p:spPr bwMode="auto">
            <a:xfrm>
              <a:off x="1154" y="2858"/>
              <a:ext cx="165" cy="1070"/>
            </a:xfrm>
            <a:custGeom>
              <a:avLst/>
              <a:gdLst>
                <a:gd name="T0" fmla="*/ 13 w 208"/>
                <a:gd name="T1" fmla="*/ 0 h 1536"/>
                <a:gd name="T2" fmla="*/ 50 w 208"/>
                <a:gd name="T3" fmla="*/ 22 h 1536"/>
                <a:gd name="T4" fmla="*/ 2 w 208"/>
                <a:gd name="T5" fmla="*/ 38 h 1536"/>
                <a:gd name="T6" fmla="*/ 38 w 208"/>
                <a:gd name="T7" fmla="*/ 60 h 1536"/>
                <a:gd name="T8" fmla="*/ 2 w 208"/>
                <a:gd name="T9" fmla="*/ 82 h 1536"/>
                <a:gd name="T10" fmla="*/ 38 w 208"/>
                <a:gd name="T11" fmla="*/ 93 h 1536"/>
                <a:gd name="T12" fmla="*/ 13 w 208"/>
                <a:gd name="T13" fmla="*/ 109 h 1536"/>
                <a:gd name="T14" fmla="*/ 38 w 208"/>
                <a:gd name="T15" fmla="*/ 126 h 1536"/>
                <a:gd name="T16" fmla="*/ 2 w 208"/>
                <a:gd name="T17" fmla="*/ 142 h 1536"/>
                <a:gd name="T18" fmla="*/ 26 w 208"/>
                <a:gd name="T19" fmla="*/ 153 h 1536"/>
                <a:gd name="T20" fmla="*/ 13 w 208"/>
                <a:gd name="T21" fmla="*/ 176 h 1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8"/>
                <a:gd name="T34" fmla="*/ 0 h 1536"/>
                <a:gd name="T35" fmla="*/ 208 w 208"/>
                <a:gd name="T36" fmla="*/ 1536 h 1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8" h="1536">
                  <a:moveTo>
                    <a:pt x="56" y="0"/>
                  </a:moveTo>
                  <a:cubicBezTo>
                    <a:pt x="132" y="68"/>
                    <a:pt x="208" y="136"/>
                    <a:pt x="200" y="192"/>
                  </a:cubicBezTo>
                  <a:cubicBezTo>
                    <a:pt x="192" y="248"/>
                    <a:pt x="16" y="280"/>
                    <a:pt x="8" y="336"/>
                  </a:cubicBezTo>
                  <a:cubicBezTo>
                    <a:pt x="0" y="392"/>
                    <a:pt x="152" y="464"/>
                    <a:pt x="152" y="528"/>
                  </a:cubicBezTo>
                  <a:cubicBezTo>
                    <a:pt x="152" y="592"/>
                    <a:pt x="8" y="672"/>
                    <a:pt x="8" y="720"/>
                  </a:cubicBezTo>
                  <a:cubicBezTo>
                    <a:pt x="8" y="768"/>
                    <a:pt x="144" y="776"/>
                    <a:pt x="152" y="816"/>
                  </a:cubicBezTo>
                  <a:cubicBezTo>
                    <a:pt x="160" y="856"/>
                    <a:pt x="56" y="912"/>
                    <a:pt x="56" y="960"/>
                  </a:cubicBezTo>
                  <a:cubicBezTo>
                    <a:pt x="56" y="1008"/>
                    <a:pt x="160" y="1056"/>
                    <a:pt x="152" y="1104"/>
                  </a:cubicBezTo>
                  <a:cubicBezTo>
                    <a:pt x="144" y="1152"/>
                    <a:pt x="16" y="1208"/>
                    <a:pt x="8" y="1248"/>
                  </a:cubicBezTo>
                  <a:cubicBezTo>
                    <a:pt x="0" y="1288"/>
                    <a:pt x="96" y="1296"/>
                    <a:pt x="104" y="1344"/>
                  </a:cubicBezTo>
                  <a:cubicBezTo>
                    <a:pt x="112" y="1392"/>
                    <a:pt x="40" y="1496"/>
                    <a:pt x="56" y="1536"/>
                  </a:cubicBezTo>
                </a:path>
              </a:pathLst>
            </a:custGeom>
            <a:solidFill>
              <a:schemeClr val="bg1">
                <a:alpha val="67058"/>
              </a:schemeClr>
            </a:solidFill>
            <a:ln w="25400">
              <a:solidFill>
                <a:srgbClr val="FF66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nl-BE" sz="1200"/>
            </a:p>
          </p:txBody>
        </p:sp>
        <p:sp>
          <p:nvSpPr>
            <p:cNvPr id="34" name="Freeform 100"/>
            <p:cNvSpPr>
              <a:spLocks/>
            </p:cNvSpPr>
            <p:nvPr/>
          </p:nvSpPr>
          <p:spPr bwMode="auto">
            <a:xfrm>
              <a:off x="1228" y="2858"/>
              <a:ext cx="165" cy="1070"/>
            </a:xfrm>
            <a:custGeom>
              <a:avLst/>
              <a:gdLst>
                <a:gd name="T0" fmla="*/ 13 w 208"/>
                <a:gd name="T1" fmla="*/ 0 h 1536"/>
                <a:gd name="T2" fmla="*/ 50 w 208"/>
                <a:gd name="T3" fmla="*/ 22 h 1536"/>
                <a:gd name="T4" fmla="*/ 2 w 208"/>
                <a:gd name="T5" fmla="*/ 38 h 1536"/>
                <a:gd name="T6" fmla="*/ 38 w 208"/>
                <a:gd name="T7" fmla="*/ 60 h 1536"/>
                <a:gd name="T8" fmla="*/ 2 w 208"/>
                <a:gd name="T9" fmla="*/ 82 h 1536"/>
                <a:gd name="T10" fmla="*/ 38 w 208"/>
                <a:gd name="T11" fmla="*/ 93 h 1536"/>
                <a:gd name="T12" fmla="*/ 13 w 208"/>
                <a:gd name="T13" fmla="*/ 109 h 1536"/>
                <a:gd name="T14" fmla="*/ 38 w 208"/>
                <a:gd name="T15" fmla="*/ 126 h 1536"/>
                <a:gd name="T16" fmla="*/ 2 w 208"/>
                <a:gd name="T17" fmla="*/ 142 h 1536"/>
                <a:gd name="T18" fmla="*/ 26 w 208"/>
                <a:gd name="T19" fmla="*/ 153 h 1536"/>
                <a:gd name="T20" fmla="*/ 13 w 208"/>
                <a:gd name="T21" fmla="*/ 176 h 1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8"/>
                <a:gd name="T34" fmla="*/ 0 h 1536"/>
                <a:gd name="T35" fmla="*/ 208 w 208"/>
                <a:gd name="T36" fmla="*/ 1536 h 1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8" h="1536">
                  <a:moveTo>
                    <a:pt x="56" y="0"/>
                  </a:moveTo>
                  <a:cubicBezTo>
                    <a:pt x="132" y="68"/>
                    <a:pt x="208" y="136"/>
                    <a:pt x="200" y="192"/>
                  </a:cubicBezTo>
                  <a:cubicBezTo>
                    <a:pt x="192" y="248"/>
                    <a:pt x="16" y="280"/>
                    <a:pt x="8" y="336"/>
                  </a:cubicBezTo>
                  <a:cubicBezTo>
                    <a:pt x="0" y="392"/>
                    <a:pt x="152" y="464"/>
                    <a:pt x="152" y="528"/>
                  </a:cubicBezTo>
                  <a:cubicBezTo>
                    <a:pt x="152" y="592"/>
                    <a:pt x="8" y="672"/>
                    <a:pt x="8" y="720"/>
                  </a:cubicBezTo>
                  <a:cubicBezTo>
                    <a:pt x="8" y="768"/>
                    <a:pt x="144" y="776"/>
                    <a:pt x="152" y="816"/>
                  </a:cubicBezTo>
                  <a:cubicBezTo>
                    <a:pt x="160" y="856"/>
                    <a:pt x="56" y="912"/>
                    <a:pt x="56" y="960"/>
                  </a:cubicBezTo>
                  <a:cubicBezTo>
                    <a:pt x="56" y="1008"/>
                    <a:pt x="160" y="1056"/>
                    <a:pt x="152" y="1104"/>
                  </a:cubicBezTo>
                  <a:cubicBezTo>
                    <a:pt x="144" y="1152"/>
                    <a:pt x="16" y="1208"/>
                    <a:pt x="8" y="1248"/>
                  </a:cubicBezTo>
                  <a:cubicBezTo>
                    <a:pt x="0" y="1288"/>
                    <a:pt x="96" y="1296"/>
                    <a:pt x="104" y="1344"/>
                  </a:cubicBezTo>
                  <a:cubicBezTo>
                    <a:pt x="112" y="1392"/>
                    <a:pt x="40" y="1496"/>
                    <a:pt x="56" y="1536"/>
                  </a:cubicBezTo>
                </a:path>
              </a:pathLst>
            </a:custGeom>
            <a:solidFill>
              <a:schemeClr val="bg1">
                <a:alpha val="67058"/>
              </a:schemeClr>
            </a:solidFill>
            <a:ln w="25400">
              <a:solidFill>
                <a:srgbClr val="FF66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nl-BE" sz="1200"/>
            </a:p>
          </p:txBody>
        </p:sp>
        <p:sp>
          <p:nvSpPr>
            <p:cNvPr id="35" name="Freeform 101"/>
            <p:cNvSpPr>
              <a:spLocks/>
            </p:cNvSpPr>
            <p:nvPr/>
          </p:nvSpPr>
          <p:spPr bwMode="auto">
            <a:xfrm>
              <a:off x="1302" y="2858"/>
              <a:ext cx="165" cy="1070"/>
            </a:xfrm>
            <a:custGeom>
              <a:avLst/>
              <a:gdLst>
                <a:gd name="T0" fmla="*/ 13 w 208"/>
                <a:gd name="T1" fmla="*/ 0 h 1536"/>
                <a:gd name="T2" fmla="*/ 50 w 208"/>
                <a:gd name="T3" fmla="*/ 22 h 1536"/>
                <a:gd name="T4" fmla="*/ 2 w 208"/>
                <a:gd name="T5" fmla="*/ 38 h 1536"/>
                <a:gd name="T6" fmla="*/ 38 w 208"/>
                <a:gd name="T7" fmla="*/ 60 h 1536"/>
                <a:gd name="T8" fmla="*/ 2 w 208"/>
                <a:gd name="T9" fmla="*/ 82 h 1536"/>
                <a:gd name="T10" fmla="*/ 38 w 208"/>
                <a:gd name="T11" fmla="*/ 93 h 1536"/>
                <a:gd name="T12" fmla="*/ 13 w 208"/>
                <a:gd name="T13" fmla="*/ 109 h 1536"/>
                <a:gd name="T14" fmla="*/ 38 w 208"/>
                <a:gd name="T15" fmla="*/ 126 h 1536"/>
                <a:gd name="T16" fmla="*/ 2 w 208"/>
                <a:gd name="T17" fmla="*/ 142 h 1536"/>
                <a:gd name="T18" fmla="*/ 26 w 208"/>
                <a:gd name="T19" fmla="*/ 153 h 1536"/>
                <a:gd name="T20" fmla="*/ 13 w 208"/>
                <a:gd name="T21" fmla="*/ 176 h 1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8"/>
                <a:gd name="T34" fmla="*/ 0 h 1536"/>
                <a:gd name="T35" fmla="*/ 208 w 208"/>
                <a:gd name="T36" fmla="*/ 1536 h 1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8" h="1536">
                  <a:moveTo>
                    <a:pt x="56" y="0"/>
                  </a:moveTo>
                  <a:cubicBezTo>
                    <a:pt x="132" y="68"/>
                    <a:pt x="208" y="136"/>
                    <a:pt x="200" y="192"/>
                  </a:cubicBezTo>
                  <a:cubicBezTo>
                    <a:pt x="192" y="248"/>
                    <a:pt x="16" y="280"/>
                    <a:pt x="8" y="336"/>
                  </a:cubicBezTo>
                  <a:cubicBezTo>
                    <a:pt x="0" y="392"/>
                    <a:pt x="152" y="464"/>
                    <a:pt x="152" y="528"/>
                  </a:cubicBezTo>
                  <a:cubicBezTo>
                    <a:pt x="152" y="592"/>
                    <a:pt x="8" y="672"/>
                    <a:pt x="8" y="720"/>
                  </a:cubicBezTo>
                  <a:cubicBezTo>
                    <a:pt x="8" y="768"/>
                    <a:pt x="144" y="776"/>
                    <a:pt x="152" y="816"/>
                  </a:cubicBezTo>
                  <a:cubicBezTo>
                    <a:pt x="160" y="856"/>
                    <a:pt x="56" y="912"/>
                    <a:pt x="56" y="960"/>
                  </a:cubicBezTo>
                  <a:cubicBezTo>
                    <a:pt x="56" y="1008"/>
                    <a:pt x="160" y="1056"/>
                    <a:pt x="152" y="1104"/>
                  </a:cubicBezTo>
                  <a:cubicBezTo>
                    <a:pt x="144" y="1152"/>
                    <a:pt x="16" y="1208"/>
                    <a:pt x="8" y="1248"/>
                  </a:cubicBezTo>
                  <a:cubicBezTo>
                    <a:pt x="0" y="1288"/>
                    <a:pt x="96" y="1296"/>
                    <a:pt x="104" y="1344"/>
                  </a:cubicBezTo>
                  <a:cubicBezTo>
                    <a:pt x="112" y="1392"/>
                    <a:pt x="40" y="1496"/>
                    <a:pt x="56" y="1536"/>
                  </a:cubicBezTo>
                </a:path>
              </a:pathLst>
            </a:custGeom>
            <a:solidFill>
              <a:schemeClr val="bg1">
                <a:alpha val="67058"/>
              </a:schemeClr>
            </a:solidFill>
            <a:ln w="25400">
              <a:solidFill>
                <a:srgbClr val="FF66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nl-BE" sz="1200"/>
            </a:p>
          </p:txBody>
        </p:sp>
        <p:sp>
          <p:nvSpPr>
            <p:cNvPr id="36" name="Freeform 102"/>
            <p:cNvSpPr>
              <a:spLocks/>
            </p:cNvSpPr>
            <p:nvPr/>
          </p:nvSpPr>
          <p:spPr bwMode="auto">
            <a:xfrm>
              <a:off x="1376" y="2858"/>
              <a:ext cx="165" cy="1070"/>
            </a:xfrm>
            <a:custGeom>
              <a:avLst/>
              <a:gdLst>
                <a:gd name="T0" fmla="*/ 13 w 208"/>
                <a:gd name="T1" fmla="*/ 0 h 1536"/>
                <a:gd name="T2" fmla="*/ 50 w 208"/>
                <a:gd name="T3" fmla="*/ 22 h 1536"/>
                <a:gd name="T4" fmla="*/ 2 w 208"/>
                <a:gd name="T5" fmla="*/ 38 h 1536"/>
                <a:gd name="T6" fmla="*/ 38 w 208"/>
                <a:gd name="T7" fmla="*/ 60 h 1536"/>
                <a:gd name="T8" fmla="*/ 2 w 208"/>
                <a:gd name="T9" fmla="*/ 82 h 1536"/>
                <a:gd name="T10" fmla="*/ 38 w 208"/>
                <a:gd name="T11" fmla="*/ 93 h 1536"/>
                <a:gd name="T12" fmla="*/ 13 w 208"/>
                <a:gd name="T13" fmla="*/ 109 h 1536"/>
                <a:gd name="T14" fmla="*/ 38 w 208"/>
                <a:gd name="T15" fmla="*/ 126 h 1536"/>
                <a:gd name="T16" fmla="*/ 2 w 208"/>
                <a:gd name="T17" fmla="*/ 142 h 1536"/>
                <a:gd name="T18" fmla="*/ 26 w 208"/>
                <a:gd name="T19" fmla="*/ 153 h 1536"/>
                <a:gd name="T20" fmla="*/ 13 w 208"/>
                <a:gd name="T21" fmla="*/ 176 h 1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8"/>
                <a:gd name="T34" fmla="*/ 0 h 1536"/>
                <a:gd name="T35" fmla="*/ 208 w 208"/>
                <a:gd name="T36" fmla="*/ 1536 h 1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8" h="1536">
                  <a:moveTo>
                    <a:pt x="56" y="0"/>
                  </a:moveTo>
                  <a:cubicBezTo>
                    <a:pt x="132" y="68"/>
                    <a:pt x="208" y="136"/>
                    <a:pt x="200" y="192"/>
                  </a:cubicBezTo>
                  <a:cubicBezTo>
                    <a:pt x="192" y="248"/>
                    <a:pt x="16" y="280"/>
                    <a:pt x="8" y="336"/>
                  </a:cubicBezTo>
                  <a:cubicBezTo>
                    <a:pt x="0" y="392"/>
                    <a:pt x="152" y="464"/>
                    <a:pt x="152" y="528"/>
                  </a:cubicBezTo>
                  <a:cubicBezTo>
                    <a:pt x="152" y="592"/>
                    <a:pt x="8" y="672"/>
                    <a:pt x="8" y="720"/>
                  </a:cubicBezTo>
                  <a:cubicBezTo>
                    <a:pt x="8" y="768"/>
                    <a:pt x="144" y="776"/>
                    <a:pt x="152" y="816"/>
                  </a:cubicBezTo>
                  <a:cubicBezTo>
                    <a:pt x="160" y="856"/>
                    <a:pt x="56" y="912"/>
                    <a:pt x="56" y="960"/>
                  </a:cubicBezTo>
                  <a:cubicBezTo>
                    <a:pt x="56" y="1008"/>
                    <a:pt x="160" y="1056"/>
                    <a:pt x="152" y="1104"/>
                  </a:cubicBezTo>
                  <a:cubicBezTo>
                    <a:pt x="144" y="1152"/>
                    <a:pt x="16" y="1208"/>
                    <a:pt x="8" y="1248"/>
                  </a:cubicBezTo>
                  <a:cubicBezTo>
                    <a:pt x="0" y="1288"/>
                    <a:pt x="96" y="1296"/>
                    <a:pt x="104" y="1344"/>
                  </a:cubicBezTo>
                  <a:cubicBezTo>
                    <a:pt x="112" y="1392"/>
                    <a:pt x="40" y="1496"/>
                    <a:pt x="56" y="1536"/>
                  </a:cubicBezTo>
                </a:path>
              </a:pathLst>
            </a:custGeom>
            <a:solidFill>
              <a:schemeClr val="bg1">
                <a:alpha val="67058"/>
              </a:schemeClr>
            </a:solidFill>
            <a:ln w="25400">
              <a:solidFill>
                <a:srgbClr val="FF66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nl-BE" sz="1200"/>
            </a:p>
          </p:txBody>
        </p:sp>
        <p:sp>
          <p:nvSpPr>
            <p:cNvPr id="37" name="Freeform 103"/>
            <p:cNvSpPr>
              <a:spLocks/>
            </p:cNvSpPr>
            <p:nvPr/>
          </p:nvSpPr>
          <p:spPr bwMode="auto">
            <a:xfrm>
              <a:off x="1450" y="2858"/>
              <a:ext cx="165" cy="1070"/>
            </a:xfrm>
            <a:custGeom>
              <a:avLst/>
              <a:gdLst>
                <a:gd name="T0" fmla="*/ 13 w 208"/>
                <a:gd name="T1" fmla="*/ 0 h 1536"/>
                <a:gd name="T2" fmla="*/ 50 w 208"/>
                <a:gd name="T3" fmla="*/ 22 h 1536"/>
                <a:gd name="T4" fmla="*/ 2 w 208"/>
                <a:gd name="T5" fmla="*/ 38 h 1536"/>
                <a:gd name="T6" fmla="*/ 38 w 208"/>
                <a:gd name="T7" fmla="*/ 60 h 1536"/>
                <a:gd name="T8" fmla="*/ 2 w 208"/>
                <a:gd name="T9" fmla="*/ 82 h 1536"/>
                <a:gd name="T10" fmla="*/ 38 w 208"/>
                <a:gd name="T11" fmla="*/ 93 h 1536"/>
                <a:gd name="T12" fmla="*/ 13 w 208"/>
                <a:gd name="T13" fmla="*/ 109 h 1536"/>
                <a:gd name="T14" fmla="*/ 38 w 208"/>
                <a:gd name="T15" fmla="*/ 126 h 1536"/>
                <a:gd name="T16" fmla="*/ 2 w 208"/>
                <a:gd name="T17" fmla="*/ 142 h 1536"/>
                <a:gd name="T18" fmla="*/ 26 w 208"/>
                <a:gd name="T19" fmla="*/ 153 h 1536"/>
                <a:gd name="T20" fmla="*/ 13 w 208"/>
                <a:gd name="T21" fmla="*/ 176 h 1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8"/>
                <a:gd name="T34" fmla="*/ 0 h 1536"/>
                <a:gd name="T35" fmla="*/ 208 w 208"/>
                <a:gd name="T36" fmla="*/ 1536 h 1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8" h="1536">
                  <a:moveTo>
                    <a:pt x="56" y="0"/>
                  </a:moveTo>
                  <a:cubicBezTo>
                    <a:pt x="132" y="68"/>
                    <a:pt x="208" y="136"/>
                    <a:pt x="200" y="192"/>
                  </a:cubicBezTo>
                  <a:cubicBezTo>
                    <a:pt x="192" y="248"/>
                    <a:pt x="16" y="280"/>
                    <a:pt x="8" y="336"/>
                  </a:cubicBezTo>
                  <a:cubicBezTo>
                    <a:pt x="0" y="392"/>
                    <a:pt x="152" y="464"/>
                    <a:pt x="152" y="528"/>
                  </a:cubicBezTo>
                  <a:cubicBezTo>
                    <a:pt x="152" y="592"/>
                    <a:pt x="8" y="672"/>
                    <a:pt x="8" y="720"/>
                  </a:cubicBezTo>
                  <a:cubicBezTo>
                    <a:pt x="8" y="768"/>
                    <a:pt x="144" y="776"/>
                    <a:pt x="152" y="816"/>
                  </a:cubicBezTo>
                  <a:cubicBezTo>
                    <a:pt x="160" y="856"/>
                    <a:pt x="56" y="912"/>
                    <a:pt x="56" y="960"/>
                  </a:cubicBezTo>
                  <a:cubicBezTo>
                    <a:pt x="56" y="1008"/>
                    <a:pt x="160" y="1056"/>
                    <a:pt x="152" y="1104"/>
                  </a:cubicBezTo>
                  <a:cubicBezTo>
                    <a:pt x="144" y="1152"/>
                    <a:pt x="16" y="1208"/>
                    <a:pt x="8" y="1248"/>
                  </a:cubicBezTo>
                  <a:cubicBezTo>
                    <a:pt x="0" y="1288"/>
                    <a:pt x="96" y="1296"/>
                    <a:pt x="104" y="1344"/>
                  </a:cubicBezTo>
                  <a:cubicBezTo>
                    <a:pt x="112" y="1392"/>
                    <a:pt x="40" y="1496"/>
                    <a:pt x="56" y="1536"/>
                  </a:cubicBezTo>
                </a:path>
              </a:pathLst>
            </a:custGeom>
            <a:solidFill>
              <a:schemeClr val="bg1">
                <a:alpha val="67058"/>
              </a:schemeClr>
            </a:solidFill>
            <a:ln w="25400">
              <a:solidFill>
                <a:srgbClr val="FF66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nl-BE" sz="1200"/>
            </a:p>
          </p:txBody>
        </p:sp>
      </p:grpSp>
      <p:sp>
        <p:nvSpPr>
          <p:cNvPr id="38" name="Text Box 104"/>
          <p:cNvSpPr txBox="1">
            <a:spLocks noChangeArrowheads="1"/>
          </p:cNvSpPr>
          <p:nvPr/>
        </p:nvSpPr>
        <p:spPr bwMode="auto">
          <a:xfrm>
            <a:off x="1620637" y="863470"/>
            <a:ext cx="3898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</a:defRPr>
            </a:lvl9pPr>
          </a:lstStyle>
          <a:p>
            <a:pPr eaLnBrk="1" hangingPunct="1"/>
            <a:r>
              <a:rPr lang="en-US" altLang="zh-TW" sz="1600">
                <a:ea typeface="新細明體" charset="-120"/>
                <a:cs typeface="Arial" charset="0"/>
              </a:rPr>
              <a:t>…</a:t>
            </a:r>
          </a:p>
        </p:txBody>
      </p:sp>
      <p:sp>
        <p:nvSpPr>
          <p:cNvPr id="39" name="Text Box 105"/>
          <p:cNvSpPr txBox="1">
            <a:spLocks noChangeArrowheads="1"/>
          </p:cNvSpPr>
          <p:nvPr/>
        </p:nvSpPr>
        <p:spPr bwMode="auto">
          <a:xfrm>
            <a:off x="501706" y="863470"/>
            <a:ext cx="1008609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</a:defRPr>
            </a:lvl9pPr>
          </a:lstStyle>
          <a:p>
            <a:pPr eaLnBrk="1" hangingPunct="1"/>
            <a:r>
              <a:rPr lang="en-US" altLang="zh-TW" sz="1000">
                <a:latin typeface="Arial" charset="0"/>
                <a:ea typeface="新細明體" charset="-120"/>
                <a:cs typeface="Arial" charset="0"/>
              </a:rPr>
              <a:t>Block 1 Warps</a:t>
            </a:r>
          </a:p>
        </p:txBody>
      </p:sp>
      <p:sp>
        <p:nvSpPr>
          <p:cNvPr id="40" name="Text Box 106"/>
          <p:cNvSpPr txBox="1">
            <a:spLocks noChangeArrowheads="1"/>
          </p:cNvSpPr>
          <p:nvPr/>
        </p:nvSpPr>
        <p:spPr bwMode="auto">
          <a:xfrm>
            <a:off x="1756051" y="863470"/>
            <a:ext cx="1008609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</a:defRPr>
            </a:lvl9pPr>
          </a:lstStyle>
          <a:p>
            <a:pPr eaLnBrk="1" hangingPunct="1"/>
            <a:r>
              <a:rPr lang="en-US" altLang="zh-TW" sz="1000" dirty="0">
                <a:latin typeface="Arial" charset="0"/>
                <a:ea typeface="新細明體" charset="-120"/>
                <a:cs typeface="Arial" charset="0"/>
              </a:rPr>
              <a:t>Block 2 Warps</a:t>
            </a:r>
          </a:p>
        </p:txBody>
      </p:sp>
      <p:sp>
        <p:nvSpPr>
          <p:cNvPr id="41" name="Rectangle 107"/>
          <p:cNvSpPr>
            <a:spLocks noChangeArrowheads="1"/>
          </p:cNvSpPr>
          <p:nvPr/>
        </p:nvSpPr>
        <p:spPr bwMode="auto">
          <a:xfrm>
            <a:off x="539552" y="2086911"/>
            <a:ext cx="2043060" cy="22283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endParaRPr lang="zh-TW" altLang="en-US" sz="1200">
              <a:ea typeface="新細明體" charset="-120"/>
              <a:cs typeface="Arial" charset="0"/>
            </a:endParaRPr>
          </a:p>
        </p:txBody>
      </p:sp>
      <p:sp>
        <p:nvSpPr>
          <p:cNvPr id="42" name="Rectangle 108"/>
          <p:cNvSpPr>
            <a:spLocks noChangeArrowheads="1"/>
          </p:cNvSpPr>
          <p:nvPr/>
        </p:nvSpPr>
        <p:spPr bwMode="auto">
          <a:xfrm>
            <a:off x="643243" y="3971776"/>
            <a:ext cx="495324" cy="193712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nl-BE" sz="1200"/>
          </a:p>
        </p:txBody>
      </p:sp>
      <p:sp>
        <p:nvSpPr>
          <p:cNvPr id="43" name="Rectangle 109"/>
          <p:cNvSpPr>
            <a:spLocks noChangeArrowheads="1"/>
          </p:cNvSpPr>
          <p:nvPr/>
        </p:nvSpPr>
        <p:spPr bwMode="auto">
          <a:xfrm>
            <a:off x="817853" y="4008733"/>
            <a:ext cx="15388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zh-TW" sz="900" b="1">
                <a:solidFill>
                  <a:srgbClr val="FFFFFF"/>
                </a:solidFill>
                <a:latin typeface="Arial" charset="0"/>
                <a:ea typeface="新細明體" charset="-120"/>
                <a:cs typeface="Arial" charset="0"/>
              </a:rPr>
              <a:t>SP</a:t>
            </a:r>
            <a:endParaRPr lang="en-US" altLang="zh-TW" sz="1400">
              <a:latin typeface="Arial" charset="0"/>
              <a:ea typeface="新細明體" charset="-120"/>
              <a:cs typeface="Arial" charset="0"/>
            </a:endParaRPr>
          </a:p>
        </p:txBody>
      </p:sp>
      <p:sp>
        <p:nvSpPr>
          <p:cNvPr id="44" name="Rectangle 110"/>
          <p:cNvSpPr>
            <a:spLocks noChangeArrowheads="1"/>
          </p:cNvSpPr>
          <p:nvPr/>
        </p:nvSpPr>
        <p:spPr bwMode="auto">
          <a:xfrm>
            <a:off x="643243" y="3693952"/>
            <a:ext cx="495324" cy="192437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nl-BE" sz="1200"/>
          </a:p>
        </p:txBody>
      </p:sp>
      <p:sp>
        <p:nvSpPr>
          <p:cNvPr id="45" name="Rectangle 111"/>
          <p:cNvSpPr>
            <a:spLocks noChangeArrowheads="1"/>
          </p:cNvSpPr>
          <p:nvPr/>
        </p:nvSpPr>
        <p:spPr bwMode="auto">
          <a:xfrm>
            <a:off x="817853" y="3729636"/>
            <a:ext cx="15388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zh-TW" sz="900" b="1">
                <a:solidFill>
                  <a:srgbClr val="FFFFFF"/>
                </a:solidFill>
                <a:latin typeface="Arial" charset="0"/>
                <a:ea typeface="新細明體" charset="-120"/>
                <a:cs typeface="Arial" charset="0"/>
              </a:rPr>
              <a:t>SP</a:t>
            </a:r>
            <a:endParaRPr lang="en-US" altLang="zh-TW" sz="1400">
              <a:latin typeface="Arial" charset="0"/>
              <a:ea typeface="新細明體" charset="-120"/>
              <a:cs typeface="Arial" charset="0"/>
            </a:endParaRPr>
          </a:p>
        </p:txBody>
      </p:sp>
      <p:sp>
        <p:nvSpPr>
          <p:cNvPr id="46" name="Rectangle 112"/>
          <p:cNvSpPr>
            <a:spLocks noChangeArrowheads="1"/>
          </p:cNvSpPr>
          <p:nvPr/>
        </p:nvSpPr>
        <p:spPr bwMode="auto">
          <a:xfrm>
            <a:off x="643243" y="3416129"/>
            <a:ext cx="495324" cy="192437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nl-BE" sz="1200"/>
          </a:p>
        </p:txBody>
      </p:sp>
      <p:sp>
        <p:nvSpPr>
          <p:cNvPr id="47" name="Rectangle 113"/>
          <p:cNvSpPr>
            <a:spLocks noChangeArrowheads="1"/>
          </p:cNvSpPr>
          <p:nvPr/>
        </p:nvSpPr>
        <p:spPr bwMode="auto">
          <a:xfrm>
            <a:off x="817853" y="3451813"/>
            <a:ext cx="15388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zh-TW" sz="900" b="1">
                <a:solidFill>
                  <a:srgbClr val="FFFFFF"/>
                </a:solidFill>
                <a:latin typeface="Arial" charset="0"/>
                <a:ea typeface="新細明體" charset="-120"/>
                <a:cs typeface="Arial" charset="0"/>
              </a:rPr>
              <a:t>SP</a:t>
            </a:r>
            <a:endParaRPr lang="en-US" altLang="zh-TW" sz="1400">
              <a:latin typeface="Arial" charset="0"/>
              <a:ea typeface="新細明體" charset="-120"/>
              <a:cs typeface="Arial" charset="0"/>
            </a:endParaRPr>
          </a:p>
        </p:txBody>
      </p:sp>
      <p:sp>
        <p:nvSpPr>
          <p:cNvPr id="48" name="Rectangle 114"/>
          <p:cNvSpPr>
            <a:spLocks noChangeArrowheads="1"/>
          </p:cNvSpPr>
          <p:nvPr/>
        </p:nvSpPr>
        <p:spPr bwMode="auto">
          <a:xfrm>
            <a:off x="643243" y="3138306"/>
            <a:ext cx="495324" cy="192437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nl-BE" sz="1200"/>
          </a:p>
        </p:txBody>
      </p:sp>
      <p:sp>
        <p:nvSpPr>
          <p:cNvPr id="49" name="Rectangle 115"/>
          <p:cNvSpPr>
            <a:spLocks noChangeArrowheads="1"/>
          </p:cNvSpPr>
          <p:nvPr/>
        </p:nvSpPr>
        <p:spPr bwMode="auto">
          <a:xfrm>
            <a:off x="817853" y="3173989"/>
            <a:ext cx="15388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zh-TW" sz="900" b="1" dirty="0">
                <a:solidFill>
                  <a:srgbClr val="FFFFFF"/>
                </a:solidFill>
                <a:latin typeface="Arial" charset="0"/>
                <a:ea typeface="新細明體" charset="-120"/>
                <a:cs typeface="Arial" charset="0"/>
              </a:rPr>
              <a:t>SP</a:t>
            </a:r>
            <a:endParaRPr lang="en-US" altLang="zh-TW" sz="1400" dirty="0">
              <a:latin typeface="Arial" charset="0"/>
              <a:ea typeface="新細明體" charset="-120"/>
              <a:cs typeface="Arial" charset="0"/>
            </a:endParaRPr>
          </a:p>
        </p:txBody>
      </p:sp>
      <p:sp>
        <p:nvSpPr>
          <p:cNvPr id="50" name="Rectangle 116"/>
          <p:cNvSpPr>
            <a:spLocks noChangeArrowheads="1"/>
          </p:cNvSpPr>
          <p:nvPr/>
        </p:nvSpPr>
        <p:spPr bwMode="auto">
          <a:xfrm>
            <a:off x="1217497" y="3128645"/>
            <a:ext cx="357536" cy="1036669"/>
          </a:xfrm>
          <a:prstGeom prst="rect">
            <a:avLst/>
          </a:prstGeom>
          <a:solidFill>
            <a:srgbClr val="FA9EEC"/>
          </a:solidFill>
          <a:ln w="20638">
            <a:noFill/>
            <a:miter lim="800000"/>
            <a:headEnd/>
            <a:tailEnd/>
          </a:ln>
        </p:spPr>
        <p:txBody>
          <a:bodyPr/>
          <a:lstStyle/>
          <a:p>
            <a:endParaRPr lang="nl-BE" sz="1200"/>
          </a:p>
        </p:txBody>
      </p:sp>
      <p:sp>
        <p:nvSpPr>
          <p:cNvPr id="51" name="Rectangle 117"/>
          <p:cNvSpPr>
            <a:spLocks noChangeArrowheads="1"/>
          </p:cNvSpPr>
          <p:nvPr/>
        </p:nvSpPr>
        <p:spPr bwMode="auto">
          <a:xfrm>
            <a:off x="1297735" y="3599646"/>
            <a:ext cx="230832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zh-TW" sz="900" b="1">
                <a:solidFill>
                  <a:srgbClr val="000000"/>
                </a:solidFill>
                <a:latin typeface="Arial" charset="0"/>
                <a:ea typeface="新細明體" charset="-120"/>
                <a:cs typeface="Arial" charset="0"/>
              </a:rPr>
              <a:t>SFU</a:t>
            </a:r>
            <a:endParaRPr lang="en-US" altLang="zh-TW" sz="1400">
              <a:latin typeface="Arial" charset="0"/>
              <a:ea typeface="新細明體" charset="-120"/>
              <a:cs typeface="Arial" charset="0"/>
            </a:endParaRPr>
          </a:p>
        </p:txBody>
      </p:sp>
      <p:sp>
        <p:nvSpPr>
          <p:cNvPr id="52" name="Rectangle 118"/>
          <p:cNvSpPr>
            <a:spLocks noChangeArrowheads="1"/>
          </p:cNvSpPr>
          <p:nvPr/>
        </p:nvSpPr>
        <p:spPr bwMode="auto">
          <a:xfrm>
            <a:off x="1634727" y="3971776"/>
            <a:ext cx="495323" cy="193712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nl-BE" sz="1200"/>
          </a:p>
        </p:txBody>
      </p:sp>
      <p:sp>
        <p:nvSpPr>
          <p:cNvPr id="53" name="Rectangle 119"/>
          <p:cNvSpPr>
            <a:spLocks noChangeArrowheads="1"/>
          </p:cNvSpPr>
          <p:nvPr/>
        </p:nvSpPr>
        <p:spPr bwMode="auto">
          <a:xfrm>
            <a:off x="1810525" y="4008733"/>
            <a:ext cx="15388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zh-TW" sz="900" b="1">
                <a:solidFill>
                  <a:srgbClr val="FFFFFF"/>
                </a:solidFill>
                <a:latin typeface="Arial" charset="0"/>
                <a:ea typeface="新細明體" charset="-120"/>
                <a:cs typeface="Arial" charset="0"/>
              </a:rPr>
              <a:t>SP</a:t>
            </a:r>
            <a:endParaRPr lang="en-US" altLang="zh-TW" sz="1400">
              <a:latin typeface="Arial" charset="0"/>
              <a:ea typeface="新細明體" charset="-120"/>
              <a:cs typeface="Arial" charset="0"/>
            </a:endParaRPr>
          </a:p>
        </p:txBody>
      </p:sp>
      <p:sp>
        <p:nvSpPr>
          <p:cNvPr id="54" name="Rectangle 120"/>
          <p:cNvSpPr>
            <a:spLocks noChangeArrowheads="1"/>
          </p:cNvSpPr>
          <p:nvPr/>
        </p:nvSpPr>
        <p:spPr bwMode="auto">
          <a:xfrm>
            <a:off x="1634727" y="3693952"/>
            <a:ext cx="495323" cy="192437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nl-BE" sz="1200"/>
          </a:p>
        </p:txBody>
      </p:sp>
      <p:sp>
        <p:nvSpPr>
          <p:cNvPr id="55" name="Rectangle 121"/>
          <p:cNvSpPr>
            <a:spLocks noChangeArrowheads="1"/>
          </p:cNvSpPr>
          <p:nvPr/>
        </p:nvSpPr>
        <p:spPr bwMode="auto">
          <a:xfrm>
            <a:off x="1810525" y="3729636"/>
            <a:ext cx="15388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zh-TW" sz="900" b="1">
                <a:solidFill>
                  <a:srgbClr val="FFFFFF"/>
                </a:solidFill>
                <a:latin typeface="Arial" charset="0"/>
                <a:ea typeface="新細明體" charset="-120"/>
                <a:cs typeface="Arial" charset="0"/>
              </a:rPr>
              <a:t>SP</a:t>
            </a:r>
            <a:endParaRPr lang="en-US" altLang="zh-TW" sz="1400">
              <a:latin typeface="Arial" charset="0"/>
              <a:ea typeface="新細明體" charset="-120"/>
              <a:cs typeface="Arial" charset="0"/>
            </a:endParaRPr>
          </a:p>
        </p:txBody>
      </p:sp>
      <p:sp>
        <p:nvSpPr>
          <p:cNvPr id="56" name="Rectangle 122"/>
          <p:cNvSpPr>
            <a:spLocks noChangeArrowheads="1"/>
          </p:cNvSpPr>
          <p:nvPr/>
        </p:nvSpPr>
        <p:spPr bwMode="auto">
          <a:xfrm>
            <a:off x="1634727" y="3416129"/>
            <a:ext cx="495323" cy="192437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nl-BE" sz="1200"/>
          </a:p>
        </p:txBody>
      </p:sp>
      <p:sp>
        <p:nvSpPr>
          <p:cNvPr id="57" name="Rectangle 123"/>
          <p:cNvSpPr>
            <a:spLocks noChangeArrowheads="1"/>
          </p:cNvSpPr>
          <p:nvPr/>
        </p:nvSpPr>
        <p:spPr bwMode="auto">
          <a:xfrm>
            <a:off x="1810525" y="3451813"/>
            <a:ext cx="15388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zh-TW" sz="900" b="1">
                <a:solidFill>
                  <a:srgbClr val="FFFFFF"/>
                </a:solidFill>
                <a:latin typeface="Arial" charset="0"/>
                <a:ea typeface="新細明體" charset="-120"/>
                <a:cs typeface="Arial" charset="0"/>
              </a:rPr>
              <a:t>SP</a:t>
            </a:r>
            <a:endParaRPr lang="en-US" altLang="zh-TW" sz="1400">
              <a:latin typeface="Arial" charset="0"/>
              <a:ea typeface="新細明體" charset="-120"/>
              <a:cs typeface="Arial" charset="0"/>
            </a:endParaRPr>
          </a:p>
        </p:txBody>
      </p:sp>
      <p:sp>
        <p:nvSpPr>
          <p:cNvPr id="58" name="Rectangle 124"/>
          <p:cNvSpPr>
            <a:spLocks noChangeArrowheads="1"/>
          </p:cNvSpPr>
          <p:nvPr/>
        </p:nvSpPr>
        <p:spPr bwMode="auto">
          <a:xfrm>
            <a:off x="1634727" y="3138306"/>
            <a:ext cx="495323" cy="192437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nl-BE" sz="1200"/>
          </a:p>
        </p:txBody>
      </p:sp>
      <p:sp>
        <p:nvSpPr>
          <p:cNvPr id="59" name="Rectangle 125"/>
          <p:cNvSpPr>
            <a:spLocks noChangeArrowheads="1"/>
          </p:cNvSpPr>
          <p:nvPr/>
        </p:nvSpPr>
        <p:spPr bwMode="auto">
          <a:xfrm>
            <a:off x="1810525" y="3173989"/>
            <a:ext cx="15388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zh-TW" sz="900" b="1">
                <a:solidFill>
                  <a:srgbClr val="FFFFFF"/>
                </a:solidFill>
                <a:latin typeface="Arial" charset="0"/>
                <a:ea typeface="新細明體" charset="-120"/>
                <a:cs typeface="Arial" charset="0"/>
              </a:rPr>
              <a:t>SP</a:t>
            </a:r>
            <a:endParaRPr lang="en-US" altLang="zh-TW" sz="1400">
              <a:latin typeface="Arial" charset="0"/>
              <a:ea typeface="新細明體" charset="-120"/>
              <a:cs typeface="Arial" charset="0"/>
            </a:endParaRPr>
          </a:p>
        </p:txBody>
      </p:sp>
      <p:sp>
        <p:nvSpPr>
          <p:cNvPr id="60" name="Rectangle 126"/>
          <p:cNvSpPr>
            <a:spLocks noChangeArrowheads="1"/>
          </p:cNvSpPr>
          <p:nvPr/>
        </p:nvSpPr>
        <p:spPr bwMode="auto">
          <a:xfrm>
            <a:off x="2210797" y="3138332"/>
            <a:ext cx="294581" cy="1018073"/>
          </a:xfrm>
          <a:prstGeom prst="rect">
            <a:avLst/>
          </a:prstGeom>
          <a:solidFill>
            <a:srgbClr val="FA9EEC"/>
          </a:solidFill>
          <a:ln w="20638">
            <a:noFill/>
            <a:miter lim="800000"/>
            <a:headEnd/>
            <a:tailEnd/>
          </a:ln>
        </p:spPr>
        <p:txBody>
          <a:bodyPr/>
          <a:lstStyle/>
          <a:p>
            <a:endParaRPr lang="nl-BE" sz="1200"/>
          </a:p>
        </p:txBody>
      </p:sp>
      <p:sp>
        <p:nvSpPr>
          <p:cNvPr id="61" name="Rectangle 127"/>
          <p:cNvSpPr>
            <a:spLocks noChangeArrowheads="1"/>
          </p:cNvSpPr>
          <p:nvPr/>
        </p:nvSpPr>
        <p:spPr bwMode="auto">
          <a:xfrm>
            <a:off x="2257148" y="3599646"/>
            <a:ext cx="230832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zh-TW" sz="900" b="1">
                <a:solidFill>
                  <a:srgbClr val="000000"/>
                </a:solidFill>
                <a:latin typeface="Arial" charset="0"/>
                <a:ea typeface="新細明體" charset="-120"/>
                <a:cs typeface="Arial" charset="0"/>
              </a:rPr>
              <a:t>SFU</a:t>
            </a:r>
            <a:endParaRPr lang="en-US" altLang="zh-TW" sz="1400">
              <a:latin typeface="Arial" charset="0"/>
              <a:ea typeface="新細明體" charset="-120"/>
              <a:cs typeface="Arial" charset="0"/>
            </a:endParaRPr>
          </a:p>
        </p:txBody>
      </p:sp>
      <p:sp>
        <p:nvSpPr>
          <p:cNvPr id="62" name="Rectangle 128"/>
          <p:cNvSpPr>
            <a:spLocks noChangeArrowheads="1"/>
          </p:cNvSpPr>
          <p:nvPr/>
        </p:nvSpPr>
        <p:spPr bwMode="auto">
          <a:xfrm>
            <a:off x="658335" y="2572465"/>
            <a:ext cx="1829644" cy="178991"/>
          </a:xfrm>
          <a:prstGeom prst="rect">
            <a:avLst/>
          </a:prstGeom>
          <a:solidFill>
            <a:srgbClr val="FFFF99"/>
          </a:solidFill>
          <a:ln w="20638">
            <a:noFill/>
            <a:miter lim="800000"/>
            <a:headEnd/>
            <a:tailEnd/>
          </a:ln>
        </p:spPr>
        <p:txBody>
          <a:bodyPr/>
          <a:lstStyle/>
          <a:p>
            <a:endParaRPr lang="nl-BE" sz="1200"/>
          </a:p>
        </p:txBody>
      </p:sp>
      <p:sp>
        <p:nvSpPr>
          <p:cNvPr id="63" name="Rectangle 129"/>
          <p:cNvSpPr>
            <a:spLocks noChangeArrowheads="1"/>
          </p:cNvSpPr>
          <p:nvPr/>
        </p:nvSpPr>
        <p:spPr bwMode="auto">
          <a:xfrm>
            <a:off x="805195" y="2609422"/>
            <a:ext cx="1455527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zh-TW" sz="900" b="1" dirty="0">
                <a:solidFill>
                  <a:srgbClr val="000000"/>
                </a:solidFill>
                <a:latin typeface="Arial" charset="0"/>
                <a:ea typeface="新細明體" charset="-120"/>
                <a:cs typeface="Arial" charset="0"/>
              </a:rPr>
              <a:t>Instruction Fetch/Dispatch</a:t>
            </a:r>
            <a:endParaRPr lang="en-US" altLang="zh-TW" sz="1400" dirty="0">
              <a:latin typeface="Arial" charset="0"/>
              <a:ea typeface="新細明體" charset="-120"/>
              <a:cs typeface="Arial" charset="0"/>
            </a:endParaRPr>
          </a:p>
        </p:txBody>
      </p:sp>
      <p:sp>
        <p:nvSpPr>
          <p:cNvPr id="64" name="Rectangle 130"/>
          <p:cNvSpPr>
            <a:spLocks noChangeArrowheads="1"/>
          </p:cNvSpPr>
          <p:nvPr/>
        </p:nvSpPr>
        <p:spPr bwMode="auto">
          <a:xfrm>
            <a:off x="657145" y="2331600"/>
            <a:ext cx="1830833" cy="153568"/>
          </a:xfrm>
          <a:prstGeom prst="rect">
            <a:avLst/>
          </a:prstGeom>
          <a:solidFill>
            <a:srgbClr val="4D92E6"/>
          </a:solidFill>
          <a:ln w="20638">
            <a:noFill/>
            <a:miter lim="800000"/>
            <a:headEnd/>
            <a:tailEnd/>
          </a:ln>
        </p:spPr>
        <p:txBody>
          <a:bodyPr/>
          <a:lstStyle/>
          <a:p>
            <a:endParaRPr lang="nl-BE" sz="1200"/>
          </a:p>
        </p:txBody>
      </p:sp>
      <p:sp>
        <p:nvSpPr>
          <p:cNvPr id="65" name="Rectangle 131"/>
          <p:cNvSpPr>
            <a:spLocks noChangeArrowheads="1"/>
          </p:cNvSpPr>
          <p:nvPr/>
        </p:nvSpPr>
        <p:spPr bwMode="auto">
          <a:xfrm>
            <a:off x="1161973" y="2331599"/>
            <a:ext cx="763029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zh-TW" sz="900" b="1" dirty="0">
                <a:solidFill>
                  <a:schemeClr val="bg1"/>
                </a:solidFill>
                <a:latin typeface="Arial" charset="0"/>
                <a:ea typeface="新細明體" charset="-120"/>
                <a:cs typeface="Arial" charset="0"/>
              </a:rPr>
              <a:t>Instruction L1</a:t>
            </a:r>
            <a:endParaRPr lang="en-US" altLang="zh-TW" sz="1400" dirty="0">
              <a:solidFill>
                <a:schemeClr val="bg1"/>
              </a:solidFill>
              <a:latin typeface="Arial" charset="0"/>
              <a:ea typeface="新細明體" charset="-120"/>
              <a:cs typeface="Arial" charset="0"/>
            </a:endParaRPr>
          </a:p>
        </p:txBody>
      </p:sp>
      <p:sp>
        <p:nvSpPr>
          <p:cNvPr id="66" name="Rectangle 132"/>
          <p:cNvSpPr>
            <a:spLocks noChangeArrowheads="1"/>
          </p:cNvSpPr>
          <p:nvPr/>
        </p:nvSpPr>
        <p:spPr bwMode="auto">
          <a:xfrm>
            <a:off x="876894" y="2148083"/>
            <a:ext cx="1577355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zh-TW" sz="1000" b="1">
                <a:solidFill>
                  <a:srgbClr val="000000"/>
                </a:solidFill>
                <a:latin typeface="Arial" charset="0"/>
                <a:ea typeface="新細明體" charset="-120"/>
                <a:cs typeface="Arial" charset="0"/>
              </a:rPr>
              <a:t>Streaming Multiprocessor</a:t>
            </a:r>
            <a:endParaRPr lang="en-US" altLang="zh-TW" sz="1000">
              <a:latin typeface="Arial" charset="0"/>
              <a:ea typeface="新細明體" charset="-120"/>
              <a:cs typeface="Arial" charset="0"/>
            </a:endParaRPr>
          </a:p>
        </p:txBody>
      </p:sp>
      <p:sp>
        <p:nvSpPr>
          <p:cNvPr id="67" name="Rectangle 133"/>
          <p:cNvSpPr>
            <a:spLocks noChangeArrowheads="1"/>
          </p:cNvSpPr>
          <p:nvPr/>
        </p:nvSpPr>
        <p:spPr bwMode="auto">
          <a:xfrm>
            <a:off x="646588" y="2870679"/>
            <a:ext cx="1841391" cy="160451"/>
          </a:xfrm>
          <a:prstGeom prst="rect">
            <a:avLst/>
          </a:prstGeom>
          <a:solidFill>
            <a:schemeClr val="folHlink"/>
          </a:solidFill>
          <a:ln w="20638">
            <a:noFill/>
            <a:miter lim="800000"/>
            <a:headEnd/>
            <a:tailEnd/>
          </a:ln>
        </p:spPr>
        <p:txBody>
          <a:bodyPr/>
          <a:lstStyle/>
          <a:p>
            <a:endParaRPr lang="nl-BE" sz="1200"/>
          </a:p>
        </p:txBody>
      </p:sp>
      <p:sp>
        <p:nvSpPr>
          <p:cNvPr id="68" name="Rectangle 134"/>
          <p:cNvSpPr>
            <a:spLocks noChangeArrowheads="1"/>
          </p:cNvSpPr>
          <p:nvPr/>
        </p:nvSpPr>
        <p:spPr bwMode="auto">
          <a:xfrm>
            <a:off x="1161973" y="2907636"/>
            <a:ext cx="865622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zh-TW" sz="900" b="1" dirty="0">
                <a:solidFill>
                  <a:schemeClr val="bg1"/>
                </a:solidFill>
                <a:latin typeface="Arial" charset="0"/>
                <a:ea typeface="新細明體" charset="-120"/>
                <a:cs typeface="Arial" charset="0"/>
              </a:rPr>
              <a:t>Shared Memory</a:t>
            </a:r>
            <a:endParaRPr lang="en-US" altLang="zh-TW" sz="1400" dirty="0">
              <a:solidFill>
                <a:schemeClr val="bg1"/>
              </a:solidFill>
              <a:latin typeface="Arial" charset="0"/>
              <a:ea typeface="新細明體" charset="-120"/>
              <a:cs typeface="Arial" charset="0"/>
            </a:endParaRPr>
          </a:p>
        </p:txBody>
      </p:sp>
      <p:sp>
        <p:nvSpPr>
          <p:cNvPr id="69" name="Rectangle 135"/>
          <p:cNvSpPr>
            <a:spLocks noChangeArrowheads="1"/>
          </p:cNvSpPr>
          <p:nvPr/>
        </p:nvSpPr>
        <p:spPr bwMode="auto">
          <a:xfrm>
            <a:off x="2725317" y="863470"/>
            <a:ext cx="818412" cy="848762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BE" sz="1200"/>
          </a:p>
        </p:txBody>
      </p:sp>
      <p:sp>
        <p:nvSpPr>
          <p:cNvPr id="70" name="Rectangle 136"/>
          <p:cNvSpPr>
            <a:spLocks noChangeArrowheads="1"/>
          </p:cNvSpPr>
          <p:nvPr/>
        </p:nvSpPr>
        <p:spPr bwMode="auto">
          <a:xfrm>
            <a:off x="2839347" y="985813"/>
            <a:ext cx="818412" cy="848762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TW" sz="1200">
                <a:ea typeface="新細明體" charset="-120"/>
                <a:cs typeface="Arial" charset="0"/>
              </a:rPr>
              <a:t>…</a:t>
            </a:r>
          </a:p>
        </p:txBody>
      </p:sp>
      <p:grpSp>
        <p:nvGrpSpPr>
          <p:cNvPr id="71" name="Group 137"/>
          <p:cNvGrpSpPr>
            <a:grpSpLocks/>
          </p:cNvGrpSpPr>
          <p:nvPr/>
        </p:nvGrpSpPr>
        <p:grpSpPr bwMode="auto">
          <a:xfrm>
            <a:off x="3009206" y="1169330"/>
            <a:ext cx="798219" cy="820725"/>
            <a:chOff x="568" y="2568"/>
            <a:chExt cx="1219" cy="1480"/>
          </a:xfrm>
        </p:grpSpPr>
        <p:sp>
          <p:nvSpPr>
            <p:cNvPr id="72" name="Text Box 138"/>
            <p:cNvSpPr txBox="1">
              <a:spLocks noChangeArrowheads="1"/>
            </p:cNvSpPr>
            <p:nvPr/>
          </p:nvSpPr>
          <p:spPr bwMode="auto">
            <a:xfrm>
              <a:off x="568" y="2568"/>
              <a:ext cx="1219" cy="1480"/>
            </a:xfrm>
            <a:prstGeom prst="rect">
              <a:avLst/>
            </a:prstGeom>
            <a:solidFill>
              <a:schemeClr val="bg1">
                <a:alpha val="67058"/>
              </a:schemeClr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lIns="0" rIns="0"/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  <a:spcBef>
                  <a:spcPct val="10000"/>
                </a:spcBef>
              </a:pPr>
              <a:r>
                <a:rPr lang="en-US" altLang="zh-TW" sz="1000">
                  <a:latin typeface="Tahoma" charset="0"/>
                  <a:ea typeface="新細明體" charset="-120"/>
                  <a:cs typeface="Arial" charset="0"/>
                </a:rPr>
                <a:t>t0 t1 t2 … t31</a:t>
              </a:r>
              <a:endParaRPr lang="en-US" altLang="zh-TW" sz="1000">
                <a:latin typeface="Arial" charset="0"/>
                <a:ea typeface="新細明體" charset="-120"/>
                <a:cs typeface="Arial" charset="0"/>
              </a:endParaRPr>
            </a:p>
          </p:txBody>
        </p:sp>
        <p:sp>
          <p:nvSpPr>
            <p:cNvPr id="73" name="Freeform 139"/>
            <p:cNvSpPr>
              <a:spLocks/>
            </p:cNvSpPr>
            <p:nvPr/>
          </p:nvSpPr>
          <p:spPr bwMode="auto">
            <a:xfrm>
              <a:off x="704" y="2858"/>
              <a:ext cx="166" cy="1070"/>
            </a:xfrm>
            <a:custGeom>
              <a:avLst/>
              <a:gdLst>
                <a:gd name="T0" fmla="*/ 14 w 208"/>
                <a:gd name="T1" fmla="*/ 0 h 1536"/>
                <a:gd name="T2" fmla="*/ 52 w 208"/>
                <a:gd name="T3" fmla="*/ 22 h 1536"/>
                <a:gd name="T4" fmla="*/ 2 w 208"/>
                <a:gd name="T5" fmla="*/ 38 h 1536"/>
                <a:gd name="T6" fmla="*/ 39 w 208"/>
                <a:gd name="T7" fmla="*/ 60 h 1536"/>
                <a:gd name="T8" fmla="*/ 2 w 208"/>
                <a:gd name="T9" fmla="*/ 82 h 1536"/>
                <a:gd name="T10" fmla="*/ 39 w 208"/>
                <a:gd name="T11" fmla="*/ 93 h 1536"/>
                <a:gd name="T12" fmla="*/ 14 w 208"/>
                <a:gd name="T13" fmla="*/ 109 h 1536"/>
                <a:gd name="T14" fmla="*/ 39 w 208"/>
                <a:gd name="T15" fmla="*/ 126 h 1536"/>
                <a:gd name="T16" fmla="*/ 2 w 208"/>
                <a:gd name="T17" fmla="*/ 142 h 1536"/>
                <a:gd name="T18" fmla="*/ 27 w 208"/>
                <a:gd name="T19" fmla="*/ 153 h 1536"/>
                <a:gd name="T20" fmla="*/ 14 w 208"/>
                <a:gd name="T21" fmla="*/ 176 h 1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8"/>
                <a:gd name="T34" fmla="*/ 0 h 1536"/>
                <a:gd name="T35" fmla="*/ 208 w 208"/>
                <a:gd name="T36" fmla="*/ 1536 h 1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8" h="1536">
                  <a:moveTo>
                    <a:pt x="56" y="0"/>
                  </a:moveTo>
                  <a:cubicBezTo>
                    <a:pt x="132" y="68"/>
                    <a:pt x="208" y="136"/>
                    <a:pt x="200" y="192"/>
                  </a:cubicBezTo>
                  <a:cubicBezTo>
                    <a:pt x="192" y="248"/>
                    <a:pt x="16" y="280"/>
                    <a:pt x="8" y="336"/>
                  </a:cubicBezTo>
                  <a:cubicBezTo>
                    <a:pt x="0" y="392"/>
                    <a:pt x="152" y="464"/>
                    <a:pt x="152" y="528"/>
                  </a:cubicBezTo>
                  <a:cubicBezTo>
                    <a:pt x="152" y="592"/>
                    <a:pt x="8" y="672"/>
                    <a:pt x="8" y="720"/>
                  </a:cubicBezTo>
                  <a:cubicBezTo>
                    <a:pt x="8" y="768"/>
                    <a:pt x="144" y="776"/>
                    <a:pt x="152" y="816"/>
                  </a:cubicBezTo>
                  <a:cubicBezTo>
                    <a:pt x="160" y="856"/>
                    <a:pt x="56" y="912"/>
                    <a:pt x="56" y="960"/>
                  </a:cubicBezTo>
                  <a:cubicBezTo>
                    <a:pt x="56" y="1008"/>
                    <a:pt x="160" y="1056"/>
                    <a:pt x="152" y="1104"/>
                  </a:cubicBezTo>
                  <a:cubicBezTo>
                    <a:pt x="144" y="1152"/>
                    <a:pt x="16" y="1208"/>
                    <a:pt x="8" y="1248"/>
                  </a:cubicBezTo>
                  <a:cubicBezTo>
                    <a:pt x="0" y="1288"/>
                    <a:pt x="96" y="1296"/>
                    <a:pt x="104" y="1344"/>
                  </a:cubicBezTo>
                  <a:cubicBezTo>
                    <a:pt x="112" y="1392"/>
                    <a:pt x="40" y="1496"/>
                    <a:pt x="56" y="1536"/>
                  </a:cubicBezTo>
                </a:path>
              </a:pathLst>
            </a:custGeom>
            <a:solidFill>
              <a:schemeClr val="bg1">
                <a:alpha val="67058"/>
              </a:schemeClr>
            </a:solidFill>
            <a:ln w="25400">
              <a:solidFill>
                <a:schemeClr val="accent2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nl-BE" sz="1200"/>
            </a:p>
          </p:txBody>
        </p:sp>
        <p:sp>
          <p:nvSpPr>
            <p:cNvPr id="74" name="Freeform 140"/>
            <p:cNvSpPr>
              <a:spLocks/>
            </p:cNvSpPr>
            <p:nvPr/>
          </p:nvSpPr>
          <p:spPr bwMode="auto">
            <a:xfrm>
              <a:off x="784" y="2858"/>
              <a:ext cx="166" cy="1070"/>
            </a:xfrm>
            <a:custGeom>
              <a:avLst/>
              <a:gdLst>
                <a:gd name="T0" fmla="*/ 14 w 208"/>
                <a:gd name="T1" fmla="*/ 0 h 1536"/>
                <a:gd name="T2" fmla="*/ 52 w 208"/>
                <a:gd name="T3" fmla="*/ 22 h 1536"/>
                <a:gd name="T4" fmla="*/ 2 w 208"/>
                <a:gd name="T5" fmla="*/ 38 h 1536"/>
                <a:gd name="T6" fmla="*/ 39 w 208"/>
                <a:gd name="T7" fmla="*/ 60 h 1536"/>
                <a:gd name="T8" fmla="*/ 2 w 208"/>
                <a:gd name="T9" fmla="*/ 82 h 1536"/>
                <a:gd name="T10" fmla="*/ 39 w 208"/>
                <a:gd name="T11" fmla="*/ 93 h 1536"/>
                <a:gd name="T12" fmla="*/ 14 w 208"/>
                <a:gd name="T13" fmla="*/ 109 h 1536"/>
                <a:gd name="T14" fmla="*/ 39 w 208"/>
                <a:gd name="T15" fmla="*/ 126 h 1536"/>
                <a:gd name="T16" fmla="*/ 2 w 208"/>
                <a:gd name="T17" fmla="*/ 142 h 1536"/>
                <a:gd name="T18" fmla="*/ 27 w 208"/>
                <a:gd name="T19" fmla="*/ 153 h 1536"/>
                <a:gd name="T20" fmla="*/ 14 w 208"/>
                <a:gd name="T21" fmla="*/ 176 h 1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8"/>
                <a:gd name="T34" fmla="*/ 0 h 1536"/>
                <a:gd name="T35" fmla="*/ 208 w 208"/>
                <a:gd name="T36" fmla="*/ 1536 h 1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8" h="1536">
                  <a:moveTo>
                    <a:pt x="56" y="0"/>
                  </a:moveTo>
                  <a:cubicBezTo>
                    <a:pt x="132" y="68"/>
                    <a:pt x="208" y="136"/>
                    <a:pt x="200" y="192"/>
                  </a:cubicBezTo>
                  <a:cubicBezTo>
                    <a:pt x="192" y="248"/>
                    <a:pt x="16" y="280"/>
                    <a:pt x="8" y="336"/>
                  </a:cubicBezTo>
                  <a:cubicBezTo>
                    <a:pt x="0" y="392"/>
                    <a:pt x="152" y="464"/>
                    <a:pt x="152" y="528"/>
                  </a:cubicBezTo>
                  <a:cubicBezTo>
                    <a:pt x="152" y="592"/>
                    <a:pt x="8" y="672"/>
                    <a:pt x="8" y="720"/>
                  </a:cubicBezTo>
                  <a:cubicBezTo>
                    <a:pt x="8" y="768"/>
                    <a:pt x="144" y="776"/>
                    <a:pt x="152" y="816"/>
                  </a:cubicBezTo>
                  <a:cubicBezTo>
                    <a:pt x="160" y="856"/>
                    <a:pt x="56" y="912"/>
                    <a:pt x="56" y="960"/>
                  </a:cubicBezTo>
                  <a:cubicBezTo>
                    <a:pt x="56" y="1008"/>
                    <a:pt x="160" y="1056"/>
                    <a:pt x="152" y="1104"/>
                  </a:cubicBezTo>
                  <a:cubicBezTo>
                    <a:pt x="144" y="1152"/>
                    <a:pt x="16" y="1208"/>
                    <a:pt x="8" y="1248"/>
                  </a:cubicBezTo>
                  <a:cubicBezTo>
                    <a:pt x="0" y="1288"/>
                    <a:pt x="96" y="1296"/>
                    <a:pt x="104" y="1344"/>
                  </a:cubicBezTo>
                  <a:cubicBezTo>
                    <a:pt x="112" y="1392"/>
                    <a:pt x="40" y="1496"/>
                    <a:pt x="56" y="1536"/>
                  </a:cubicBezTo>
                </a:path>
              </a:pathLst>
            </a:custGeom>
            <a:solidFill>
              <a:schemeClr val="bg1">
                <a:alpha val="67058"/>
              </a:schemeClr>
            </a:solidFill>
            <a:ln w="25400">
              <a:solidFill>
                <a:schemeClr val="accent2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nl-BE" sz="1200"/>
            </a:p>
          </p:txBody>
        </p:sp>
        <p:sp>
          <p:nvSpPr>
            <p:cNvPr id="75" name="Freeform 141"/>
            <p:cNvSpPr>
              <a:spLocks/>
            </p:cNvSpPr>
            <p:nvPr/>
          </p:nvSpPr>
          <p:spPr bwMode="auto">
            <a:xfrm>
              <a:off x="858" y="2858"/>
              <a:ext cx="166" cy="1070"/>
            </a:xfrm>
            <a:custGeom>
              <a:avLst/>
              <a:gdLst>
                <a:gd name="T0" fmla="*/ 14 w 208"/>
                <a:gd name="T1" fmla="*/ 0 h 1536"/>
                <a:gd name="T2" fmla="*/ 52 w 208"/>
                <a:gd name="T3" fmla="*/ 22 h 1536"/>
                <a:gd name="T4" fmla="*/ 2 w 208"/>
                <a:gd name="T5" fmla="*/ 38 h 1536"/>
                <a:gd name="T6" fmla="*/ 39 w 208"/>
                <a:gd name="T7" fmla="*/ 60 h 1536"/>
                <a:gd name="T8" fmla="*/ 2 w 208"/>
                <a:gd name="T9" fmla="*/ 82 h 1536"/>
                <a:gd name="T10" fmla="*/ 39 w 208"/>
                <a:gd name="T11" fmla="*/ 93 h 1536"/>
                <a:gd name="T12" fmla="*/ 14 w 208"/>
                <a:gd name="T13" fmla="*/ 109 h 1536"/>
                <a:gd name="T14" fmla="*/ 39 w 208"/>
                <a:gd name="T15" fmla="*/ 126 h 1536"/>
                <a:gd name="T16" fmla="*/ 2 w 208"/>
                <a:gd name="T17" fmla="*/ 142 h 1536"/>
                <a:gd name="T18" fmla="*/ 27 w 208"/>
                <a:gd name="T19" fmla="*/ 153 h 1536"/>
                <a:gd name="T20" fmla="*/ 14 w 208"/>
                <a:gd name="T21" fmla="*/ 176 h 1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8"/>
                <a:gd name="T34" fmla="*/ 0 h 1536"/>
                <a:gd name="T35" fmla="*/ 208 w 208"/>
                <a:gd name="T36" fmla="*/ 1536 h 1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8" h="1536">
                  <a:moveTo>
                    <a:pt x="56" y="0"/>
                  </a:moveTo>
                  <a:cubicBezTo>
                    <a:pt x="132" y="68"/>
                    <a:pt x="208" y="136"/>
                    <a:pt x="200" y="192"/>
                  </a:cubicBezTo>
                  <a:cubicBezTo>
                    <a:pt x="192" y="248"/>
                    <a:pt x="16" y="280"/>
                    <a:pt x="8" y="336"/>
                  </a:cubicBezTo>
                  <a:cubicBezTo>
                    <a:pt x="0" y="392"/>
                    <a:pt x="152" y="464"/>
                    <a:pt x="152" y="528"/>
                  </a:cubicBezTo>
                  <a:cubicBezTo>
                    <a:pt x="152" y="592"/>
                    <a:pt x="8" y="672"/>
                    <a:pt x="8" y="720"/>
                  </a:cubicBezTo>
                  <a:cubicBezTo>
                    <a:pt x="8" y="768"/>
                    <a:pt x="144" y="776"/>
                    <a:pt x="152" y="816"/>
                  </a:cubicBezTo>
                  <a:cubicBezTo>
                    <a:pt x="160" y="856"/>
                    <a:pt x="56" y="912"/>
                    <a:pt x="56" y="960"/>
                  </a:cubicBezTo>
                  <a:cubicBezTo>
                    <a:pt x="56" y="1008"/>
                    <a:pt x="160" y="1056"/>
                    <a:pt x="152" y="1104"/>
                  </a:cubicBezTo>
                  <a:cubicBezTo>
                    <a:pt x="144" y="1152"/>
                    <a:pt x="16" y="1208"/>
                    <a:pt x="8" y="1248"/>
                  </a:cubicBezTo>
                  <a:cubicBezTo>
                    <a:pt x="0" y="1288"/>
                    <a:pt x="96" y="1296"/>
                    <a:pt x="104" y="1344"/>
                  </a:cubicBezTo>
                  <a:cubicBezTo>
                    <a:pt x="112" y="1392"/>
                    <a:pt x="40" y="1496"/>
                    <a:pt x="56" y="1536"/>
                  </a:cubicBezTo>
                </a:path>
              </a:pathLst>
            </a:custGeom>
            <a:solidFill>
              <a:schemeClr val="bg1">
                <a:alpha val="67058"/>
              </a:schemeClr>
            </a:solidFill>
            <a:ln w="25400">
              <a:solidFill>
                <a:schemeClr val="accent2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nl-BE" sz="1200"/>
            </a:p>
          </p:txBody>
        </p:sp>
        <p:sp>
          <p:nvSpPr>
            <p:cNvPr id="76" name="Freeform 142"/>
            <p:cNvSpPr>
              <a:spLocks/>
            </p:cNvSpPr>
            <p:nvPr/>
          </p:nvSpPr>
          <p:spPr bwMode="auto">
            <a:xfrm>
              <a:off x="932" y="2858"/>
              <a:ext cx="166" cy="1070"/>
            </a:xfrm>
            <a:custGeom>
              <a:avLst/>
              <a:gdLst>
                <a:gd name="T0" fmla="*/ 14 w 208"/>
                <a:gd name="T1" fmla="*/ 0 h 1536"/>
                <a:gd name="T2" fmla="*/ 52 w 208"/>
                <a:gd name="T3" fmla="*/ 22 h 1536"/>
                <a:gd name="T4" fmla="*/ 2 w 208"/>
                <a:gd name="T5" fmla="*/ 38 h 1536"/>
                <a:gd name="T6" fmla="*/ 39 w 208"/>
                <a:gd name="T7" fmla="*/ 60 h 1536"/>
                <a:gd name="T8" fmla="*/ 2 w 208"/>
                <a:gd name="T9" fmla="*/ 82 h 1536"/>
                <a:gd name="T10" fmla="*/ 39 w 208"/>
                <a:gd name="T11" fmla="*/ 93 h 1536"/>
                <a:gd name="T12" fmla="*/ 14 w 208"/>
                <a:gd name="T13" fmla="*/ 109 h 1536"/>
                <a:gd name="T14" fmla="*/ 39 w 208"/>
                <a:gd name="T15" fmla="*/ 126 h 1536"/>
                <a:gd name="T16" fmla="*/ 2 w 208"/>
                <a:gd name="T17" fmla="*/ 142 h 1536"/>
                <a:gd name="T18" fmla="*/ 27 w 208"/>
                <a:gd name="T19" fmla="*/ 153 h 1536"/>
                <a:gd name="T20" fmla="*/ 14 w 208"/>
                <a:gd name="T21" fmla="*/ 176 h 1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8"/>
                <a:gd name="T34" fmla="*/ 0 h 1536"/>
                <a:gd name="T35" fmla="*/ 208 w 208"/>
                <a:gd name="T36" fmla="*/ 1536 h 1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8" h="1536">
                  <a:moveTo>
                    <a:pt x="56" y="0"/>
                  </a:moveTo>
                  <a:cubicBezTo>
                    <a:pt x="132" y="68"/>
                    <a:pt x="208" y="136"/>
                    <a:pt x="200" y="192"/>
                  </a:cubicBezTo>
                  <a:cubicBezTo>
                    <a:pt x="192" y="248"/>
                    <a:pt x="16" y="280"/>
                    <a:pt x="8" y="336"/>
                  </a:cubicBezTo>
                  <a:cubicBezTo>
                    <a:pt x="0" y="392"/>
                    <a:pt x="152" y="464"/>
                    <a:pt x="152" y="528"/>
                  </a:cubicBezTo>
                  <a:cubicBezTo>
                    <a:pt x="152" y="592"/>
                    <a:pt x="8" y="672"/>
                    <a:pt x="8" y="720"/>
                  </a:cubicBezTo>
                  <a:cubicBezTo>
                    <a:pt x="8" y="768"/>
                    <a:pt x="144" y="776"/>
                    <a:pt x="152" y="816"/>
                  </a:cubicBezTo>
                  <a:cubicBezTo>
                    <a:pt x="160" y="856"/>
                    <a:pt x="56" y="912"/>
                    <a:pt x="56" y="960"/>
                  </a:cubicBezTo>
                  <a:cubicBezTo>
                    <a:pt x="56" y="1008"/>
                    <a:pt x="160" y="1056"/>
                    <a:pt x="152" y="1104"/>
                  </a:cubicBezTo>
                  <a:cubicBezTo>
                    <a:pt x="144" y="1152"/>
                    <a:pt x="16" y="1208"/>
                    <a:pt x="8" y="1248"/>
                  </a:cubicBezTo>
                  <a:cubicBezTo>
                    <a:pt x="0" y="1288"/>
                    <a:pt x="96" y="1296"/>
                    <a:pt x="104" y="1344"/>
                  </a:cubicBezTo>
                  <a:cubicBezTo>
                    <a:pt x="112" y="1392"/>
                    <a:pt x="40" y="1496"/>
                    <a:pt x="56" y="1536"/>
                  </a:cubicBezTo>
                </a:path>
              </a:pathLst>
            </a:custGeom>
            <a:solidFill>
              <a:schemeClr val="bg1">
                <a:alpha val="67058"/>
              </a:schemeClr>
            </a:solidFill>
            <a:ln w="25400">
              <a:solidFill>
                <a:schemeClr val="accent2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nl-BE" sz="1200"/>
            </a:p>
          </p:txBody>
        </p:sp>
        <p:sp>
          <p:nvSpPr>
            <p:cNvPr id="77" name="Freeform 143"/>
            <p:cNvSpPr>
              <a:spLocks/>
            </p:cNvSpPr>
            <p:nvPr/>
          </p:nvSpPr>
          <p:spPr bwMode="auto">
            <a:xfrm>
              <a:off x="1006" y="2858"/>
              <a:ext cx="165" cy="1070"/>
            </a:xfrm>
            <a:custGeom>
              <a:avLst/>
              <a:gdLst>
                <a:gd name="T0" fmla="*/ 13 w 208"/>
                <a:gd name="T1" fmla="*/ 0 h 1536"/>
                <a:gd name="T2" fmla="*/ 50 w 208"/>
                <a:gd name="T3" fmla="*/ 22 h 1536"/>
                <a:gd name="T4" fmla="*/ 2 w 208"/>
                <a:gd name="T5" fmla="*/ 38 h 1536"/>
                <a:gd name="T6" fmla="*/ 38 w 208"/>
                <a:gd name="T7" fmla="*/ 60 h 1536"/>
                <a:gd name="T8" fmla="*/ 2 w 208"/>
                <a:gd name="T9" fmla="*/ 82 h 1536"/>
                <a:gd name="T10" fmla="*/ 38 w 208"/>
                <a:gd name="T11" fmla="*/ 93 h 1536"/>
                <a:gd name="T12" fmla="*/ 13 w 208"/>
                <a:gd name="T13" fmla="*/ 109 h 1536"/>
                <a:gd name="T14" fmla="*/ 38 w 208"/>
                <a:gd name="T15" fmla="*/ 126 h 1536"/>
                <a:gd name="T16" fmla="*/ 2 w 208"/>
                <a:gd name="T17" fmla="*/ 142 h 1536"/>
                <a:gd name="T18" fmla="*/ 26 w 208"/>
                <a:gd name="T19" fmla="*/ 153 h 1536"/>
                <a:gd name="T20" fmla="*/ 13 w 208"/>
                <a:gd name="T21" fmla="*/ 176 h 1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8"/>
                <a:gd name="T34" fmla="*/ 0 h 1536"/>
                <a:gd name="T35" fmla="*/ 208 w 208"/>
                <a:gd name="T36" fmla="*/ 1536 h 1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8" h="1536">
                  <a:moveTo>
                    <a:pt x="56" y="0"/>
                  </a:moveTo>
                  <a:cubicBezTo>
                    <a:pt x="132" y="68"/>
                    <a:pt x="208" y="136"/>
                    <a:pt x="200" y="192"/>
                  </a:cubicBezTo>
                  <a:cubicBezTo>
                    <a:pt x="192" y="248"/>
                    <a:pt x="16" y="280"/>
                    <a:pt x="8" y="336"/>
                  </a:cubicBezTo>
                  <a:cubicBezTo>
                    <a:pt x="0" y="392"/>
                    <a:pt x="152" y="464"/>
                    <a:pt x="152" y="528"/>
                  </a:cubicBezTo>
                  <a:cubicBezTo>
                    <a:pt x="152" y="592"/>
                    <a:pt x="8" y="672"/>
                    <a:pt x="8" y="720"/>
                  </a:cubicBezTo>
                  <a:cubicBezTo>
                    <a:pt x="8" y="768"/>
                    <a:pt x="144" y="776"/>
                    <a:pt x="152" y="816"/>
                  </a:cubicBezTo>
                  <a:cubicBezTo>
                    <a:pt x="160" y="856"/>
                    <a:pt x="56" y="912"/>
                    <a:pt x="56" y="960"/>
                  </a:cubicBezTo>
                  <a:cubicBezTo>
                    <a:pt x="56" y="1008"/>
                    <a:pt x="160" y="1056"/>
                    <a:pt x="152" y="1104"/>
                  </a:cubicBezTo>
                  <a:cubicBezTo>
                    <a:pt x="144" y="1152"/>
                    <a:pt x="16" y="1208"/>
                    <a:pt x="8" y="1248"/>
                  </a:cubicBezTo>
                  <a:cubicBezTo>
                    <a:pt x="0" y="1288"/>
                    <a:pt x="96" y="1296"/>
                    <a:pt x="104" y="1344"/>
                  </a:cubicBezTo>
                  <a:cubicBezTo>
                    <a:pt x="112" y="1392"/>
                    <a:pt x="40" y="1496"/>
                    <a:pt x="56" y="1536"/>
                  </a:cubicBezTo>
                </a:path>
              </a:pathLst>
            </a:custGeom>
            <a:solidFill>
              <a:schemeClr val="bg1">
                <a:alpha val="67058"/>
              </a:schemeClr>
            </a:solidFill>
            <a:ln w="25400">
              <a:solidFill>
                <a:schemeClr val="accent2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nl-BE" sz="1200"/>
            </a:p>
          </p:txBody>
        </p:sp>
        <p:sp>
          <p:nvSpPr>
            <p:cNvPr id="78" name="Freeform 144"/>
            <p:cNvSpPr>
              <a:spLocks/>
            </p:cNvSpPr>
            <p:nvPr/>
          </p:nvSpPr>
          <p:spPr bwMode="auto">
            <a:xfrm>
              <a:off x="1080" y="2858"/>
              <a:ext cx="165" cy="1070"/>
            </a:xfrm>
            <a:custGeom>
              <a:avLst/>
              <a:gdLst>
                <a:gd name="T0" fmla="*/ 13 w 208"/>
                <a:gd name="T1" fmla="*/ 0 h 1536"/>
                <a:gd name="T2" fmla="*/ 50 w 208"/>
                <a:gd name="T3" fmla="*/ 22 h 1536"/>
                <a:gd name="T4" fmla="*/ 2 w 208"/>
                <a:gd name="T5" fmla="*/ 38 h 1536"/>
                <a:gd name="T6" fmla="*/ 38 w 208"/>
                <a:gd name="T7" fmla="*/ 60 h 1536"/>
                <a:gd name="T8" fmla="*/ 2 w 208"/>
                <a:gd name="T9" fmla="*/ 82 h 1536"/>
                <a:gd name="T10" fmla="*/ 38 w 208"/>
                <a:gd name="T11" fmla="*/ 93 h 1536"/>
                <a:gd name="T12" fmla="*/ 13 w 208"/>
                <a:gd name="T13" fmla="*/ 109 h 1536"/>
                <a:gd name="T14" fmla="*/ 38 w 208"/>
                <a:gd name="T15" fmla="*/ 126 h 1536"/>
                <a:gd name="T16" fmla="*/ 2 w 208"/>
                <a:gd name="T17" fmla="*/ 142 h 1536"/>
                <a:gd name="T18" fmla="*/ 26 w 208"/>
                <a:gd name="T19" fmla="*/ 153 h 1536"/>
                <a:gd name="T20" fmla="*/ 13 w 208"/>
                <a:gd name="T21" fmla="*/ 176 h 1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8"/>
                <a:gd name="T34" fmla="*/ 0 h 1536"/>
                <a:gd name="T35" fmla="*/ 208 w 208"/>
                <a:gd name="T36" fmla="*/ 1536 h 1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8" h="1536">
                  <a:moveTo>
                    <a:pt x="56" y="0"/>
                  </a:moveTo>
                  <a:cubicBezTo>
                    <a:pt x="132" y="68"/>
                    <a:pt x="208" y="136"/>
                    <a:pt x="200" y="192"/>
                  </a:cubicBezTo>
                  <a:cubicBezTo>
                    <a:pt x="192" y="248"/>
                    <a:pt x="16" y="280"/>
                    <a:pt x="8" y="336"/>
                  </a:cubicBezTo>
                  <a:cubicBezTo>
                    <a:pt x="0" y="392"/>
                    <a:pt x="152" y="464"/>
                    <a:pt x="152" y="528"/>
                  </a:cubicBezTo>
                  <a:cubicBezTo>
                    <a:pt x="152" y="592"/>
                    <a:pt x="8" y="672"/>
                    <a:pt x="8" y="720"/>
                  </a:cubicBezTo>
                  <a:cubicBezTo>
                    <a:pt x="8" y="768"/>
                    <a:pt x="144" y="776"/>
                    <a:pt x="152" y="816"/>
                  </a:cubicBezTo>
                  <a:cubicBezTo>
                    <a:pt x="160" y="856"/>
                    <a:pt x="56" y="912"/>
                    <a:pt x="56" y="960"/>
                  </a:cubicBezTo>
                  <a:cubicBezTo>
                    <a:pt x="56" y="1008"/>
                    <a:pt x="160" y="1056"/>
                    <a:pt x="152" y="1104"/>
                  </a:cubicBezTo>
                  <a:cubicBezTo>
                    <a:pt x="144" y="1152"/>
                    <a:pt x="16" y="1208"/>
                    <a:pt x="8" y="1248"/>
                  </a:cubicBezTo>
                  <a:cubicBezTo>
                    <a:pt x="0" y="1288"/>
                    <a:pt x="96" y="1296"/>
                    <a:pt x="104" y="1344"/>
                  </a:cubicBezTo>
                  <a:cubicBezTo>
                    <a:pt x="112" y="1392"/>
                    <a:pt x="40" y="1496"/>
                    <a:pt x="56" y="1536"/>
                  </a:cubicBezTo>
                </a:path>
              </a:pathLst>
            </a:custGeom>
            <a:solidFill>
              <a:schemeClr val="bg1">
                <a:alpha val="67058"/>
              </a:schemeClr>
            </a:solidFill>
            <a:ln w="25400">
              <a:solidFill>
                <a:schemeClr val="accent2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nl-BE" sz="1200"/>
            </a:p>
          </p:txBody>
        </p:sp>
        <p:sp>
          <p:nvSpPr>
            <p:cNvPr id="79" name="Freeform 145"/>
            <p:cNvSpPr>
              <a:spLocks/>
            </p:cNvSpPr>
            <p:nvPr/>
          </p:nvSpPr>
          <p:spPr bwMode="auto">
            <a:xfrm>
              <a:off x="1154" y="2858"/>
              <a:ext cx="165" cy="1070"/>
            </a:xfrm>
            <a:custGeom>
              <a:avLst/>
              <a:gdLst>
                <a:gd name="T0" fmla="*/ 13 w 208"/>
                <a:gd name="T1" fmla="*/ 0 h 1536"/>
                <a:gd name="T2" fmla="*/ 50 w 208"/>
                <a:gd name="T3" fmla="*/ 22 h 1536"/>
                <a:gd name="T4" fmla="*/ 2 w 208"/>
                <a:gd name="T5" fmla="*/ 38 h 1536"/>
                <a:gd name="T6" fmla="*/ 38 w 208"/>
                <a:gd name="T7" fmla="*/ 60 h 1536"/>
                <a:gd name="T8" fmla="*/ 2 w 208"/>
                <a:gd name="T9" fmla="*/ 82 h 1536"/>
                <a:gd name="T10" fmla="*/ 38 w 208"/>
                <a:gd name="T11" fmla="*/ 93 h 1536"/>
                <a:gd name="T12" fmla="*/ 13 w 208"/>
                <a:gd name="T13" fmla="*/ 109 h 1536"/>
                <a:gd name="T14" fmla="*/ 38 w 208"/>
                <a:gd name="T15" fmla="*/ 126 h 1536"/>
                <a:gd name="T16" fmla="*/ 2 w 208"/>
                <a:gd name="T17" fmla="*/ 142 h 1536"/>
                <a:gd name="T18" fmla="*/ 26 w 208"/>
                <a:gd name="T19" fmla="*/ 153 h 1536"/>
                <a:gd name="T20" fmla="*/ 13 w 208"/>
                <a:gd name="T21" fmla="*/ 176 h 1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8"/>
                <a:gd name="T34" fmla="*/ 0 h 1536"/>
                <a:gd name="T35" fmla="*/ 208 w 208"/>
                <a:gd name="T36" fmla="*/ 1536 h 1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8" h="1536">
                  <a:moveTo>
                    <a:pt x="56" y="0"/>
                  </a:moveTo>
                  <a:cubicBezTo>
                    <a:pt x="132" y="68"/>
                    <a:pt x="208" y="136"/>
                    <a:pt x="200" y="192"/>
                  </a:cubicBezTo>
                  <a:cubicBezTo>
                    <a:pt x="192" y="248"/>
                    <a:pt x="16" y="280"/>
                    <a:pt x="8" y="336"/>
                  </a:cubicBezTo>
                  <a:cubicBezTo>
                    <a:pt x="0" y="392"/>
                    <a:pt x="152" y="464"/>
                    <a:pt x="152" y="528"/>
                  </a:cubicBezTo>
                  <a:cubicBezTo>
                    <a:pt x="152" y="592"/>
                    <a:pt x="8" y="672"/>
                    <a:pt x="8" y="720"/>
                  </a:cubicBezTo>
                  <a:cubicBezTo>
                    <a:pt x="8" y="768"/>
                    <a:pt x="144" y="776"/>
                    <a:pt x="152" y="816"/>
                  </a:cubicBezTo>
                  <a:cubicBezTo>
                    <a:pt x="160" y="856"/>
                    <a:pt x="56" y="912"/>
                    <a:pt x="56" y="960"/>
                  </a:cubicBezTo>
                  <a:cubicBezTo>
                    <a:pt x="56" y="1008"/>
                    <a:pt x="160" y="1056"/>
                    <a:pt x="152" y="1104"/>
                  </a:cubicBezTo>
                  <a:cubicBezTo>
                    <a:pt x="144" y="1152"/>
                    <a:pt x="16" y="1208"/>
                    <a:pt x="8" y="1248"/>
                  </a:cubicBezTo>
                  <a:cubicBezTo>
                    <a:pt x="0" y="1288"/>
                    <a:pt x="96" y="1296"/>
                    <a:pt x="104" y="1344"/>
                  </a:cubicBezTo>
                  <a:cubicBezTo>
                    <a:pt x="112" y="1392"/>
                    <a:pt x="40" y="1496"/>
                    <a:pt x="56" y="1536"/>
                  </a:cubicBezTo>
                </a:path>
              </a:pathLst>
            </a:custGeom>
            <a:solidFill>
              <a:schemeClr val="bg1">
                <a:alpha val="67058"/>
              </a:schemeClr>
            </a:solidFill>
            <a:ln w="25400">
              <a:solidFill>
                <a:schemeClr val="accent2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nl-BE" sz="1200"/>
            </a:p>
          </p:txBody>
        </p:sp>
        <p:sp>
          <p:nvSpPr>
            <p:cNvPr id="80" name="Freeform 146"/>
            <p:cNvSpPr>
              <a:spLocks/>
            </p:cNvSpPr>
            <p:nvPr/>
          </p:nvSpPr>
          <p:spPr bwMode="auto">
            <a:xfrm>
              <a:off x="1228" y="2858"/>
              <a:ext cx="165" cy="1070"/>
            </a:xfrm>
            <a:custGeom>
              <a:avLst/>
              <a:gdLst>
                <a:gd name="T0" fmla="*/ 13 w 208"/>
                <a:gd name="T1" fmla="*/ 0 h 1536"/>
                <a:gd name="T2" fmla="*/ 50 w 208"/>
                <a:gd name="T3" fmla="*/ 22 h 1536"/>
                <a:gd name="T4" fmla="*/ 2 w 208"/>
                <a:gd name="T5" fmla="*/ 38 h 1536"/>
                <a:gd name="T6" fmla="*/ 38 w 208"/>
                <a:gd name="T7" fmla="*/ 60 h 1536"/>
                <a:gd name="T8" fmla="*/ 2 w 208"/>
                <a:gd name="T9" fmla="*/ 82 h 1536"/>
                <a:gd name="T10" fmla="*/ 38 w 208"/>
                <a:gd name="T11" fmla="*/ 93 h 1536"/>
                <a:gd name="T12" fmla="*/ 13 w 208"/>
                <a:gd name="T13" fmla="*/ 109 h 1536"/>
                <a:gd name="T14" fmla="*/ 38 w 208"/>
                <a:gd name="T15" fmla="*/ 126 h 1536"/>
                <a:gd name="T16" fmla="*/ 2 w 208"/>
                <a:gd name="T17" fmla="*/ 142 h 1536"/>
                <a:gd name="T18" fmla="*/ 26 w 208"/>
                <a:gd name="T19" fmla="*/ 153 h 1536"/>
                <a:gd name="T20" fmla="*/ 13 w 208"/>
                <a:gd name="T21" fmla="*/ 176 h 1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8"/>
                <a:gd name="T34" fmla="*/ 0 h 1536"/>
                <a:gd name="T35" fmla="*/ 208 w 208"/>
                <a:gd name="T36" fmla="*/ 1536 h 1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8" h="1536">
                  <a:moveTo>
                    <a:pt x="56" y="0"/>
                  </a:moveTo>
                  <a:cubicBezTo>
                    <a:pt x="132" y="68"/>
                    <a:pt x="208" y="136"/>
                    <a:pt x="200" y="192"/>
                  </a:cubicBezTo>
                  <a:cubicBezTo>
                    <a:pt x="192" y="248"/>
                    <a:pt x="16" y="280"/>
                    <a:pt x="8" y="336"/>
                  </a:cubicBezTo>
                  <a:cubicBezTo>
                    <a:pt x="0" y="392"/>
                    <a:pt x="152" y="464"/>
                    <a:pt x="152" y="528"/>
                  </a:cubicBezTo>
                  <a:cubicBezTo>
                    <a:pt x="152" y="592"/>
                    <a:pt x="8" y="672"/>
                    <a:pt x="8" y="720"/>
                  </a:cubicBezTo>
                  <a:cubicBezTo>
                    <a:pt x="8" y="768"/>
                    <a:pt x="144" y="776"/>
                    <a:pt x="152" y="816"/>
                  </a:cubicBezTo>
                  <a:cubicBezTo>
                    <a:pt x="160" y="856"/>
                    <a:pt x="56" y="912"/>
                    <a:pt x="56" y="960"/>
                  </a:cubicBezTo>
                  <a:cubicBezTo>
                    <a:pt x="56" y="1008"/>
                    <a:pt x="160" y="1056"/>
                    <a:pt x="152" y="1104"/>
                  </a:cubicBezTo>
                  <a:cubicBezTo>
                    <a:pt x="144" y="1152"/>
                    <a:pt x="16" y="1208"/>
                    <a:pt x="8" y="1248"/>
                  </a:cubicBezTo>
                  <a:cubicBezTo>
                    <a:pt x="0" y="1288"/>
                    <a:pt x="96" y="1296"/>
                    <a:pt x="104" y="1344"/>
                  </a:cubicBezTo>
                  <a:cubicBezTo>
                    <a:pt x="112" y="1392"/>
                    <a:pt x="40" y="1496"/>
                    <a:pt x="56" y="1536"/>
                  </a:cubicBezTo>
                </a:path>
              </a:pathLst>
            </a:custGeom>
            <a:solidFill>
              <a:schemeClr val="bg1">
                <a:alpha val="67058"/>
              </a:schemeClr>
            </a:solidFill>
            <a:ln w="25400">
              <a:solidFill>
                <a:schemeClr val="accent2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nl-BE" sz="1200"/>
            </a:p>
          </p:txBody>
        </p:sp>
        <p:sp>
          <p:nvSpPr>
            <p:cNvPr id="81" name="Freeform 147"/>
            <p:cNvSpPr>
              <a:spLocks/>
            </p:cNvSpPr>
            <p:nvPr/>
          </p:nvSpPr>
          <p:spPr bwMode="auto">
            <a:xfrm>
              <a:off x="1302" y="2858"/>
              <a:ext cx="165" cy="1070"/>
            </a:xfrm>
            <a:custGeom>
              <a:avLst/>
              <a:gdLst>
                <a:gd name="T0" fmla="*/ 13 w 208"/>
                <a:gd name="T1" fmla="*/ 0 h 1536"/>
                <a:gd name="T2" fmla="*/ 50 w 208"/>
                <a:gd name="T3" fmla="*/ 22 h 1536"/>
                <a:gd name="T4" fmla="*/ 2 w 208"/>
                <a:gd name="T5" fmla="*/ 38 h 1536"/>
                <a:gd name="T6" fmla="*/ 38 w 208"/>
                <a:gd name="T7" fmla="*/ 60 h 1536"/>
                <a:gd name="T8" fmla="*/ 2 w 208"/>
                <a:gd name="T9" fmla="*/ 82 h 1536"/>
                <a:gd name="T10" fmla="*/ 38 w 208"/>
                <a:gd name="T11" fmla="*/ 93 h 1536"/>
                <a:gd name="T12" fmla="*/ 13 w 208"/>
                <a:gd name="T13" fmla="*/ 109 h 1536"/>
                <a:gd name="T14" fmla="*/ 38 w 208"/>
                <a:gd name="T15" fmla="*/ 126 h 1536"/>
                <a:gd name="T16" fmla="*/ 2 w 208"/>
                <a:gd name="T17" fmla="*/ 142 h 1536"/>
                <a:gd name="T18" fmla="*/ 26 w 208"/>
                <a:gd name="T19" fmla="*/ 153 h 1536"/>
                <a:gd name="T20" fmla="*/ 13 w 208"/>
                <a:gd name="T21" fmla="*/ 176 h 1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8"/>
                <a:gd name="T34" fmla="*/ 0 h 1536"/>
                <a:gd name="T35" fmla="*/ 208 w 208"/>
                <a:gd name="T36" fmla="*/ 1536 h 1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8" h="1536">
                  <a:moveTo>
                    <a:pt x="56" y="0"/>
                  </a:moveTo>
                  <a:cubicBezTo>
                    <a:pt x="132" y="68"/>
                    <a:pt x="208" y="136"/>
                    <a:pt x="200" y="192"/>
                  </a:cubicBezTo>
                  <a:cubicBezTo>
                    <a:pt x="192" y="248"/>
                    <a:pt x="16" y="280"/>
                    <a:pt x="8" y="336"/>
                  </a:cubicBezTo>
                  <a:cubicBezTo>
                    <a:pt x="0" y="392"/>
                    <a:pt x="152" y="464"/>
                    <a:pt x="152" y="528"/>
                  </a:cubicBezTo>
                  <a:cubicBezTo>
                    <a:pt x="152" y="592"/>
                    <a:pt x="8" y="672"/>
                    <a:pt x="8" y="720"/>
                  </a:cubicBezTo>
                  <a:cubicBezTo>
                    <a:pt x="8" y="768"/>
                    <a:pt x="144" y="776"/>
                    <a:pt x="152" y="816"/>
                  </a:cubicBezTo>
                  <a:cubicBezTo>
                    <a:pt x="160" y="856"/>
                    <a:pt x="56" y="912"/>
                    <a:pt x="56" y="960"/>
                  </a:cubicBezTo>
                  <a:cubicBezTo>
                    <a:pt x="56" y="1008"/>
                    <a:pt x="160" y="1056"/>
                    <a:pt x="152" y="1104"/>
                  </a:cubicBezTo>
                  <a:cubicBezTo>
                    <a:pt x="144" y="1152"/>
                    <a:pt x="16" y="1208"/>
                    <a:pt x="8" y="1248"/>
                  </a:cubicBezTo>
                  <a:cubicBezTo>
                    <a:pt x="0" y="1288"/>
                    <a:pt x="96" y="1296"/>
                    <a:pt x="104" y="1344"/>
                  </a:cubicBezTo>
                  <a:cubicBezTo>
                    <a:pt x="112" y="1392"/>
                    <a:pt x="40" y="1496"/>
                    <a:pt x="56" y="1536"/>
                  </a:cubicBezTo>
                </a:path>
              </a:pathLst>
            </a:custGeom>
            <a:solidFill>
              <a:schemeClr val="bg1">
                <a:alpha val="67058"/>
              </a:schemeClr>
            </a:solidFill>
            <a:ln w="25400">
              <a:solidFill>
                <a:schemeClr val="accent2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nl-BE" sz="1200"/>
            </a:p>
          </p:txBody>
        </p:sp>
        <p:sp>
          <p:nvSpPr>
            <p:cNvPr id="82" name="Freeform 148"/>
            <p:cNvSpPr>
              <a:spLocks/>
            </p:cNvSpPr>
            <p:nvPr/>
          </p:nvSpPr>
          <p:spPr bwMode="auto">
            <a:xfrm>
              <a:off x="1376" y="2858"/>
              <a:ext cx="165" cy="1070"/>
            </a:xfrm>
            <a:custGeom>
              <a:avLst/>
              <a:gdLst>
                <a:gd name="T0" fmla="*/ 13 w 208"/>
                <a:gd name="T1" fmla="*/ 0 h 1536"/>
                <a:gd name="T2" fmla="*/ 50 w 208"/>
                <a:gd name="T3" fmla="*/ 22 h 1536"/>
                <a:gd name="T4" fmla="*/ 2 w 208"/>
                <a:gd name="T5" fmla="*/ 38 h 1536"/>
                <a:gd name="T6" fmla="*/ 38 w 208"/>
                <a:gd name="T7" fmla="*/ 60 h 1536"/>
                <a:gd name="T8" fmla="*/ 2 w 208"/>
                <a:gd name="T9" fmla="*/ 82 h 1536"/>
                <a:gd name="T10" fmla="*/ 38 w 208"/>
                <a:gd name="T11" fmla="*/ 93 h 1536"/>
                <a:gd name="T12" fmla="*/ 13 w 208"/>
                <a:gd name="T13" fmla="*/ 109 h 1536"/>
                <a:gd name="T14" fmla="*/ 38 w 208"/>
                <a:gd name="T15" fmla="*/ 126 h 1536"/>
                <a:gd name="T16" fmla="*/ 2 w 208"/>
                <a:gd name="T17" fmla="*/ 142 h 1536"/>
                <a:gd name="T18" fmla="*/ 26 w 208"/>
                <a:gd name="T19" fmla="*/ 153 h 1536"/>
                <a:gd name="T20" fmla="*/ 13 w 208"/>
                <a:gd name="T21" fmla="*/ 176 h 1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8"/>
                <a:gd name="T34" fmla="*/ 0 h 1536"/>
                <a:gd name="T35" fmla="*/ 208 w 208"/>
                <a:gd name="T36" fmla="*/ 1536 h 1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8" h="1536">
                  <a:moveTo>
                    <a:pt x="56" y="0"/>
                  </a:moveTo>
                  <a:cubicBezTo>
                    <a:pt x="132" y="68"/>
                    <a:pt x="208" y="136"/>
                    <a:pt x="200" y="192"/>
                  </a:cubicBezTo>
                  <a:cubicBezTo>
                    <a:pt x="192" y="248"/>
                    <a:pt x="16" y="280"/>
                    <a:pt x="8" y="336"/>
                  </a:cubicBezTo>
                  <a:cubicBezTo>
                    <a:pt x="0" y="392"/>
                    <a:pt x="152" y="464"/>
                    <a:pt x="152" y="528"/>
                  </a:cubicBezTo>
                  <a:cubicBezTo>
                    <a:pt x="152" y="592"/>
                    <a:pt x="8" y="672"/>
                    <a:pt x="8" y="720"/>
                  </a:cubicBezTo>
                  <a:cubicBezTo>
                    <a:pt x="8" y="768"/>
                    <a:pt x="144" y="776"/>
                    <a:pt x="152" y="816"/>
                  </a:cubicBezTo>
                  <a:cubicBezTo>
                    <a:pt x="160" y="856"/>
                    <a:pt x="56" y="912"/>
                    <a:pt x="56" y="960"/>
                  </a:cubicBezTo>
                  <a:cubicBezTo>
                    <a:pt x="56" y="1008"/>
                    <a:pt x="160" y="1056"/>
                    <a:pt x="152" y="1104"/>
                  </a:cubicBezTo>
                  <a:cubicBezTo>
                    <a:pt x="144" y="1152"/>
                    <a:pt x="16" y="1208"/>
                    <a:pt x="8" y="1248"/>
                  </a:cubicBezTo>
                  <a:cubicBezTo>
                    <a:pt x="0" y="1288"/>
                    <a:pt x="96" y="1296"/>
                    <a:pt x="104" y="1344"/>
                  </a:cubicBezTo>
                  <a:cubicBezTo>
                    <a:pt x="112" y="1392"/>
                    <a:pt x="40" y="1496"/>
                    <a:pt x="56" y="1536"/>
                  </a:cubicBezTo>
                </a:path>
              </a:pathLst>
            </a:custGeom>
            <a:solidFill>
              <a:schemeClr val="bg1">
                <a:alpha val="67058"/>
              </a:schemeClr>
            </a:solidFill>
            <a:ln w="25400">
              <a:solidFill>
                <a:schemeClr val="accent2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nl-BE" sz="1200"/>
            </a:p>
          </p:txBody>
        </p:sp>
        <p:sp>
          <p:nvSpPr>
            <p:cNvPr id="83" name="Freeform 149"/>
            <p:cNvSpPr>
              <a:spLocks/>
            </p:cNvSpPr>
            <p:nvPr/>
          </p:nvSpPr>
          <p:spPr bwMode="auto">
            <a:xfrm>
              <a:off x="1450" y="2858"/>
              <a:ext cx="165" cy="1070"/>
            </a:xfrm>
            <a:custGeom>
              <a:avLst/>
              <a:gdLst>
                <a:gd name="T0" fmla="*/ 13 w 208"/>
                <a:gd name="T1" fmla="*/ 0 h 1536"/>
                <a:gd name="T2" fmla="*/ 50 w 208"/>
                <a:gd name="T3" fmla="*/ 22 h 1536"/>
                <a:gd name="T4" fmla="*/ 2 w 208"/>
                <a:gd name="T5" fmla="*/ 38 h 1536"/>
                <a:gd name="T6" fmla="*/ 38 w 208"/>
                <a:gd name="T7" fmla="*/ 60 h 1536"/>
                <a:gd name="T8" fmla="*/ 2 w 208"/>
                <a:gd name="T9" fmla="*/ 82 h 1536"/>
                <a:gd name="T10" fmla="*/ 38 w 208"/>
                <a:gd name="T11" fmla="*/ 93 h 1536"/>
                <a:gd name="T12" fmla="*/ 13 w 208"/>
                <a:gd name="T13" fmla="*/ 109 h 1536"/>
                <a:gd name="T14" fmla="*/ 38 w 208"/>
                <a:gd name="T15" fmla="*/ 126 h 1536"/>
                <a:gd name="T16" fmla="*/ 2 w 208"/>
                <a:gd name="T17" fmla="*/ 142 h 1536"/>
                <a:gd name="T18" fmla="*/ 26 w 208"/>
                <a:gd name="T19" fmla="*/ 153 h 1536"/>
                <a:gd name="T20" fmla="*/ 13 w 208"/>
                <a:gd name="T21" fmla="*/ 176 h 1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8"/>
                <a:gd name="T34" fmla="*/ 0 h 1536"/>
                <a:gd name="T35" fmla="*/ 208 w 208"/>
                <a:gd name="T36" fmla="*/ 1536 h 1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8" h="1536">
                  <a:moveTo>
                    <a:pt x="56" y="0"/>
                  </a:moveTo>
                  <a:cubicBezTo>
                    <a:pt x="132" y="68"/>
                    <a:pt x="208" y="136"/>
                    <a:pt x="200" y="192"/>
                  </a:cubicBezTo>
                  <a:cubicBezTo>
                    <a:pt x="192" y="248"/>
                    <a:pt x="16" y="280"/>
                    <a:pt x="8" y="336"/>
                  </a:cubicBezTo>
                  <a:cubicBezTo>
                    <a:pt x="0" y="392"/>
                    <a:pt x="152" y="464"/>
                    <a:pt x="152" y="528"/>
                  </a:cubicBezTo>
                  <a:cubicBezTo>
                    <a:pt x="152" y="592"/>
                    <a:pt x="8" y="672"/>
                    <a:pt x="8" y="720"/>
                  </a:cubicBezTo>
                  <a:cubicBezTo>
                    <a:pt x="8" y="768"/>
                    <a:pt x="144" y="776"/>
                    <a:pt x="152" y="816"/>
                  </a:cubicBezTo>
                  <a:cubicBezTo>
                    <a:pt x="160" y="856"/>
                    <a:pt x="56" y="912"/>
                    <a:pt x="56" y="960"/>
                  </a:cubicBezTo>
                  <a:cubicBezTo>
                    <a:pt x="56" y="1008"/>
                    <a:pt x="160" y="1056"/>
                    <a:pt x="152" y="1104"/>
                  </a:cubicBezTo>
                  <a:cubicBezTo>
                    <a:pt x="144" y="1152"/>
                    <a:pt x="16" y="1208"/>
                    <a:pt x="8" y="1248"/>
                  </a:cubicBezTo>
                  <a:cubicBezTo>
                    <a:pt x="0" y="1288"/>
                    <a:pt x="96" y="1296"/>
                    <a:pt x="104" y="1344"/>
                  </a:cubicBezTo>
                  <a:cubicBezTo>
                    <a:pt x="112" y="1392"/>
                    <a:pt x="40" y="1496"/>
                    <a:pt x="56" y="1536"/>
                  </a:cubicBezTo>
                </a:path>
              </a:pathLst>
            </a:custGeom>
            <a:solidFill>
              <a:schemeClr val="bg1">
                <a:alpha val="67058"/>
              </a:schemeClr>
            </a:solidFill>
            <a:ln w="25400">
              <a:solidFill>
                <a:schemeClr val="accent2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nl-BE" sz="1200"/>
            </a:p>
          </p:txBody>
        </p:sp>
      </p:grpSp>
      <p:sp>
        <p:nvSpPr>
          <p:cNvPr id="84" name="Text Box 150"/>
          <p:cNvSpPr txBox="1">
            <a:spLocks noChangeArrowheads="1"/>
          </p:cNvSpPr>
          <p:nvPr/>
        </p:nvSpPr>
        <p:spPr bwMode="auto">
          <a:xfrm>
            <a:off x="2874980" y="863471"/>
            <a:ext cx="3898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</a:defRPr>
            </a:lvl9pPr>
          </a:lstStyle>
          <a:p>
            <a:pPr eaLnBrk="1" hangingPunct="1"/>
            <a:r>
              <a:rPr lang="en-US" altLang="zh-TW" sz="1600">
                <a:ea typeface="新細明體" charset="-120"/>
                <a:cs typeface="Arial" charset="0"/>
              </a:rPr>
              <a:t>…</a:t>
            </a:r>
          </a:p>
        </p:txBody>
      </p:sp>
      <p:sp>
        <p:nvSpPr>
          <p:cNvPr id="85" name="Text Box 151"/>
          <p:cNvSpPr txBox="1">
            <a:spLocks noChangeArrowheads="1"/>
          </p:cNvSpPr>
          <p:nvPr/>
        </p:nvSpPr>
        <p:spPr bwMode="auto">
          <a:xfrm>
            <a:off x="2953377" y="863472"/>
            <a:ext cx="1008609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</a:defRPr>
            </a:lvl9pPr>
          </a:lstStyle>
          <a:p>
            <a:pPr eaLnBrk="1" hangingPunct="1"/>
            <a:r>
              <a:rPr lang="en-US" altLang="zh-TW" sz="1000">
                <a:latin typeface="Arial" charset="0"/>
                <a:ea typeface="新細明體" charset="-120"/>
                <a:cs typeface="Arial" charset="0"/>
              </a:rPr>
              <a:t>Block 1 Warps</a:t>
            </a:r>
          </a:p>
        </p:txBody>
      </p:sp>
      <p:sp>
        <p:nvSpPr>
          <p:cNvPr id="86" name="Rectangle 85"/>
          <p:cNvSpPr/>
          <p:nvPr/>
        </p:nvSpPr>
        <p:spPr>
          <a:xfrm>
            <a:off x="179512" y="4609445"/>
            <a:ext cx="4032809" cy="1419430"/>
          </a:xfrm>
          <a:prstGeom prst="rect">
            <a:avLst/>
          </a:prstGeom>
          <a:solidFill>
            <a:schemeClr val="lt1">
              <a:alpha val="2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endParaRPr lang="nl-BE" sz="1600" dirty="0"/>
          </a:p>
        </p:txBody>
      </p:sp>
      <p:pic>
        <p:nvPicPr>
          <p:cNvPr id="87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00192" y="4156406"/>
            <a:ext cx="2448272" cy="191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4518628"/>
              </p:ext>
            </p:extLst>
          </p:nvPr>
        </p:nvGraphicFramePr>
        <p:xfrm>
          <a:off x="211763" y="4829094"/>
          <a:ext cx="3640518" cy="11277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2" name="Paint Shop Pro Image" r:id="rId4" imgW="10107317" imgH="2848780" progId="PaintShopPro">
                  <p:embed/>
                </p:oleObj>
              </mc:Choice>
              <mc:Fallback>
                <p:oleObj name="Paint Shop Pro Image" r:id="rId4" imgW="10107317" imgH="2848780" progId="PaintShopPro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63" y="4829094"/>
                        <a:ext cx="3640518" cy="11277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" name="Text Box 5"/>
          <p:cNvSpPr txBox="1">
            <a:spLocks noChangeArrowheads="1"/>
          </p:cNvSpPr>
          <p:nvPr/>
        </p:nvSpPr>
        <p:spPr bwMode="auto">
          <a:xfrm>
            <a:off x="467905" y="4599297"/>
            <a:ext cx="60785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0033CC"/>
                </a:solidFill>
              </a:rPr>
              <a:t>Core 1</a:t>
            </a:r>
          </a:p>
        </p:txBody>
      </p:sp>
      <p:sp>
        <p:nvSpPr>
          <p:cNvPr id="90" name="Text Box 6"/>
          <p:cNvSpPr txBox="1">
            <a:spLocks noChangeArrowheads="1"/>
          </p:cNvSpPr>
          <p:nvPr/>
        </p:nvSpPr>
        <p:spPr bwMode="auto">
          <a:xfrm>
            <a:off x="1259993" y="4599297"/>
            <a:ext cx="60785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0033CC"/>
                </a:solidFill>
              </a:rPr>
              <a:t>Core 2</a:t>
            </a:r>
          </a:p>
        </p:txBody>
      </p:sp>
      <p:sp>
        <p:nvSpPr>
          <p:cNvPr id="91" name="Text Box 7"/>
          <p:cNvSpPr txBox="1">
            <a:spLocks noChangeArrowheads="1"/>
          </p:cNvSpPr>
          <p:nvPr/>
        </p:nvSpPr>
        <p:spPr bwMode="auto">
          <a:xfrm>
            <a:off x="1980073" y="4599297"/>
            <a:ext cx="60785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0033CC"/>
                </a:solidFill>
              </a:rPr>
              <a:t>Core 3</a:t>
            </a:r>
          </a:p>
        </p:txBody>
      </p:sp>
      <p:sp>
        <p:nvSpPr>
          <p:cNvPr id="92" name="Text Box 8"/>
          <p:cNvSpPr txBox="1">
            <a:spLocks noChangeArrowheads="1"/>
          </p:cNvSpPr>
          <p:nvPr/>
        </p:nvSpPr>
        <p:spPr bwMode="auto">
          <a:xfrm>
            <a:off x="2772161" y="4587250"/>
            <a:ext cx="60785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0033CC"/>
                </a:solidFill>
              </a:rPr>
              <a:t>Core 4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3471667" y="3980822"/>
            <a:ext cx="596638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l-BE" dirty="0" smtClean="0"/>
              <a:t>GPU</a:t>
            </a:r>
            <a:endParaRPr lang="nl-BE" dirty="0"/>
          </a:p>
        </p:txBody>
      </p:sp>
      <p:sp>
        <p:nvSpPr>
          <p:cNvPr id="94" name="TextBox 93"/>
          <p:cNvSpPr txBox="1"/>
          <p:nvPr/>
        </p:nvSpPr>
        <p:spPr>
          <a:xfrm>
            <a:off x="3494109" y="4672769"/>
            <a:ext cx="57419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l-BE" dirty="0" smtClean="0"/>
              <a:t>CPU</a:t>
            </a:r>
            <a:endParaRPr lang="nl-BE" dirty="0"/>
          </a:p>
        </p:txBody>
      </p:sp>
      <p:sp>
        <p:nvSpPr>
          <p:cNvPr id="95" name="TextBox 94"/>
          <p:cNvSpPr txBox="1"/>
          <p:nvPr/>
        </p:nvSpPr>
        <p:spPr>
          <a:xfrm rot="16200000">
            <a:off x="3754333" y="1645451"/>
            <a:ext cx="2274836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BE" dirty="0" smtClean="0">
                <a:solidFill>
                  <a:srgbClr val="0070C0"/>
                </a:solidFill>
              </a:rPr>
              <a:t>Nvidia CUDA</a:t>
            </a:r>
            <a:endParaRPr lang="nl-BE" dirty="0">
              <a:solidFill>
                <a:srgbClr val="0070C0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 rot="16200000">
            <a:off x="3841557" y="3977699"/>
            <a:ext cx="2100387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BE" dirty="0" smtClean="0">
                <a:solidFill>
                  <a:srgbClr val="0070C0"/>
                </a:solidFill>
              </a:rPr>
              <a:t>OpenCL</a:t>
            </a:r>
            <a:endParaRPr lang="nl-BE" dirty="0">
              <a:solidFill>
                <a:srgbClr val="0070C0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 rot="16200000">
            <a:off x="4536894" y="5489350"/>
            <a:ext cx="709714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BE" dirty="0" smtClean="0">
                <a:solidFill>
                  <a:srgbClr val="0070C0"/>
                </a:solidFill>
              </a:rPr>
              <a:t>GCC</a:t>
            </a:r>
            <a:endParaRPr lang="nl-BE" dirty="0">
              <a:solidFill>
                <a:srgbClr val="0070C0"/>
              </a:solidFill>
            </a:endParaRPr>
          </a:p>
        </p:txBody>
      </p:sp>
      <p:sp>
        <p:nvSpPr>
          <p:cNvPr id="98" name="Left-Right Arrow 97"/>
          <p:cNvSpPr/>
          <p:nvPr/>
        </p:nvSpPr>
        <p:spPr>
          <a:xfrm>
            <a:off x="4212321" y="1626829"/>
            <a:ext cx="477186" cy="29668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9" name="Left-Right Arrow 98"/>
          <p:cNvSpPr/>
          <p:nvPr/>
        </p:nvSpPr>
        <p:spPr>
          <a:xfrm>
            <a:off x="4212321" y="3441971"/>
            <a:ext cx="477186" cy="29668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0" name="Left-Right Arrow 99"/>
          <p:cNvSpPr/>
          <p:nvPr/>
        </p:nvSpPr>
        <p:spPr>
          <a:xfrm>
            <a:off x="4226328" y="4771485"/>
            <a:ext cx="477186" cy="29668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1" name="Left-Right Arrow 100"/>
          <p:cNvSpPr/>
          <p:nvPr/>
        </p:nvSpPr>
        <p:spPr>
          <a:xfrm>
            <a:off x="4226328" y="5525674"/>
            <a:ext cx="477186" cy="29668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2" name="TextBox 101"/>
          <p:cNvSpPr txBox="1"/>
          <p:nvPr/>
        </p:nvSpPr>
        <p:spPr>
          <a:xfrm rot="16200000">
            <a:off x="3097051" y="3176119"/>
            <a:ext cx="5336178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BE" dirty="0" smtClean="0"/>
              <a:t>Quasar</a:t>
            </a:r>
            <a:endParaRPr lang="nl-BE" dirty="0"/>
          </a:p>
        </p:txBody>
      </p:sp>
      <p:sp>
        <p:nvSpPr>
          <p:cNvPr id="103" name="Left-Right Arrow 102"/>
          <p:cNvSpPr/>
          <p:nvPr/>
        </p:nvSpPr>
        <p:spPr>
          <a:xfrm>
            <a:off x="5115163" y="1626828"/>
            <a:ext cx="477186" cy="29668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4" name="Left-Right Arrow 103"/>
          <p:cNvSpPr/>
          <p:nvPr/>
        </p:nvSpPr>
        <p:spPr>
          <a:xfrm>
            <a:off x="5115163" y="3868634"/>
            <a:ext cx="477186" cy="29668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5" name="Left-Right Arrow 104"/>
          <p:cNvSpPr/>
          <p:nvPr/>
        </p:nvSpPr>
        <p:spPr>
          <a:xfrm>
            <a:off x="5129170" y="5525673"/>
            <a:ext cx="477186" cy="29668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6" name="Left-Right Arrow 105"/>
          <p:cNvSpPr/>
          <p:nvPr/>
        </p:nvSpPr>
        <p:spPr>
          <a:xfrm>
            <a:off x="5977171" y="2976885"/>
            <a:ext cx="477186" cy="29668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7" name="TextBox 106"/>
          <p:cNvSpPr txBox="1"/>
          <p:nvPr/>
        </p:nvSpPr>
        <p:spPr>
          <a:xfrm>
            <a:off x="6615168" y="2904234"/>
            <a:ext cx="1995431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BE" dirty="0" smtClean="0">
                <a:solidFill>
                  <a:srgbClr val="0070C0"/>
                </a:solidFill>
              </a:rPr>
              <a:t>OpenGL / DirectX</a:t>
            </a:r>
            <a:endParaRPr lang="nl-BE" dirty="0">
              <a:solidFill>
                <a:srgbClr val="0070C0"/>
              </a:solidFill>
            </a:endParaRPr>
          </a:p>
        </p:txBody>
      </p:sp>
      <p:sp>
        <p:nvSpPr>
          <p:cNvPr id="108" name="Left-Right Arrow 107"/>
          <p:cNvSpPr/>
          <p:nvPr/>
        </p:nvSpPr>
        <p:spPr>
          <a:xfrm rot="5400000">
            <a:off x="6603967" y="3561917"/>
            <a:ext cx="698947" cy="29668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9" name="TextBox 108"/>
          <p:cNvSpPr txBox="1"/>
          <p:nvPr/>
        </p:nvSpPr>
        <p:spPr>
          <a:xfrm>
            <a:off x="7193163" y="3284983"/>
            <a:ext cx="1339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Real-time</a:t>
            </a:r>
          </a:p>
          <a:p>
            <a:r>
              <a:rPr lang="nl-BE" dirty="0" smtClean="0"/>
              <a:t>visualization</a:t>
            </a:r>
            <a:endParaRPr lang="nl-BE" dirty="0"/>
          </a:p>
        </p:txBody>
      </p:sp>
      <p:sp>
        <p:nvSpPr>
          <p:cNvPr id="110" name="Left-Right Arrow 109"/>
          <p:cNvSpPr/>
          <p:nvPr/>
        </p:nvSpPr>
        <p:spPr>
          <a:xfrm>
            <a:off x="5950718" y="1621236"/>
            <a:ext cx="503639" cy="29668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1" name="TextBox 110"/>
          <p:cNvSpPr txBox="1"/>
          <p:nvPr/>
        </p:nvSpPr>
        <p:spPr>
          <a:xfrm>
            <a:off x="6615169" y="1412775"/>
            <a:ext cx="1364476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BE" dirty="0" smtClean="0">
                <a:solidFill>
                  <a:srgbClr val="0070C0"/>
                </a:solidFill>
              </a:rPr>
              <a:t>FFMPEG / </a:t>
            </a:r>
            <a:br>
              <a:rPr lang="nl-BE" dirty="0" smtClean="0">
                <a:solidFill>
                  <a:srgbClr val="0070C0"/>
                </a:solidFill>
              </a:rPr>
            </a:br>
            <a:r>
              <a:rPr lang="nl-BE" dirty="0" smtClean="0">
                <a:solidFill>
                  <a:srgbClr val="0070C0"/>
                </a:solidFill>
              </a:rPr>
              <a:t>DirectShow</a:t>
            </a:r>
            <a:endParaRPr lang="nl-BE" dirty="0">
              <a:solidFill>
                <a:srgbClr val="0070C0"/>
              </a:solidFill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6608057" y="1043443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Video input</a:t>
            </a:r>
          </a:p>
        </p:txBody>
      </p:sp>
      <p:pic>
        <p:nvPicPr>
          <p:cNvPr id="113" name="Picture 8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3074" y="2747921"/>
            <a:ext cx="1427750" cy="1001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" name="Picture 9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6752" y="5319160"/>
            <a:ext cx="620055" cy="575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6" name="Rectangle 115"/>
          <p:cNvSpPr/>
          <p:nvPr/>
        </p:nvSpPr>
        <p:spPr>
          <a:xfrm>
            <a:off x="0" y="156388"/>
            <a:ext cx="5827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Quasar: new programming language for CPU and GPU</a:t>
            </a:r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56249" y="431561"/>
            <a:ext cx="4416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>
                <a:hlinkClick r:id="rId8"/>
              </a:rPr>
              <a:t>http://quasar.ugent.be</a:t>
            </a:r>
            <a:r>
              <a:rPr lang="nl-BE" dirty="0" smtClean="0"/>
              <a:t>  [Goossens, 2014]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076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7299F-7A0C-4C93-99FD-9880DCD995E5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Goossens, An Overview of State-of-the-art Denoising and Demosaicking Techniques:  Toward A Unified Framework for Handling Artifacts during Image Reconstruction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674" l="0" r="100000">
                        <a14:foregroundMark x1="65514" y1="47514" x2="66378" y2="83757"/>
                        <a14:foregroundMark x1="65034" y1="76243" x2="64649" y2="98674"/>
                        <a14:foregroundMark x1="86744" y1="63757" x2="87512" y2="89282"/>
                        <a14:foregroundMark x1="60231" y1="67845" x2="62920" y2="92707"/>
                        <a14:foregroundMark x1="73199" y1="78122" x2="56100" y2="56133"/>
                        <a14:foregroundMark x1="58309" y1="51934" x2="77810" y2="52376"/>
                        <a14:foregroundMark x1="72142" y1="51934" x2="70509" y2="92155"/>
                        <a14:foregroundMark x1="75600" y1="73591" x2="75312" y2="97127"/>
                        <a14:foregroundMark x1="55908" y1="74365" x2="55331" y2="92818"/>
                        <a14:foregroundMark x1="52738" y1="77348" x2="55235" y2="90497"/>
                        <a14:foregroundMark x1="576" y1="2762" x2="672" y2="20442"/>
                        <a14:foregroundMark x1="2690" y1="89171" x2="9894" y2="88840"/>
                        <a14:foregroundMark x1="1825" y1="89061" x2="10663" y2="888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5976664" cy="519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56388"/>
            <a:ext cx="5827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Quasar: new programming language for CPU and GPU</a:t>
            </a:r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813349"/>
            <a:ext cx="6755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>
                <a:latin typeface="Calibri" panose="020F0502020204030204" pitchFamily="34" charset="0"/>
              </a:rPr>
              <a:t>Easy </a:t>
            </a:r>
            <a:r>
              <a:rPr lang="nl-BE" dirty="0" err="1" smtClean="0">
                <a:latin typeface="Calibri" panose="020F0502020204030204" pitchFamily="34" charset="0"/>
              </a:rPr>
              <a:t>development</a:t>
            </a:r>
            <a:r>
              <a:rPr lang="nl-BE" dirty="0" smtClean="0">
                <a:latin typeface="Calibri" panose="020F0502020204030204" pitchFamily="34" charset="0"/>
              </a:rPr>
              <a:t> </a:t>
            </a:r>
            <a:r>
              <a:rPr lang="nl-BE" dirty="0" err="1" smtClean="0">
                <a:latin typeface="Calibri" panose="020F0502020204030204" pitchFamily="34" charset="0"/>
              </a:rPr>
              <a:t>and</a:t>
            </a:r>
            <a:r>
              <a:rPr lang="nl-BE" dirty="0" smtClean="0">
                <a:latin typeface="Calibri" panose="020F0502020204030204" pitchFamily="34" charset="0"/>
              </a:rPr>
              <a:t> </a:t>
            </a:r>
            <a:r>
              <a:rPr lang="nl-BE" dirty="0" err="1" smtClean="0">
                <a:latin typeface="Calibri" panose="020F0502020204030204" pitchFamily="34" charset="0"/>
              </a:rPr>
              <a:t>debugging</a:t>
            </a:r>
            <a:r>
              <a:rPr lang="nl-BE" dirty="0" smtClean="0">
                <a:latin typeface="Calibri" panose="020F0502020204030204" pitchFamily="34" charset="0"/>
              </a:rPr>
              <a:t> of image </a:t>
            </a:r>
            <a:r>
              <a:rPr lang="nl-BE" dirty="0" err="1" smtClean="0">
                <a:latin typeface="Calibri" panose="020F0502020204030204" pitchFamily="34" charset="0"/>
              </a:rPr>
              <a:t>reconstruction</a:t>
            </a:r>
            <a:r>
              <a:rPr lang="nl-BE" dirty="0" smtClean="0">
                <a:latin typeface="Calibri" panose="020F0502020204030204" pitchFamily="34" charset="0"/>
              </a:rPr>
              <a:t> </a:t>
            </a:r>
            <a:r>
              <a:rPr lang="nl-BE" dirty="0" err="1" smtClean="0">
                <a:latin typeface="Calibri" panose="020F0502020204030204" pitchFamily="34" charset="0"/>
              </a:rPr>
              <a:t>algorithms</a:t>
            </a:r>
            <a:r>
              <a:rPr lang="nl-BE" dirty="0" smtClean="0">
                <a:latin typeface="Calibri" panose="020F0502020204030204" pitchFamily="34" charset="0"/>
              </a:rPr>
              <a:t>!</a:t>
            </a:r>
            <a:endParaRPr lang="nl-BE" dirty="0"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6249" y="431561"/>
            <a:ext cx="4416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>
                <a:hlinkClick r:id="rId4"/>
              </a:rPr>
              <a:t>http://quasar.ugent.be</a:t>
            </a:r>
            <a:r>
              <a:rPr lang="nl-BE" dirty="0" smtClean="0"/>
              <a:t>  [Goossens, 2014]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2562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171A2-9641-423E-B854-E03630611B16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Goossens, An Overview of State-of-the-art Denoising and Demosaicking Techniques:  Toward A Unified Framework for Handling Artifacts during Image Reconstruction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156388"/>
            <a:ext cx="8522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Results</a:t>
            </a:r>
            <a:endParaRPr lang="nl-BE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1" y="980728"/>
            <a:ext cx="4346355" cy="38030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5866" y="979721"/>
            <a:ext cx="4347506" cy="38040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216" y="4869464"/>
            <a:ext cx="2994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 smtClean="0">
                <a:latin typeface="Calibri" panose="020F0502020204030204" pitchFamily="34" charset="0"/>
              </a:rPr>
              <a:t>RawTherapee</a:t>
            </a:r>
            <a:r>
              <a:rPr lang="nl-BE" dirty="0" smtClean="0">
                <a:latin typeface="Calibri" panose="020F0502020204030204" pitchFamily="34" charset="0"/>
              </a:rPr>
              <a:t> (default profile)</a:t>
            </a:r>
            <a:endParaRPr lang="nl-BE" dirty="0"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10646" y="4869464"/>
            <a:ext cx="3748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 smtClean="0">
                <a:latin typeface="Calibri" panose="020F0502020204030204" pitchFamily="34" charset="0"/>
              </a:rPr>
              <a:t>Our</a:t>
            </a:r>
            <a:r>
              <a:rPr lang="nl-BE" dirty="0" smtClean="0">
                <a:latin typeface="Calibri" panose="020F0502020204030204" pitchFamily="34" charset="0"/>
              </a:rPr>
              <a:t> </a:t>
            </a:r>
            <a:r>
              <a:rPr lang="nl-BE" dirty="0" err="1" smtClean="0">
                <a:latin typeface="Calibri" panose="020F0502020204030204" pitchFamily="34" charset="0"/>
              </a:rPr>
              <a:t>unified</a:t>
            </a:r>
            <a:r>
              <a:rPr lang="nl-BE" dirty="0" smtClean="0">
                <a:latin typeface="Calibri" panose="020F0502020204030204" pitchFamily="34" charset="0"/>
              </a:rPr>
              <a:t> </a:t>
            </a:r>
            <a:r>
              <a:rPr lang="nl-BE" dirty="0" err="1" smtClean="0">
                <a:latin typeface="Calibri" panose="020F0502020204030204" pitchFamily="34" charset="0"/>
              </a:rPr>
              <a:t>reconstruction</a:t>
            </a:r>
            <a:r>
              <a:rPr lang="nl-BE" dirty="0" smtClean="0">
                <a:latin typeface="Calibri" panose="020F0502020204030204" pitchFamily="34" charset="0"/>
              </a:rPr>
              <a:t> </a:t>
            </a:r>
            <a:r>
              <a:rPr lang="nl-BE" dirty="0" err="1" smtClean="0">
                <a:latin typeface="Calibri" panose="020F0502020204030204" pitchFamily="34" charset="0"/>
              </a:rPr>
              <a:t>framework</a:t>
            </a:r>
            <a:endParaRPr lang="nl-BE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88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Image </a:t>
            </a:r>
            <a:r>
              <a:rPr lang="en-US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denoising</a:t>
            </a:r>
            <a:endParaRPr lang="en-US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Image </a:t>
            </a:r>
            <a:r>
              <a:rPr lang="en-US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demosaicking</a:t>
            </a:r>
            <a:endParaRPr lang="en-US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A unified reconstruction framework</a:t>
            </a:r>
          </a:p>
          <a:p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Results</a:t>
            </a:r>
          </a:p>
          <a:p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Conclusion</a:t>
            </a:r>
            <a:endParaRPr lang="nl-BE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Goossens, An Overview of State-of-the-art Denoising and Demosaicking Techniques:  Toward A Unified Framework for Handling Artifacts during Image Reconstruction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7299F-7A0C-4C93-99FD-9880DCD995E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54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248472"/>
          </a:xfrm>
        </p:spPr>
        <p:txBody>
          <a:bodyPr/>
          <a:lstStyle/>
          <a:p>
            <a:r>
              <a:rPr lang="en-US" sz="2400" dirty="0" smtClean="0"/>
              <a:t>Pushing physical limits of sensors </a:t>
            </a: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	› need for better </a:t>
            </a:r>
            <a:r>
              <a:rPr lang="en-US" sz="2400" dirty="0" smtClean="0"/>
              <a:t>reconstruction </a:t>
            </a:r>
            <a:r>
              <a:rPr lang="en-US" sz="2400" dirty="0" smtClean="0"/>
              <a:t>techniques</a:t>
            </a:r>
            <a:endParaRPr lang="en-US" sz="2400" dirty="0" smtClean="0"/>
          </a:p>
          <a:p>
            <a:r>
              <a:rPr lang="en-US" sz="2400" dirty="0" smtClean="0"/>
              <a:t>Image </a:t>
            </a:r>
            <a:r>
              <a:rPr lang="en-US" sz="2400" dirty="0" err="1" smtClean="0"/>
              <a:t>denoising</a:t>
            </a:r>
            <a:r>
              <a:rPr lang="en-US" sz="2400" dirty="0" smtClean="0"/>
              <a:t> &amp; </a:t>
            </a:r>
            <a:r>
              <a:rPr lang="en-US" sz="2400" dirty="0" err="1" smtClean="0"/>
              <a:t>demosaicking</a:t>
            </a:r>
            <a:endParaRPr lang="en-US" sz="2400" dirty="0"/>
          </a:p>
          <a:p>
            <a:r>
              <a:rPr lang="en-US" sz="2400" dirty="0" smtClean="0"/>
              <a:t>Other </a:t>
            </a:r>
            <a:r>
              <a:rPr lang="en-US" sz="2400" dirty="0" smtClean="0"/>
              <a:t>post-processing steps </a:t>
            </a:r>
            <a:r>
              <a:rPr lang="en-US" sz="2400" dirty="0" smtClean="0"/>
              <a:t>(</a:t>
            </a:r>
            <a:r>
              <a:rPr lang="en-US" sz="2400" dirty="0" smtClean="0"/>
              <a:t>gamma correction, chromatic aberration correction, etc</a:t>
            </a:r>
            <a:r>
              <a:rPr lang="en-US" sz="2400" dirty="0" smtClean="0"/>
              <a:t>.) to be considered</a:t>
            </a:r>
            <a:endParaRPr lang="en-US" sz="2400" dirty="0"/>
          </a:p>
          <a:p>
            <a:r>
              <a:rPr lang="en-US" sz="2400" dirty="0" smtClean="0"/>
              <a:t>Sequential approach: not optimal!</a:t>
            </a:r>
            <a:endParaRPr lang="en-US" sz="2400" dirty="0" smtClean="0"/>
          </a:p>
          <a:p>
            <a:r>
              <a:rPr lang="en-US" sz="2400" dirty="0" smtClean="0"/>
              <a:t>Unified reconstruction framework</a:t>
            </a:r>
            <a:endParaRPr lang="en-US" sz="2400" dirty="0"/>
          </a:p>
          <a:p>
            <a:r>
              <a:rPr lang="en-US" sz="2400" dirty="0" smtClean="0"/>
              <a:t>New programming language Quasar helps to develop and debug new reconstruction algorithms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1EEEF9-D9AC-407C-B834-F165BD5DCA28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15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7299F-7A0C-4C93-99FD-9880DCD995E5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Goossens, An Overview of State-of-the-art Denoising and Demosaicking Techniques:  Toward A Unified Framework for Handling Artifacts during Image Reconstruction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Questions</a:t>
            </a:r>
            <a:r>
              <a:rPr lang="nl-BE" dirty="0" smtClean="0"/>
              <a:t>?</a:t>
            </a:r>
            <a:endParaRPr lang="nl-BE" dirty="0"/>
          </a:p>
        </p:txBody>
      </p:sp>
      <p:pic>
        <p:nvPicPr>
          <p:cNvPr id="9218" name="Picture 2" descr="http://www.monkeyhelpers.org/sites/default/files/styles/ecard_full/public/e_card_drawing.jpg?itok=nfTXVox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3562" y="1700808"/>
            <a:ext cx="5476875" cy="364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0112" y="1705008"/>
            <a:ext cx="1725943" cy="36390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2105" y="1718239"/>
            <a:ext cx="583950" cy="48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34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Bibliography</a:t>
            </a:r>
            <a:r>
              <a:rPr lang="nl-BE" dirty="0" smtClean="0"/>
              <a:t> (I)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sz="1600" b="1" i="1" dirty="0"/>
              <a:t>[</a:t>
            </a:r>
            <a:r>
              <a:rPr lang="nl-BE" sz="1600" b="1" i="1" dirty="0" err="1"/>
              <a:t>Buades</a:t>
            </a:r>
            <a:r>
              <a:rPr lang="nl-BE" sz="1600" b="1" i="1" dirty="0"/>
              <a:t>, 2005] </a:t>
            </a:r>
            <a:r>
              <a:rPr lang="nl-BE" sz="1600" dirty="0"/>
              <a:t>A. </a:t>
            </a:r>
            <a:r>
              <a:rPr lang="nl-BE" sz="1600" dirty="0" err="1"/>
              <a:t>Buades</a:t>
            </a:r>
            <a:r>
              <a:rPr lang="nl-BE" sz="1600" dirty="0"/>
              <a:t>., B. Coll., </a:t>
            </a:r>
            <a:r>
              <a:rPr lang="nl-BE" sz="1600" dirty="0" err="1"/>
              <a:t>and</a:t>
            </a:r>
            <a:r>
              <a:rPr lang="nl-BE" sz="1600" dirty="0"/>
              <a:t> J. Morel, “A non </a:t>
            </a:r>
            <a:r>
              <a:rPr lang="nl-BE" sz="1600" dirty="0" err="1"/>
              <a:t>local</a:t>
            </a:r>
            <a:r>
              <a:rPr lang="nl-BE" sz="1600" dirty="0"/>
              <a:t> </a:t>
            </a:r>
            <a:r>
              <a:rPr lang="nl-BE" sz="1600" dirty="0" err="1"/>
              <a:t>algorithm</a:t>
            </a:r>
            <a:r>
              <a:rPr lang="nl-BE" sz="1600" dirty="0"/>
              <a:t> </a:t>
            </a:r>
            <a:r>
              <a:rPr lang="nl-BE" sz="1600" dirty="0" err="1"/>
              <a:t>for</a:t>
            </a:r>
            <a:r>
              <a:rPr lang="nl-BE" sz="1600" dirty="0"/>
              <a:t> image </a:t>
            </a:r>
            <a:r>
              <a:rPr lang="nl-BE" sz="1600" dirty="0" err="1"/>
              <a:t>denoising</a:t>
            </a:r>
            <a:r>
              <a:rPr lang="nl-BE" sz="1600" dirty="0"/>
              <a:t>,” SIAM </a:t>
            </a:r>
            <a:r>
              <a:rPr lang="nl-BE" sz="1600" dirty="0" err="1"/>
              <a:t>interdisciplinary</a:t>
            </a:r>
            <a:r>
              <a:rPr lang="nl-BE" sz="1600" dirty="0"/>
              <a:t> </a:t>
            </a:r>
            <a:r>
              <a:rPr lang="nl-BE" sz="1600" dirty="0" err="1"/>
              <a:t>journal</a:t>
            </a:r>
            <a:r>
              <a:rPr lang="nl-BE" sz="1600" dirty="0"/>
              <a:t>: </a:t>
            </a:r>
            <a:r>
              <a:rPr lang="nl-BE" sz="1600" dirty="0" err="1"/>
              <a:t>Multiscale</a:t>
            </a:r>
            <a:r>
              <a:rPr lang="nl-BE" sz="1600" dirty="0"/>
              <a:t> </a:t>
            </a:r>
            <a:r>
              <a:rPr lang="nl-BE" sz="1600" dirty="0" err="1"/>
              <a:t>Modeling</a:t>
            </a:r>
            <a:r>
              <a:rPr lang="nl-BE" sz="1600" dirty="0"/>
              <a:t> </a:t>
            </a:r>
            <a:r>
              <a:rPr lang="nl-BE" sz="1600" dirty="0" err="1"/>
              <a:t>and</a:t>
            </a:r>
            <a:r>
              <a:rPr lang="nl-BE" sz="1600" dirty="0"/>
              <a:t> </a:t>
            </a:r>
            <a:r>
              <a:rPr lang="nl-BE" sz="1600" dirty="0" err="1"/>
              <a:t>Simulation</a:t>
            </a:r>
            <a:r>
              <a:rPr lang="nl-BE" sz="1600" dirty="0"/>
              <a:t>, vol. 2, no. 2, pp. 60–65, 2005.</a:t>
            </a:r>
          </a:p>
          <a:p>
            <a:r>
              <a:rPr lang="nl-BE" sz="1600" b="1" i="1" dirty="0"/>
              <a:t>[</a:t>
            </a:r>
            <a:r>
              <a:rPr lang="nl-BE" sz="1600" b="1" i="1" dirty="0" err="1"/>
              <a:t>Chang</a:t>
            </a:r>
            <a:r>
              <a:rPr lang="nl-BE" sz="1600" b="1" i="1" dirty="0"/>
              <a:t>, 2000] </a:t>
            </a:r>
            <a:r>
              <a:rPr lang="nl-BE" sz="1600" dirty="0" err="1"/>
              <a:t>Chang</a:t>
            </a:r>
            <a:r>
              <a:rPr lang="nl-BE" sz="1600" dirty="0"/>
              <a:t>, S., </a:t>
            </a:r>
            <a:r>
              <a:rPr lang="nl-BE" sz="1600" dirty="0" err="1"/>
              <a:t>Yu</a:t>
            </a:r>
            <a:r>
              <a:rPr lang="nl-BE" sz="1600" dirty="0"/>
              <a:t>, B., </a:t>
            </a:r>
            <a:r>
              <a:rPr lang="nl-BE" sz="1600" dirty="0" err="1"/>
              <a:t>and</a:t>
            </a:r>
            <a:r>
              <a:rPr lang="nl-BE" sz="1600" dirty="0"/>
              <a:t> </a:t>
            </a:r>
            <a:r>
              <a:rPr lang="nl-BE" sz="1600" dirty="0" err="1"/>
              <a:t>Vetterli</a:t>
            </a:r>
            <a:r>
              <a:rPr lang="nl-BE" sz="1600" dirty="0"/>
              <a:t>, M. </a:t>
            </a:r>
            <a:r>
              <a:rPr lang="nl-BE" sz="1600" dirty="0" err="1"/>
              <a:t>Spatially</a:t>
            </a:r>
            <a:r>
              <a:rPr lang="nl-BE" sz="1600" dirty="0"/>
              <a:t> </a:t>
            </a:r>
            <a:r>
              <a:rPr lang="nl-BE" sz="1600" dirty="0" err="1"/>
              <a:t>adaptive</a:t>
            </a:r>
            <a:r>
              <a:rPr lang="nl-BE" sz="1600" dirty="0"/>
              <a:t> </a:t>
            </a:r>
            <a:r>
              <a:rPr lang="nl-BE" sz="1600" dirty="0" err="1"/>
              <a:t>wavelet</a:t>
            </a:r>
            <a:r>
              <a:rPr lang="nl-BE" sz="1600" dirty="0"/>
              <a:t> </a:t>
            </a:r>
            <a:r>
              <a:rPr lang="nl-BE" sz="1600" dirty="0" err="1"/>
              <a:t>thresholding</a:t>
            </a:r>
            <a:r>
              <a:rPr lang="nl-BE" sz="1600" dirty="0"/>
              <a:t> </a:t>
            </a:r>
            <a:r>
              <a:rPr lang="nl-BE" sz="1600" dirty="0" err="1"/>
              <a:t>with</a:t>
            </a:r>
            <a:r>
              <a:rPr lang="nl-BE" sz="1600" dirty="0"/>
              <a:t> context </a:t>
            </a:r>
            <a:r>
              <a:rPr lang="nl-BE" sz="1600" dirty="0" err="1"/>
              <a:t>modeling</a:t>
            </a:r>
            <a:r>
              <a:rPr lang="nl-BE" sz="1600" dirty="0"/>
              <a:t> </a:t>
            </a:r>
            <a:r>
              <a:rPr lang="nl-BE" sz="1600" dirty="0" err="1"/>
              <a:t>for</a:t>
            </a:r>
            <a:r>
              <a:rPr lang="nl-BE" sz="1600" dirty="0"/>
              <a:t> image </a:t>
            </a:r>
            <a:r>
              <a:rPr lang="nl-BE" sz="1600" dirty="0" err="1"/>
              <a:t>denoising</a:t>
            </a:r>
            <a:r>
              <a:rPr lang="nl-BE" sz="1600" dirty="0"/>
              <a:t>. IEEE Trans. Image </a:t>
            </a:r>
            <a:r>
              <a:rPr lang="nl-BE" sz="1600" dirty="0" err="1"/>
              <a:t>Process</a:t>
            </a:r>
            <a:r>
              <a:rPr lang="nl-BE" sz="1600" dirty="0"/>
              <a:t>., 9(9):1522–1531, 2000.</a:t>
            </a:r>
          </a:p>
          <a:p>
            <a:r>
              <a:rPr lang="nl-BE" sz="1600" b="1" i="1" dirty="0" smtClean="0"/>
              <a:t>[</a:t>
            </a:r>
            <a:r>
              <a:rPr lang="nl-BE" sz="1600" b="1" i="1" dirty="0" err="1" smtClean="0"/>
              <a:t>Chatterjee</a:t>
            </a:r>
            <a:r>
              <a:rPr lang="nl-BE" sz="1600" b="1" i="1" dirty="0" smtClean="0"/>
              <a:t>, 2011] </a:t>
            </a:r>
            <a:r>
              <a:rPr lang="nl-BE" sz="1600" dirty="0" smtClean="0"/>
              <a:t>P</a:t>
            </a:r>
            <a:r>
              <a:rPr lang="nl-BE" sz="1600" dirty="0"/>
              <a:t>. </a:t>
            </a:r>
            <a:r>
              <a:rPr lang="nl-BE" sz="1600" dirty="0" err="1"/>
              <a:t>Chatterjee</a:t>
            </a:r>
            <a:r>
              <a:rPr lang="nl-BE" sz="1600" dirty="0"/>
              <a:t>, N. </a:t>
            </a:r>
            <a:r>
              <a:rPr lang="nl-BE" sz="1600" dirty="0" err="1"/>
              <a:t>Joshi</a:t>
            </a:r>
            <a:r>
              <a:rPr lang="nl-BE" sz="1600" dirty="0"/>
              <a:t>, K. S. B., </a:t>
            </a:r>
            <a:r>
              <a:rPr lang="nl-BE" sz="1600" dirty="0" err="1"/>
              <a:t>and</a:t>
            </a:r>
            <a:r>
              <a:rPr lang="nl-BE" sz="1600" dirty="0"/>
              <a:t> Y. Matsushita, “</a:t>
            </a:r>
            <a:r>
              <a:rPr lang="nl-BE" sz="1600" dirty="0" err="1"/>
              <a:t>Noise</a:t>
            </a:r>
            <a:r>
              <a:rPr lang="nl-BE" sz="1600" dirty="0"/>
              <a:t> </a:t>
            </a:r>
            <a:r>
              <a:rPr lang="nl-BE" sz="1600" dirty="0" err="1"/>
              <a:t>suppression</a:t>
            </a:r>
            <a:r>
              <a:rPr lang="nl-BE" sz="1600" dirty="0"/>
              <a:t> in low-light images </a:t>
            </a:r>
            <a:r>
              <a:rPr lang="nl-BE" sz="1600" dirty="0" err="1"/>
              <a:t>through</a:t>
            </a:r>
            <a:r>
              <a:rPr lang="nl-BE" sz="1600" dirty="0"/>
              <a:t> joint </a:t>
            </a:r>
            <a:r>
              <a:rPr lang="nl-BE" sz="1600" dirty="0" err="1"/>
              <a:t>denoising</a:t>
            </a:r>
            <a:r>
              <a:rPr lang="nl-BE" sz="1600" dirty="0"/>
              <a:t> </a:t>
            </a:r>
            <a:r>
              <a:rPr lang="nl-BE" sz="1600" dirty="0" err="1"/>
              <a:t>and</a:t>
            </a:r>
            <a:r>
              <a:rPr lang="nl-BE" sz="1600" dirty="0"/>
              <a:t> </a:t>
            </a:r>
            <a:r>
              <a:rPr lang="nl-BE" sz="1600" dirty="0" err="1"/>
              <a:t>demosaicing</a:t>
            </a:r>
            <a:r>
              <a:rPr lang="nl-BE" sz="1600" dirty="0"/>
              <a:t>,” in Proc. IEEE </a:t>
            </a:r>
            <a:r>
              <a:rPr lang="nl-BE" sz="1600" dirty="0" err="1"/>
              <a:t>Conf</a:t>
            </a:r>
            <a:r>
              <a:rPr lang="nl-BE" sz="1600" dirty="0"/>
              <a:t>. Computer </a:t>
            </a:r>
            <a:r>
              <a:rPr lang="nl-BE" sz="1600" dirty="0" err="1"/>
              <a:t>Vision</a:t>
            </a:r>
            <a:r>
              <a:rPr lang="nl-BE" sz="1600" dirty="0"/>
              <a:t> </a:t>
            </a:r>
            <a:r>
              <a:rPr lang="nl-BE" sz="1600" dirty="0" err="1"/>
              <a:t>and</a:t>
            </a:r>
            <a:r>
              <a:rPr lang="nl-BE" sz="1600" dirty="0"/>
              <a:t> </a:t>
            </a:r>
            <a:r>
              <a:rPr lang="nl-BE" sz="1600" dirty="0" err="1"/>
              <a:t>Pattern</a:t>
            </a:r>
            <a:r>
              <a:rPr lang="nl-BE" sz="1600" dirty="0"/>
              <a:t> </a:t>
            </a:r>
            <a:r>
              <a:rPr lang="nl-BE" sz="1600" dirty="0" err="1"/>
              <a:t>Recognition</a:t>
            </a:r>
            <a:r>
              <a:rPr lang="nl-BE" sz="1600" dirty="0"/>
              <a:t> (CVPR), 2011, pp. 321–328.</a:t>
            </a:r>
          </a:p>
          <a:p>
            <a:r>
              <a:rPr lang="nl-BE" sz="1600" b="1" i="1" dirty="0"/>
              <a:t>[</a:t>
            </a:r>
            <a:r>
              <a:rPr lang="nl-BE" sz="1600" b="1" i="1" dirty="0" err="1"/>
              <a:t>Condat</a:t>
            </a:r>
            <a:r>
              <a:rPr lang="nl-BE" sz="1600" b="1" i="1" dirty="0"/>
              <a:t>, 2010] </a:t>
            </a:r>
            <a:r>
              <a:rPr lang="nl-BE" sz="1600" dirty="0"/>
              <a:t>L. </a:t>
            </a:r>
            <a:r>
              <a:rPr lang="nl-BE" sz="1600" dirty="0" err="1"/>
              <a:t>Condat</a:t>
            </a:r>
            <a:r>
              <a:rPr lang="nl-BE" sz="1600" dirty="0"/>
              <a:t>, “A </a:t>
            </a:r>
            <a:r>
              <a:rPr lang="nl-BE" sz="1600" dirty="0" err="1"/>
              <a:t>simple</a:t>
            </a:r>
            <a:r>
              <a:rPr lang="nl-BE" sz="1600" dirty="0"/>
              <a:t>, </a:t>
            </a:r>
            <a:r>
              <a:rPr lang="nl-BE" sz="1600" dirty="0" err="1"/>
              <a:t>fast</a:t>
            </a:r>
            <a:r>
              <a:rPr lang="nl-BE" sz="1600" dirty="0"/>
              <a:t> </a:t>
            </a:r>
            <a:r>
              <a:rPr lang="nl-BE" sz="1600" dirty="0" err="1"/>
              <a:t>and</a:t>
            </a:r>
            <a:r>
              <a:rPr lang="nl-BE" sz="1600" dirty="0"/>
              <a:t> </a:t>
            </a:r>
            <a:r>
              <a:rPr lang="nl-BE" sz="1600" dirty="0" err="1"/>
              <a:t>efficient</a:t>
            </a:r>
            <a:r>
              <a:rPr lang="nl-BE" sz="1600" dirty="0"/>
              <a:t> approach </a:t>
            </a:r>
            <a:r>
              <a:rPr lang="nl-BE" sz="1600" dirty="0" err="1"/>
              <a:t>to</a:t>
            </a:r>
            <a:r>
              <a:rPr lang="nl-BE" sz="1600" dirty="0"/>
              <a:t> </a:t>
            </a:r>
            <a:r>
              <a:rPr lang="nl-BE" sz="1600" dirty="0" err="1"/>
              <a:t>denoisaicking</a:t>
            </a:r>
            <a:r>
              <a:rPr lang="nl-BE" sz="1600" dirty="0"/>
              <a:t>: Joint </a:t>
            </a:r>
            <a:r>
              <a:rPr lang="nl-BE" sz="1600" dirty="0" err="1"/>
              <a:t>demosaicking</a:t>
            </a:r>
            <a:r>
              <a:rPr lang="nl-BE" sz="1600" dirty="0"/>
              <a:t> </a:t>
            </a:r>
            <a:r>
              <a:rPr lang="nl-BE" sz="1600" dirty="0" err="1"/>
              <a:t>and</a:t>
            </a:r>
            <a:r>
              <a:rPr lang="nl-BE" sz="1600" dirty="0"/>
              <a:t> </a:t>
            </a:r>
            <a:r>
              <a:rPr lang="nl-BE" sz="1600" dirty="0" err="1"/>
              <a:t>denoising</a:t>
            </a:r>
            <a:r>
              <a:rPr lang="nl-BE" sz="1600" dirty="0"/>
              <a:t>,” in Proc. 17th IEEE Int </a:t>
            </a:r>
            <a:r>
              <a:rPr lang="nl-BE" sz="1600" dirty="0" err="1"/>
              <a:t>Conf</a:t>
            </a:r>
            <a:r>
              <a:rPr lang="nl-BE" sz="1600" dirty="0"/>
              <a:t>. Image Processing (ICIP), Hong Kong, China, 2010, pp. 905–908.</a:t>
            </a:r>
          </a:p>
          <a:p>
            <a:r>
              <a:rPr lang="nl-BE" sz="1600" b="1" i="1" dirty="0"/>
              <a:t>[</a:t>
            </a:r>
            <a:r>
              <a:rPr lang="nl-BE" sz="1600" b="1" i="1" dirty="0" err="1"/>
              <a:t>Dabov</a:t>
            </a:r>
            <a:r>
              <a:rPr lang="nl-BE" sz="1600" b="1" i="1" dirty="0"/>
              <a:t>, 2007] </a:t>
            </a:r>
            <a:r>
              <a:rPr lang="nl-BE" sz="1600" dirty="0"/>
              <a:t>K. </a:t>
            </a:r>
            <a:r>
              <a:rPr lang="nl-BE" sz="1600" dirty="0" err="1"/>
              <a:t>Dabov</a:t>
            </a:r>
            <a:r>
              <a:rPr lang="nl-BE" sz="1600" dirty="0"/>
              <a:t>, A. </a:t>
            </a:r>
            <a:r>
              <a:rPr lang="nl-BE" sz="1600" dirty="0" err="1"/>
              <a:t>Foi</a:t>
            </a:r>
            <a:r>
              <a:rPr lang="nl-BE" sz="1600" dirty="0"/>
              <a:t>, V. </a:t>
            </a:r>
            <a:r>
              <a:rPr lang="nl-BE" sz="1600" dirty="0" err="1"/>
              <a:t>Katkovnik</a:t>
            </a:r>
            <a:r>
              <a:rPr lang="nl-BE" sz="1600" dirty="0"/>
              <a:t>, </a:t>
            </a:r>
            <a:r>
              <a:rPr lang="nl-BE" sz="1600" dirty="0" err="1"/>
              <a:t>and</a:t>
            </a:r>
            <a:r>
              <a:rPr lang="nl-BE" sz="1600" dirty="0"/>
              <a:t> K. </a:t>
            </a:r>
            <a:r>
              <a:rPr lang="nl-BE" sz="1600" dirty="0" err="1"/>
              <a:t>Egiazarian</a:t>
            </a:r>
            <a:r>
              <a:rPr lang="nl-BE" sz="1600" dirty="0"/>
              <a:t>, “Image </a:t>
            </a:r>
            <a:r>
              <a:rPr lang="nl-BE" sz="1600" dirty="0" err="1"/>
              <a:t>denoising</a:t>
            </a:r>
            <a:r>
              <a:rPr lang="nl-BE" sz="1600" dirty="0"/>
              <a:t> </a:t>
            </a:r>
            <a:r>
              <a:rPr lang="nl-BE" sz="1600" dirty="0" err="1"/>
              <a:t>by</a:t>
            </a:r>
            <a:r>
              <a:rPr lang="nl-BE" sz="1600" dirty="0"/>
              <a:t> </a:t>
            </a:r>
            <a:r>
              <a:rPr lang="nl-BE" sz="1600" dirty="0" err="1"/>
              <a:t>sparse</a:t>
            </a:r>
            <a:r>
              <a:rPr lang="nl-BE" sz="1600" dirty="0"/>
              <a:t> 3d </a:t>
            </a:r>
            <a:r>
              <a:rPr lang="nl-BE" sz="1600" dirty="0" err="1"/>
              <a:t>transform</a:t>
            </a:r>
            <a:r>
              <a:rPr lang="nl-BE" sz="1600" dirty="0"/>
              <a:t>-domain </a:t>
            </a:r>
            <a:r>
              <a:rPr lang="nl-BE" sz="1600" dirty="0" err="1"/>
              <a:t>collaborative</a:t>
            </a:r>
            <a:r>
              <a:rPr lang="nl-BE" sz="1600" dirty="0"/>
              <a:t> filtering,” IEEE Transactions on image processing, vol. 16, no. 8, pp. 2080–2095, 2007.</a:t>
            </a:r>
          </a:p>
          <a:p>
            <a:r>
              <a:rPr lang="nl-BE" sz="1600" b="1" i="1" dirty="0"/>
              <a:t>[</a:t>
            </a:r>
            <a:r>
              <a:rPr lang="nl-BE" sz="1600" b="1" i="1" dirty="0" err="1"/>
              <a:t>Foi</a:t>
            </a:r>
            <a:r>
              <a:rPr lang="nl-BE" sz="1600" b="1" i="1" dirty="0"/>
              <a:t>, 2008] </a:t>
            </a:r>
            <a:r>
              <a:rPr lang="nl-BE" sz="1600" dirty="0"/>
              <a:t>A. </a:t>
            </a:r>
            <a:r>
              <a:rPr lang="nl-BE" sz="1600" dirty="0" err="1"/>
              <a:t>Foi</a:t>
            </a:r>
            <a:r>
              <a:rPr lang="nl-BE" sz="1600" dirty="0"/>
              <a:t>, “Practical </a:t>
            </a:r>
            <a:r>
              <a:rPr lang="nl-BE" sz="1600" dirty="0" err="1"/>
              <a:t>denoising</a:t>
            </a:r>
            <a:r>
              <a:rPr lang="nl-BE" sz="1600" dirty="0"/>
              <a:t> of </a:t>
            </a:r>
            <a:r>
              <a:rPr lang="nl-BE" sz="1600" dirty="0" err="1"/>
              <a:t>clipped</a:t>
            </a:r>
            <a:r>
              <a:rPr lang="nl-BE" sz="1600" dirty="0"/>
              <a:t> or </a:t>
            </a:r>
            <a:r>
              <a:rPr lang="nl-BE" sz="1600" dirty="0" err="1"/>
              <a:t>overexposed</a:t>
            </a:r>
            <a:r>
              <a:rPr lang="nl-BE" sz="1600" dirty="0"/>
              <a:t> </a:t>
            </a:r>
            <a:r>
              <a:rPr lang="nl-BE" sz="1600" dirty="0" err="1"/>
              <a:t>noisy</a:t>
            </a:r>
            <a:r>
              <a:rPr lang="nl-BE" sz="1600" dirty="0"/>
              <a:t> images,” in Proc. 16th European </a:t>
            </a:r>
            <a:r>
              <a:rPr lang="nl-BE" sz="1600" dirty="0" err="1"/>
              <a:t>Signal</a:t>
            </a:r>
            <a:r>
              <a:rPr lang="nl-BE" sz="1600" dirty="0"/>
              <a:t> </a:t>
            </a:r>
            <a:r>
              <a:rPr lang="nl-BE" sz="1600" dirty="0" err="1"/>
              <a:t>Process</a:t>
            </a:r>
            <a:r>
              <a:rPr lang="nl-BE" sz="1600" dirty="0"/>
              <a:t>. </a:t>
            </a:r>
            <a:r>
              <a:rPr lang="nl-BE" sz="1600" dirty="0" err="1"/>
              <a:t>Conf</a:t>
            </a:r>
            <a:r>
              <a:rPr lang="nl-BE" sz="1600" dirty="0"/>
              <a:t>. (EUSIPCO), Lausanne, Switzerland, </a:t>
            </a:r>
            <a:r>
              <a:rPr lang="nl-BE" sz="1600" dirty="0" smtClean="0"/>
              <a:t>2008</a:t>
            </a:r>
            <a:endParaRPr lang="nl-BE" sz="1600" dirty="0"/>
          </a:p>
          <a:p>
            <a:endParaRPr lang="nl-BE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7299F-7A0C-4C93-99FD-9880DCD995E5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Goossens, An Overview of State-of-the-art Denoising and Demosaicking Techniques:  Toward A Unified Framework for Handling Artifacts during Image Reconstruction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05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Bibliography</a:t>
            </a:r>
            <a:r>
              <a:rPr lang="nl-BE" dirty="0" smtClean="0"/>
              <a:t> (II)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56" y="1392836"/>
            <a:ext cx="8229600" cy="4608512"/>
          </a:xfrm>
        </p:spPr>
        <p:txBody>
          <a:bodyPr/>
          <a:lstStyle/>
          <a:p>
            <a:r>
              <a:rPr lang="nl-BE" sz="1600" b="1" i="1" dirty="0"/>
              <a:t>[Goossens, 2008] </a:t>
            </a:r>
            <a:r>
              <a:rPr lang="nl-BE" sz="1600" dirty="0"/>
              <a:t>B. Goossens, H. </a:t>
            </a:r>
            <a:r>
              <a:rPr lang="nl-BE" sz="1600" dirty="0" err="1"/>
              <a:t>Luong</a:t>
            </a:r>
            <a:r>
              <a:rPr lang="nl-BE" sz="1600" dirty="0"/>
              <a:t>, A. </a:t>
            </a:r>
            <a:r>
              <a:rPr lang="nl-BE" sz="1600" dirty="0" err="1"/>
              <a:t>Pižurica</a:t>
            </a:r>
            <a:r>
              <a:rPr lang="nl-BE" sz="1600" dirty="0"/>
              <a:t>, </a:t>
            </a:r>
            <a:r>
              <a:rPr lang="nl-BE" sz="1600" dirty="0" err="1"/>
              <a:t>and</a:t>
            </a:r>
            <a:r>
              <a:rPr lang="nl-BE" sz="1600" dirty="0"/>
              <a:t> W. Philips, “An </a:t>
            </a:r>
            <a:r>
              <a:rPr lang="nl-BE" sz="1600" dirty="0" err="1"/>
              <a:t>improved</a:t>
            </a:r>
            <a:r>
              <a:rPr lang="nl-BE" sz="1600" dirty="0"/>
              <a:t> Non-</a:t>
            </a:r>
            <a:r>
              <a:rPr lang="nl-BE" sz="1600" dirty="0" err="1"/>
              <a:t>Local</a:t>
            </a:r>
            <a:r>
              <a:rPr lang="nl-BE" sz="1600" dirty="0"/>
              <a:t> Means </a:t>
            </a:r>
            <a:r>
              <a:rPr lang="nl-BE" sz="1600" dirty="0" err="1"/>
              <a:t>Algorithm</a:t>
            </a:r>
            <a:r>
              <a:rPr lang="nl-BE" sz="1600" dirty="0"/>
              <a:t> </a:t>
            </a:r>
            <a:r>
              <a:rPr lang="nl-BE" sz="1600" dirty="0" err="1"/>
              <a:t>for</a:t>
            </a:r>
            <a:r>
              <a:rPr lang="nl-BE" sz="1600" dirty="0"/>
              <a:t> Image </a:t>
            </a:r>
            <a:r>
              <a:rPr lang="nl-BE" sz="1600" dirty="0" err="1"/>
              <a:t>Denoising</a:t>
            </a:r>
            <a:r>
              <a:rPr lang="nl-BE" sz="1600" dirty="0"/>
              <a:t>,” in 2008 International Workshop on </a:t>
            </a:r>
            <a:r>
              <a:rPr lang="nl-BE" sz="1600" dirty="0" err="1"/>
              <a:t>Local</a:t>
            </a:r>
            <a:r>
              <a:rPr lang="nl-BE" sz="1600" dirty="0"/>
              <a:t> </a:t>
            </a:r>
            <a:r>
              <a:rPr lang="nl-BE" sz="1600" dirty="0" err="1"/>
              <a:t>and</a:t>
            </a:r>
            <a:r>
              <a:rPr lang="nl-BE" sz="1600" dirty="0"/>
              <a:t> Non-</a:t>
            </a:r>
            <a:r>
              <a:rPr lang="nl-BE" sz="1600" dirty="0" err="1"/>
              <a:t>Local</a:t>
            </a:r>
            <a:r>
              <a:rPr lang="nl-BE" sz="1600" dirty="0"/>
              <a:t> </a:t>
            </a:r>
            <a:r>
              <a:rPr lang="nl-BE" sz="1600" dirty="0" err="1"/>
              <a:t>Approximation</a:t>
            </a:r>
            <a:r>
              <a:rPr lang="nl-BE" sz="1600" dirty="0"/>
              <a:t> in Image Processing, </a:t>
            </a:r>
            <a:r>
              <a:rPr lang="nl-BE" sz="1600" dirty="0" err="1"/>
              <a:t>Ghent</a:t>
            </a:r>
            <a:r>
              <a:rPr lang="nl-BE" sz="1600" dirty="0"/>
              <a:t>, Belgium, dec 2008</a:t>
            </a:r>
          </a:p>
          <a:p>
            <a:r>
              <a:rPr lang="nl-BE" sz="1600" b="1" i="1" dirty="0"/>
              <a:t>[Goossens, 2011a]</a:t>
            </a:r>
            <a:r>
              <a:rPr lang="nl-BE" sz="1600" dirty="0"/>
              <a:t> B. Goossens, J. </a:t>
            </a:r>
            <a:r>
              <a:rPr lang="nl-BE" sz="1600" dirty="0" err="1"/>
              <a:t>Aelterman</a:t>
            </a:r>
            <a:r>
              <a:rPr lang="nl-BE" sz="1600" dirty="0"/>
              <a:t>, H. </a:t>
            </a:r>
            <a:r>
              <a:rPr lang="nl-BE" sz="1600" dirty="0" err="1"/>
              <a:t>Luong</a:t>
            </a:r>
            <a:r>
              <a:rPr lang="nl-BE" sz="1600" dirty="0"/>
              <a:t>, A. </a:t>
            </a:r>
            <a:r>
              <a:rPr lang="nl-BE" sz="1600" dirty="0" err="1"/>
              <a:t>Pizurica</a:t>
            </a:r>
            <a:r>
              <a:rPr lang="nl-BE" sz="1600" dirty="0"/>
              <a:t> </a:t>
            </a:r>
            <a:r>
              <a:rPr lang="nl-BE" sz="1600" dirty="0" err="1"/>
              <a:t>and</a:t>
            </a:r>
            <a:r>
              <a:rPr lang="nl-BE" sz="1600" dirty="0"/>
              <a:t> W. Philips, "Design of a </a:t>
            </a:r>
            <a:r>
              <a:rPr lang="nl-BE" sz="1600" dirty="0" err="1"/>
              <a:t>Tight</a:t>
            </a:r>
            <a:r>
              <a:rPr lang="nl-BE" sz="1600" dirty="0"/>
              <a:t> Frame of 2D </a:t>
            </a:r>
            <a:r>
              <a:rPr lang="nl-BE" sz="1600" dirty="0" err="1"/>
              <a:t>Shearlets</a:t>
            </a:r>
            <a:r>
              <a:rPr lang="nl-BE" sz="1600" dirty="0"/>
              <a:t> </a:t>
            </a:r>
            <a:r>
              <a:rPr lang="nl-BE" sz="1600" dirty="0" err="1"/>
              <a:t>Based</a:t>
            </a:r>
            <a:r>
              <a:rPr lang="nl-BE" sz="1600" dirty="0"/>
              <a:t> on a </a:t>
            </a:r>
            <a:r>
              <a:rPr lang="nl-BE" sz="1600" dirty="0" err="1"/>
              <a:t>Fast</a:t>
            </a:r>
            <a:r>
              <a:rPr lang="nl-BE" sz="1600" dirty="0"/>
              <a:t> Non-</a:t>
            </a:r>
            <a:r>
              <a:rPr lang="nl-BE" sz="1600" dirty="0" err="1"/>
              <a:t>iterative</a:t>
            </a:r>
            <a:r>
              <a:rPr lang="nl-BE" sz="1600" dirty="0"/>
              <a:t> Analysis </a:t>
            </a:r>
            <a:r>
              <a:rPr lang="nl-BE" sz="1600" dirty="0" err="1"/>
              <a:t>and</a:t>
            </a:r>
            <a:r>
              <a:rPr lang="nl-BE" sz="1600" dirty="0"/>
              <a:t> </a:t>
            </a:r>
            <a:r>
              <a:rPr lang="nl-BE" sz="1600" dirty="0" err="1"/>
              <a:t>Synthesis</a:t>
            </a:r>
            <a:r>
              <a:rPr lang="nl-BE" sz="1600" dirty="0"/>
              <a:t> </a:t>
            </a:r>
            <a:r>
              <a:rPr lang="nl-BE" sz="1600" dirty="0" err="1"/>
              <a:t>Algorithm</a:t>
            </a:r>
            <a:r>
              <a:rPr lang="nl-BE" sz="1600" dirty="0"/>
              <a:t>, " SPIE </a:t>
            </a:r>
            <a:r>
              <a:rPr lang="nl-BE" sz="1600" dirty="0" err="1"/>
              <a:t>Optics</a:t>
            </a:r>
            <a:r>
              <a:rPr lang="nl-BE" sz="1600" dirty="0"/>
              <a:t> &amp; </a:t>
            </a:r>
            <a:r>
              <a:rPr lang="nl-BE" sz="1600" dirty="0" err="1"/>
              <a:t>Photonics</a:t>
            </a:r>
            <a:r>
              <a:rPr lang="nl-BE" sz="1600" dirty="0"/>
              <a:t> 2011, </a:t>
            </a:r>
            <a:r>
              <a:rPr lang="nl-BE" sz="1600" dirty="0" err="1"/>
              <a:t>Wavelets</a:t>
            </a:r>
            <a:r>
              <a:rPr lang="nl-BE" sz="1600" dirty="0"/>
              <a:t> </a:t>
            </a:r>
            <a:r>
              <a:rPr lang="nl-BE" sz="1600" dirty="0" err="1"/>
              <a:t>and</a:t>
            </a:r>
            <a:r>
              <a:rPr lang="nl-BE" sz="1600" dirty="0"/>
              <a:t> </a:t>
            </a:r>
            <a:r>
              <a:rPr lang="nl-BE" sz="1600" dirty="0" err="1"/>
              <a:t>Sparsity</a:t>
            </a:r>
            <a:r>
              <a:rPr lang="nl-BE" sz="1600" dirty="0"/>
              <a:t> XIV, Aug. 21-25, San Diego, CA, USA, p. 81381Q (13 pages)</a:t>
            </a:r>
          </a:p>
          <a:p>
            <a:r>
              <a:rPr lang="nl-BE" sz="1600" b="1" i="1" dirty="0"/>
              <a:t>[Goossens, 2011b] </a:t>
            </a:r>
            <a:r>
              <a:rPr lang="nl-BE" sz="1600" dirty="0"/>
              <a:t>B. Goossens, H. </a:t>
            </a:r>
            <a:r>
              <a:rPr lang="nl-BE" sz="1600" dirty="0" err="1"/>
              <a:t>Luong</a:t>
            </a:r>
            <a:r>
              <a:rPr lang="nl-BE" sz="1600" dirty="0"/>
              <a:t>, J. </a:t>
            </a:r>
            <a:r>
              <a:rPr lang="nl-BE" sz="1600" dirty="0" err="1"/>
              <a:t>Aelterman</a:t>
            </a:r>
            <a:r>
              <a:rPr lang="nl-BE" sz="1600" dirty="0"/>
              <a:t>, A. </a:t>
            </a:r>
            <a:r>
              <a:rPr lang="nl-BE" sz="1600" dirty="0" err="1"/>
              <a:t>Pižurica</a:t>
            </a:r>
            <a:r>
              <a:rPr lang="nl-BE" sz="1600" dirty="0"/>
              <a:t>, </a:t>
            </a:r>
            <a:r>
              <a:rPr lang="nl-BE" sz="1600" dirty="0" err="1"/>
              <a:t>and</a:t>
            </a:r>
            <a:r>
              <a:rPr lang="nl-BE" sz="1600" dirty="0"/>
              <a:t> W. Philips, “</a:t>
            </a:r>
            <a:r>
              <a:rPr lang="nl-BE" sz="1600" dirty="0" err="1"/>
              <a:t>Reconstruction</a:t>
            </a:r>
            <a:r>
              <a:rPr lang="nl-BE" sz="1600" dirty="0"/>
              <a:t> of High </a:t>
            </a:r>
            <a:r>
              <a:rPr lang="nl-BE" sz="1600" dirty="0" err="1"/>
              <a:t>Dynamic</a:t>
            </a:r>
            <a:r>
              <a:rPr lang="nl-BE" sz="1600" dirty="0"/>
              <a:t> Range Images </a:t>
            </a:r>
            <a:r>
              <a:rPr lang="nl-BE" sz="1600" dirty="0" err="1"/>
              <a:t>with</a:t>
            </a:r>
            <a:r>
              <a:rPr lang="nl-BE" sz="1600" dirty="0"/>
              <a:t> </a:t>
            </a:r>
            <a:r>
              <a:rPr lang="nl-BE" sz="1600" dirty="0" err="1"/>
              <a:t>Poisson</a:t>
            </a:r>
            <a:r>
              <a:rPr lang="nl-BE" sz="1600" dirty="0"/>
              <a:t> </a:t>
            </a:r>
            <a:r>
              <a:rPr lang="nl-BE" sz="1600" dirty="0" err="1"/>
              <a:t>Noise</a:t>
            </a:r>
            <a:r>
              <a:rPr lang="nl-BE" sz="1600" dirty="0"/>
              <a:t> </a:t>
            </a:r>
            <a:r>
              <a:rPr lang="nl-BE" sz="1600" dirty="0" err="1"/>
              <a:t>Modeling</a:t>
            </a:r>
            <a:r>
              <a:rPr lang="nl-BE" sz="1600" dirty="0"/>
              <a:t> </a:t>
            </a:r>
            <a:r>
              <a:rPr lang="nl-BE" sz="1600" dirty="0" err="1"/>
              <a:t>and</a:t>
            </a:r>
            <a:r>
              <a:rPr lang="nl-BE" sz="1600" dirty="0"/>
              <a:t> </a:t>
            </a:r>
            <a:r>
              <a:rPr lang="nl-BE" sz="1600" dirty="0" err="1"/>
              <a:t>Integrated</a:t>
            </a:r>
            <a:r>
              <a:rPr lang="nl-BE" sz="1600" dirty="0"/>
              <a:t> </a:t>
            </a:r>
            <a:r>
              <a:rPr lang="nl-BE" sz="1600" dirty="0" err="1"/>
              <a:t>Denoising</a:t>
            </a:r>
            <a:r>
              <a:rPr lang="nl-BE" sz="1600" dirty="0"/>
              <a:t>,” in IEEE Int. </a:t>
            </a:r>
            <a:r>
              <a:rPr lang="nl-BE" sz="1600" dirty="0" err="1"/>
              <a:t>Conf</a:t>
            </a:r>
            <a:r>
              <a:rPr lang="nl-BE" sz="1600" dirty="0"/>
              <a:t>. Image Processing (ICIP2011), Brussels, Belgium, Sept. 11-14 2011, pp. 3429–3432</a:t>
            </a:r>
          </a:p>
          <a:p>
            <a:r>
              <a:rPr lang="nl-BE" sz="1600" b="1" i="1" dirty="0"/>
              <a:t>[Goossens, 2013]</a:t>
            </a:r>
            <a:r>
              <a:rPr lang="nl-BE" sz="1600" dirty="0"/>
              <a:t> B. Goossens, J. </a:t>
            </a:r>
            <a:r>
              <a:rPr lang="nl-BE" sz="1600" dirty="0" err="1"/>
              <a:t>Aelterman</a:t>
            </a:r>
            <a:r>
              <a:rPr lang="nl-BE" sz="1600" dirty="0"/>
              <a:t>, H. </a:t>
            </a:r>
            <a:r>
              <a:rPr lang="nl-BE" sz="1600" dirty="0" err="1"/>
              <a:t>Luong</a:t>
            </a:r>
            <a:r>
              <a:rPr lang="nl-BE" sz="1600" dirty="0"/>
              <a:t>, A. </a:t>
            </a:r>
            <a:r>
              <a:rPr lang="nl-BE" sz="1600" dirty="0" err="1"/>
              <a:t>Pižurica</a:t>
            </a:r>
            <a:r>
              <a:rPr lang="nl-BE" sz="1600" dirty="0"/>
              <a:t>, </a:t>
            </a:r>
            <a:r>
              <a:rPr lang="nl-BE" sz="1600" dirty="0" err="1"/>
              <a:t>and</a:t>
            </a:r>
            <a:r>
              <a:rPr lang="nl-BE" sz="1600" dirty="0"/>
              <a:t> W. Philips, “Complex </a:t>
            </a:r>
            <a:r>
              <a:rPr lang="nl-BE" sz="1600" dirty="0" err="1"/>
              <a:t>wavelet</a:t>
            </a:r>
            <a:r>
              <a:rPr lang="nl-BE" sz="1600" dirty="0"/>
              <a:t> joint </a:t>
            </a:r>
            <a:r>
              <a:rPr lang="nl-BE" sz="1600" dirty="0" err="1"/>
              <a:t>denoising</a:t>
            </a:r>
            <a:r>
              <a:rPr lang="nl-BE" sz="1600" dirty="0"/>
              <a:t> </a:t>
            </a:r>
            <a:r>
              <a:rPr lang="nl-BE" sz="1600" dirty="0" err="1"/>
              <a:t>and</a:t>
            </a:r>
            <a:r>
              <a:rPr lang="nl-BE" sz="1600" dirty="0"/>
              <a:t> </a:t>
            </a:r>
            <a:r>
              <a:rPr lang="nl-BE" sz="1600" dirty="0" err="1"/>
              <a:t>demosaicing</a:t>
            </a:r>
            <a:r>
              <a:rPr lang="nl-BE" sz="1600" dirty="0"/>
              <a:t> </a:t>
            </a:r>
            <a:r>
              <a:rPr lang="nl-BE" sz="1600" dirty="0" err="1"/>
              <a:t>using</a:t>
            </a:r>
            <a:r>
              <a:rPr lang="nl-BE" sz="1600" dirty="0"/>
              <a:t> </a:t>
            </a:r>
            <a:r>
              <a:rPr lang="nl-BE" sz="1600" dirty="0" err="1"/>
              <a:t>gaussian</a:t>
            </a:r>
            <a:r>
              <a:rPr lang="nl-BE" sz="1600" dirty="0"/>
              <a:t> </a:t>
            </a:r>
            <a:r>
              <a:rPr lang="nl-BE" sz="1600" dirty="0" err="1"/>
              <a:t>scale</a:t>
            </a:r>
            <a:r>
              <a:rPr lang="nl-BE" sz="1600" dirty="0"/>
              <a:t> mixtures,” in IEEE Int. </a:t>
            </a:r>
            <a:r>
              <a:rPr lang="nl-BE" sz="1600" dirty="0" err="1"/>
              <a:t>Conf</a:t>
            </a:r>
            <a:r>
              <a:rPr lang="nl-BE" sz="1600" dirty="0"/>
              <a:t>. Image Processing, Melbourne, Australia, Sept. 15-18 2013, pp. 445–448</a:t>
            </a:r>
          </a:p>
          <a:p>
            <a:r>
              <a:rPr lang="nl-BE" sz="1600" b="1" i="1" dirty="0"/>
              <a:t>[Goossens, 2014] </a:t>
            </a:r>
            <a:r>
              <a:rPr lang="nl-BE" sz="1600" dirty="0"/>
              <a:t>B. Goossens, J. De </a:t>
            </a:r>
            <a:r>
              <a:rPr lang="nl-BE" sz="1600" dirty="0" err="1"/>
              <a:t>Vylder</a:t>
            </a:r>
            <a:r>
              <a:rPr lang="nl-BE" sz="1600" dirty="0"/>
              <a:t> </a:t>
            </a:r>
            <a:r>
              <a:rPr lang="nl-BE" sz="1600" dirty="0" err="1"/>
              <a:t>and</a:t>
            </a:r>
            <a:r>
              <a:rPr lang="nl-BE" sz="1600" dirty="0"/>
              <a:t> W. Philips, "Quasar - a New </a:t>
            </a:r>
            <a:r>
              <a:rPr lang="nl-BE" sz="1600" dirty="0" err="1"/>
              <a:t>Heterogeneous</a:t>
            </a:r>
            <a:r>
              <a:rPr lang="nl-BE" sz="1600" dirty="0"/>
              <a:t> Programming Framework </a:t>
            </a:r>
            <a:r>
              <a:rPr lang="nl-BE" sz="1600" dirty="0" err="1"/>
              <a:t>for</a:t>
            </a:r>
            <a:r>
              <a:rPr lang="nl-BE" sz="1600" dirty="0"/>
              <a:t> Image </a:t>
            </a:r>
            <a:r>
              <a:rPr lang="nl-BE" sz="1600" dirty="0" err="1"/>
              <a:t>and</a:t>
            </a:r>
            <a:r>
              <a:rPr lang="nl-BE" sz="1600" dirty="0"/>
              <a:t> Video Processing </a:t>
            </a:r>
            <a:r>
              <a:rPr lang="nl-BE" sz="1600" dirty="0" err="1"/>
              <a:t>Algorithms</a:t>
            </a:r>
            <a:r>
              <a:rPr lang="nl-BE" sz="1600" dirty="0"/>
              <a:t> on CPU </a:t>
            </a:r>
            <a:r>
              <a:rPr lang="nl-BE" sz="1600" dirty="0" err="1"/>
              <a:t>and</a:t>
            </a:r>
            <a:r>
              <a:rPr lang="nl-BE" sz="1600" dirty="0"/>
              <a:t> GPU, " IEEE Int. </a:t>
            </a:r>
            <a:r>
              <a:rPr lang="nl-BE" sz="1600" dirty="0" err="1"/>
              <a:t>Conf</a:t>
            </a:r>
            <a:r>
              <a:rPr lang="nl-BE" sz="1600" dirty="0"/>
              <a:t>. on Image Processing (ICIP2014), </a:t>
            </a:r>
            <a:r>
              <a:rPr lang="nl-BE" sz="1600" dirty="0" err="1"/>
              <a:t>Oct</a:t>
            </a:r>
            <a:r>
              <a:rPr lang="nl-BE" sz="1600" dirty="0"/>
              <a:t>. 27-30, 2014, Paris, France, p. 2183-2185</a:t>
            </a:r>
            <a:r>
              <a:rPr lang="nl-BE" sz="1600" dirty="0" smtClean="0"/>
              <a:t>.</a:t>
            </a:r>
            <a:endParaRPr lang="nl-BE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7299F-7A0C-4C93-99FD-9880DCD995E5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Goossens, An Overview of State-of-the-art Denoising and Demosaicking Techniques:  Toward A Unified Framework for Handling Artifacts during Image Reconstruction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23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Bibliography</a:t>
            </a:r>
            <a:r>
              <a:rPr lang="nl-BE" dirty="0" smtClean="0"/>
              <a:t> (III)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sz="1600" b="1" i="1" dirty="0"/>
              <a:t>[</a:t>
            </a:r>
            <a:r>
              <a:rPr lang="nl-BE" sz="1600" b="1" i="1" dirty="0" err="1"/>
              <a:t>Gunturn</a:t>
            </a:r>
            <a:r>
              <a:rPr lang="nl-BE" sz="1600" b="1" i="1" dirty="0"/>
              <a:t>, 2005] </a:t>
            </a:r>
            <a:r>
              <a:rPr lang="nl-BE" sz="1600" dirty="0"/>
              <a:t>B. </a:t>
            </a:r>
            <a:r>
              <a:rPr lang="nl-BE" sz="1600" dirty="0" err="1"/>
              <a:t>Gunturk</a:t>
            </a:r>
            <a:r>
              <a:rPr lang="nl-BE" sz="1600" dirty="0"/>
              <a:t>, J. </a:t>
            </a:r>
            <a:r>
              <a:rPr lang="nl-BE" sz="1600" dirty="0" err="1"/>
              <a:t>Glotzbach</a:t>
            </a:r>
            <a:r>
              <a:rPr lang="nl-BE" sz="1600" dirty="0"/>
              <a:t>, Y. </a:t>
            </a:r>
            <a:r>
              <a:rPr lang="nl-BE" sz="1600" dirty="0" err="1"/>
              <a:t>Altunbasak</a:t>
            </a:r>
            <a:r>
              <a:rPr lang="nl-BE" sz="1600" dirty="0"/>
              <a:t>, R. </a:t>
            </a:r>
            <a:r>
              <a:rPr lang="nl-BE" sz="1600" dirty="0" err="1"/>
              <a:t>Schaffer</a:t>
            </a:r>
            <a:r>
              <a:rPr lang="nl-BE" sz="1600" dirty="0"/>
              <a:t>, </a:t>
            </a:r>
            <a:r>
              <a:rPr lang="nl-BE" sz="1600" dirty="0" err="1"/>
              <a:t>and</a:t>
            </a:r>
            <a:r>
              <a:rPr lang="nl-BE" sz="1600" dirty="0"/>
              <a:t> R. </a:t>
            </a:r>
            <a:r>
              <a:rPr lang="nl-BE" sz="1600" dirty="0" err="1"/>
              <a:t>Mersereau</a:t>
            </a:r>
            <a:r>
              <a:rPr lang="nl-BE" sz="1600" dirty="0"/>
              <a:t>, “</a:t>
            </a:r>
            <a:r>
              <a:rPr lang="nl-BE" sz="1600" dirty="0" err="1"/>
              <a:t>Demosaicing</a:t>
            </a:r>
            <a:r>
              <a:rPr lang="nl-BE" sz="1600" dirty="0"/>
              <a:t>: </a:t>
            </a:r>
            <a:r>
              <a:rPr lang="nl-BE" sz="1600" dirty="0" err="1"/>
              <a:t>color</a:t>
            </a:r>
            <a:r>
              <a:rPr lang="nl-BE" sz="1600" dirty="0"/>
              <a:t> filter array </a:t>
            </a:r>
            <a:r>
              <a:rPr lang="nl-BE" sz="1600" dirty="0" err="1"/>
              <a:t>interpolation</a:t>
            </a:r>
            <a:r>
              <a:rPr lang="nl-BE" sz="1600" dirty="0"/>
              <a:t>,” IEEE </a:t>
            </a:r>
            <a:r>
              <a:rPr lang="nl-BE" sz="1600" dirty="0" err="1"/>
              <a:t>Sig</a:t>
            </a:r>
            <a:r>
              <a:rPr lang="nl-BE" sz="1600" dirty="0"/>
              <a:t>. Proc. Magazine, vol. 22, no. 1, pp. 44–54, 2005.</a:t>
            </a:r>
          </a:p>
          <a:p>
            <a:r>
              <a:rPr lang="nl-BE" sz="1600" b="1" i="1" dirty="0"/>
              <a:t>[</a:t>
            </a:r>
            <a:r>
              <a:rPr lang="nl-BE" sz="1600" b="1" i="1" dirty="0" err="1"/>
              <a:t>Hirakawa</a:t>
            </a:r>
            <a:r>
              <a:rPr lang="nl-BE" sz="1600" b="1" i="1" dirty="0"/>
              <a:t>, 2006] </a:t>
            </a:r>
            <a:r>
              <a:rPr lang="nl-BE" sz="1600" dirty="0"/>
              <a:t>K. </a:t>
            </a:r>
            <a:r>
              <a:rPr lang="nl-BE" sz="1600" dirty="0" err="1"/>
              <a:t>Hirakawa</a:t>
            </a:r>
            <a:r>
              <a:rPr lang="nl-BE" sz="1600" dirty="0"/>
              <a:t> </a:t>
            </a:r>
            <a:r>
              <a:rPr lang="nl-BE" sz="1600" dirty="0" err="1"/>
              <a:t>and</a:t>
            </a:r>
            <a:r>
              <a:rPr lang="nl-BE" sz="1600" dirty="0"/>
              <a:t> T. W. </a:t>
            </a:r>
            <a:r>
              <a:rPr lang="nl-BE" sz="1600" dirty="0" err="1"/>
              <a:t>Parks</a:t>
            </a:r>
            <a:r>
              <a:rPr lang="nl-BE" sz="1600" dirty="0"/>
              <a:t>, “Joint </a:t>
            </a:r>
            <a:r>
              <a:rPr lang="nl-BE" sz="1600" dirty="0" err="1"/>
              <a:t>demosaicing</a:t>
            </a:r>
            <a:r>
              <a:rPr lang="nl-BE" sz="1600" dirty="0"/>
              <a:t> </a:t>
            </a:r>
            <a:r>
              <a:rPr lang="nl-BE" sz="1600" dirty="0" err="1"/>
              <a:t>and</a:t>
            </a:r>
            <a:r>
              <a:rPr lang="nl-BE" sz="1600" dirty="0"/>
              <a:t> </a:t>
            </a:r>
            <a:r>
              <a:rPr lang="nl-BE" sz="1600" dirty="0" err="1"/>
              <a:t>denoising</a:t>
            </a:r>
            <a:r>
              <a:rPr lang="nl-BE" sz="1600" dirty="0"/>
              <a:t>,” IEEE Trans. Image </a:t>
            </a:r>
            <a:r>
              <a:rPr lang="nl-BE" sz="1600" dirty="0" err="1"/>
              <a:t>Process</a:t>
            </a:r>
            <a:r>
              <a:rPr lang="nl-BE" sz="1600" dirty="0"/>
              <a:t>., vol. 15, no. 8, pp. 2146–2157, aug 2006.</a:t>
            </a:r>
          </a:p>
          <a:p>
            <a:r>
              <a:rPr lang="nl-BE" sz="1600" b="1" i="1" dirty="0"/>
              <a:t>[</a:t>
            </a:r>
            <a:r>
              <a:rPr lang="nl-BE" sz="1600" b="1" i="1" dirty="0" err="1"/>
              <a:t>Hirakawa</a:t>
            </a:r>
            <a:r>
              <a:rPr lang="nl-BE" sz="1600" b="1" i="1" dirty="0"/>
              <a:t>, 2008] </a:t>
            </a:r>
            <a:r>
              <a:rPr lang="nl-BE" sz="1600" dirty="0" err="1"/>
              <a:t>Hirakawa</a:t>
            </a:r>
            <a:r>
              <a:rPr lang="nl-BE" sz="1600" dirty="0"/>
              <a:t>, K. </a:t>
            </a:r>
            <a:r>
              <a:rPr lang="nl-BE" sz="1600" dirty="0" err="1"/>
              <a:t>and</a:t>
            </a:r>
            <a:r>
              <a:rPr lang="nl-BE" sz="1600" dirty="0"/>
              <a:t> </a:t>
            </a:r>
            <a:r>
              <a:rPr lang="nl-BE" sz="1600" dirty="0" err="1"/>
              <a:t>Wolfe</a:t>
            </a:r>
            <a:r>
              <a:rPr lang="nl-BE" sz="1600" dirty="0"/>
              <a:t>, P. J., </a:t>
            </a:r>
            <a:r>
              <a:rPr lang="nl-BE" sz="1600" dirty="0" err="1"/>
              <a:t>Spatio-spectral</a:t>
            </a:r>
            <a:r>
              <a:rPr lang="nl-BE" sz="1600" dirty="0"/>
              <a:t> </a:t>
            </a:r>
            <a:r>
              <a:rPr lang="nl-BE" sz="1600" dirty="0" err="1"/>
              <a:t>color</a:t>
            </a:r>
            <a:r>
              <a:rPr lang="nl-BE" sz="1600" dirty="0"/>
              <a:t> filter array design </a:t>
            </a:r>
            <a:r>
              <a:rPr lang="nl-BE" sz="1600" dirty="0" err="1"/>
              <a:t>for</a:t>
            </a:r>
            <a:r>
              <a:rPr lang="nl-BE" sz="1600" dirty="0"/>
              <a:t> </a:t>
            </a:r>
            <a:r>
              <a:rPr lang="nl-BE" sz="1600" dirty="0" err="1"/>
              <a:t>optimal</a:t>
            </a:r>
            <a:r>
              <a:rPr lang="nl-BE" sz="1600" dirty="0"/>
              <a:t> image recovery. IEEE Trans. Image Processing, 17(10):1876–1890, 2008.</a:t>
            </a:r>
          </a:p>
          <a:p>
            <a:r>
              <a:rPr lang="nl-BE" sz="1600" b="1" i="1" dirty="0"/>
              <a:t>[</a:t>
            </a:r>
            <a:r>
              <a:rPr lang="nl-BE" sz="1600" b="1" i="1" dirty="0" err="1"/>
              <a:t>Kutyniok</a:t>
            </a:r>
            <a:r>
              <a:rPr lang="nl-BE" sz="1600" b="1" i="1" dirty="0"/>
              <a:t>, 2007] </a:t>
            </a:r>
            <a:r>
              <a:rPr lang="nl-BE" sz="1600" dirty="0"/>
              <a:t>G. </a:t>
            </a:r>
            <a:r>
              <a:rPr lang="nl-BE" sz="1600" dirty="0" err="1"/>
              <a:t>Kutyniok</a:t>
            </a:r>
            <a:r>
              <a:rPr lang="nl-BE" sz="1600" dirty="0"/>
              <a:t> </a:t>
            </a:r>
            <a:r>
              <a:rPr lang="nl-BE" sz="1600" dirty="0" err="1"/>
              <a:t>and</a:t>
            </a:r>
            <a:r>
              <a:rPr lang="nl-BE" sz="1600" dirty="0"/>
              <a:t> D. </a:t>
            </a:r>
            <a:r>
              <a:rPr lang="nl-BE" sz="1600" dirty="0" err="1"/>
              <a:t>Labate</a:t>
            </a:r>
            <a:r>
              <a:rPr lang="nl-BE" sz="1600" dirty="0"/>
              <a:t>, “Construction of </a:t>
            </a:r>
            <a:r>
              <a:rPr lang="nl-BE" sz="1600" dirty="0" err="1"/>
              <a:t>Regular</a:t>
            </a:r>
            <a:r>
              <a:rPr lang="nl-BE" sz="1600" dirty="0"/>
              <a:t> </a:t>
            </a:r>
            <a:r>
              <a:rPr lang="nl-BE" sz="1600" dirty="0" err="1"/>
              <a:t>and</a:t>
            </a:r>
            <a:r>
              <a:rPr lang="nl-BE" sz="1600" dirty="0"/>
              <a:t> </a:t>
            </a:r>
            <a:r>
              <a:rPr lang="nl-BE" sz="1600" dirty="0" err="1"/>
              <a:t>Irregular</a:t>
            </a:r>
            <a:r>
              <a:rPr lang="nl-BE" sz="1600" dirty="0"/>
              <a:t> </a:t>
            </a:r>
            <a:r>
              <a:rPr lang="nl-BE" sz="1600" dirty="0" err="1"/>
              <a:t>Shearlets</a:t>
            </a:r>
            <a:r>
              <a:rPr lang="nl-BE" sz="1600" dirty="0"/>
              <a:t>,” J. </a:t>
            </a:r>
            <a:r>
              <a:rPr lang="nl-BE" sz="1600" dirty="0" err="1"/>
              <a:t>Wavelet</a:t>
            </a:r>
            <a:r>
              <a:rPr lang="nl-BE" sz="1600" dirty="0"/>
              <a:t> </a:t>
            </a:r>
            <a:r>
              <a:rPr lang="nl-BE" sz="1600" dirty="0" err="1"/>
              <a:t>Theory</a:t>
            </a:r>
            <a:r>
              <a:rPr lang="nl-BE" sz="1600" dirty="0"/>
              <a:t> </a:t>
            </a:r>
            <a:r>
              <a:rPr lang="nl-BE" sz="1600" dirty="0" err="1"/>
              <a:t>and</a:t>
            </a:r>
            <a:r>
              <a:rPr lang="nl-BE" sz="1600" dirty="0"/>
              <a:t> </a:t>
            </a:r>
            <a:r>
              <a:rPr lang="nl-BE" sz="1600" dirty="0" err="1"/>
              <a:t>Appl</a:t>
            </a:r>
            <a:r>
              <a:rPr lang="nl-BE" sz="1600" dirty="0"/>
              <a:t>., vol. 1, pp. 1–10, 2007</a:t>
            </a:r>
          </a:p>
          <a:p>
            <a:r>
              <a:rPr lang="nl-BE" sz="1600" b="1" i="1" dirty="0"/>
              <a:t>[</a:t>
            </a:r>
            <a:r>
              <a:rPr lang="nl-BE" sz="1600" b="1" i="1" dirty="0" err="1"/>
              <a:t>Luong</a:t>
            </a:r>
            <a:r>
              <a:rPr lang="nl-BE" sz="1600" b="1" i="1" dirty="0"/>
              <a:t>, 2012] </a:t>
            </a:r>
            <a:r>
              <a:rPr lang="nl-BE" sz="1600" dirty="0"/>
              <a:t>H. </a:t>
            </a:r>
            <a:r>
              <a:rPr lang="nl-BE" sz="1600" dirty="0" err="1"/>
              <a:t>Luong</a:t>
            </a:r>
            <a:r>
              <a:rPr lang="nl-BE" sz="1600" dirty="0"/>
              <a:t>, B. Goossens, J. </a:t>
            </a:r>
            <a:r>
              <a:rPr lang="nl-BE" sz="1600" dirty="0" err="1"/>
              <a:t>Aelterman</a:t>
            </a:r>
            <a:r>
              <a:rPr lang="nl-BE" sz="1600" dirty="0"/>
              <a:t>, A. </a:t>
            </a:r>
            <a:r>
              <a:rPr lang="nl-BE" sz="1600" dirty="0" err="1"/>
              <a:t>Pižurica</a:t>
            </a:r>
            <a:r>
              <a:rPr lang="nl-BE" sz="1600" dirty="0"/>
              <a:t>, </a:t>
            </a:r>
            <a:r>
              <a:rPr lang="nl-BE" sz="1600" dirty="0" err="1"/>
              <a:t>and</a:t>
            </a:r>
            <a:r>
              <a:rPr lang="nl-BE" sz="1600" dirty="0"/>
              <a:t> W. Philips, “A </a:t>
            </a:r>
            <a:r>
              <a:rPr lang="nl-BE" sz="1600" dirty="0" err="1"/>
              <a:t>Primal</a:t>
            </a:r>
            <a:r>
              <a:rPr lang="nl-BE" sz="1600" dirty="0"/>
              <a:t>-Dual </a:t>
            </a:r>
            <a:r>
              <a:rPr lang="nl-BE" sz="1600" dirty="0" err="1"/>
              <a:t>Algorithm</a:t>
            </a:r>
            <a:r>
              <a:rPr lang="nl-BE" sz="1600" dirty="0"/>
              <a:t> </a:t>
            </a:r>
            <a:r>
              <a:rPr lang="nl-BE" sz="1600" dirty="0" err="1"/>
              <a:t>for</a:t>
            </a:r>
            <a:r>
              <a:rPr lang="nl-BE" sz="1600" dirty="0"/>
              <a:t> Joint </a:t>
            </a:r>
            <a:r>
              <a:rPr lang="nl-BE" sz="1600" dirty="0" err="1"/>
              <a:t>Demoisaicing</a:t>
            </a:r>
            <a:r>
              <a:rPr lang="nl-BE" sz="1600" dirty="0"/>
              <a:t> </a:t>
            </a:r>
            <a:r>
              <a:rPr lang="nl-BE" sz="1600" dirty="0" err="1"/>
              <a:t>and</a:t>
            </a:r>
            <a:r>
              <a:rPr lang="nl-BE" sz="1600" dirty="0"/>
              <a:t> </a:t>
            </a:r>
            <a:r>
              <a:rPr lang="nl-BE" sz="1600" dirty="0" err="1"/>
              <a:t>Deconvolution</a:t>
            </a:r>
            <a:r>
              <a:rPr lang="nl-BE" sz="1600" dirty="0"/>
              <a:t>,” in IEEE Int. </a:t>
            </a:r>
            <a:r>
              <a:rPr lang="nl-BE" sz="1600" dirty="0" err="1"/>
              <a:t>Conf</a:t>
            </a:r>
            <a:r>
              <a:rPr lang="nl-BE" sz="1600" dirty="0"/>
              <a:t>. Image Processing (ICIP2012), Orlando, Florida, USA, Sep. 30 - </a:t>
            </a:r>
            <a:r>
              <a:rPr lang="nl-BE" sz="1600" dirty="0" err="1"/>
              <a:t>Oct</a:t>
            </a:r>
            <a:r>
              <a:rPr lang="nl-BE" sz="1600" dirty="0"/>
              <a:t>. 3 2012, pp. 2801–2804.</a:t>
            </a:r>
          </a:p>
          <a:p>
            <a:r>
              <a:rPr lang="nl-BE" sz="1600" b="1" i="1" dirty="0"/>
              <a:t>[</a:t>
            </a:r>
            <a:r>
              <a:rPr lang="nl-BE" sz="1600" b="1" i="1" dirty="0" err="1"/>
              <a:t>Paliy</a:t>
            </a:r>
            <a:r>
              <a:rPr lang="nl-BE" sz="1600" b="1" i="1" dirty="0"/>
              <a:t>, 2008] </a:t>
            </a:r>
            <a:r>
              <a:rPr lang="nl-BE" sz="1600" dirty="0"/>
              <a:t>D. </a:t>
            </a:r>
            <a:r>
              <a:rPr lang="nl-BE" sz="1600" dirty="0" err="1"/>
              <a:t>Paliy</a:t>
            </a:r>
            <a:r>
              <a:rPr lang="nl-BE" sz="1600" dirty="0"/>
              <a:t>, A. </a:t>
            </a:r>
            <a:r>
              <a:rPr lang="nl-BE" sz="1600" dirty="0" err="1"/>
              <a:t>Foi</a:t>
            </a:r>
            <a:r>
              <a:rPr lang="nl-BE" sz="1600" dirty="0"/>
              <a:t>, R. </a:t>
            </a:r>
            <a:r>
              <a:rPr lang="nl-BE" sz="1600" dirty="0" err="1"/>
              <a:t>Bilcu</a:t>
            </a:r>
            <a:r>
              <a:rPr lang="nl-BE" sz="1600" dirty="0"/>
              <a:t>, V. </a:t>
            </a:r>
            <a:r>
              <a:rPr lang="nl-BE" sz="1600" dirty="0" err="1"/>
              <a:t>Katkovnik</a:t>
            </a:r>
            <a:r>
              <a:rPr lang="nl-BE" sz="1600" dirty="0"/>
              <a:t>, </a:t>
            </a:r>
            <a:r>
              <a:rPr lang="nl-BE" sz="1600" dirty="0" err="1"/>
              <a:t>and</a:t>
            </a:r>
            <a:r>
              <a:rPr lang="nl-BE" sz="1600" dirty="0"/>
              <a:t> K. </a:t>
            </a:r>
            <a:r>
              <a:rPr lang="nl-BE" sz="1600" dirty="0" err="1"/>
              <a:t>Egiazarian</a:t>
            </a:r>
            <a:r>
              <a:rPr lang="nl-BE" sz="1600" dirty="0"/>
              <a:t>, “Joint </a:t>
            </a:r>
            <a:r>
              <a:rPr lang="nl-BE" sz="1600" dirty="0" err="1"/>
              <a:t>deblurring</a:t>
            </a:r>
            <a:r>
              <a:rPr lang="nl-BE" sz="1600" dirty="0"/>
              <a:t> </a:t>
            </a:r>
            <a:r>
              <a:rPr lang="nl-BE" sz="1600" dirty="0" err="1"/>
              <a:t>and</a:t>
            </a:r>
            <a:r>
              <a:rPr lang="nl-BE" sz="1600" dirty="0"/>
              <a:t> </a:t>
            </a:r>
            <a:r>
              <a:rPr lang="nl-BE" sz="1600" dirty="0" err="1"/>
              <a:t>demosaicking</a:t>
            </a:r>
            <a:r>
              <a:rPr lang="nl-BE" sz="1600" dirty="0"/>
              <a:t> of </a:t>
            </a:r>
            <a:r>
              <a:rPr lang="nl-BE" sz="1600" dirty="0" err="1"/>
              <a:t>Poissonian</a:t>
            </a:r>
            <a:r>
              <a:rPr lang="nl-BE" sz="1600" dirty="0"/>
              <a:t> Bayer-data </a:t>
            </a:r>
            <a:r>
              <a:rPr lang="nl-BE" sz="1600" dirty="0" err="1"/>
              <a:t>based</a:t>
            </a:r>
            <a:r>
              <a:rPr lang="nl-BE" sz="1600" dirty="0"/>
              <a:t> on </a:t>
            </a:r>
            <a:r>
              <a:rPr lang="nl-BE" sz="1600" dirty="0" err="1"/>
              <a:t>local</a:t>
            </a:r>
            <a:r>
              <a:rPr lang="nl-BE" sz="1600" dirty="0"/>
              <a:t> </a:t>
            </a:r>
            <a:r>
              <a:rPr lang="nl-BE" sz="1600" dirty="0" err="1"/>
              <a:t>adaptivity</a:t>
            </a:r>
            <a:r>
              <a:rPr lang="nl-BE" sz="1600" dirty="0"/>
              <a:t>,” in Proc. European </a:t>
            </a:r>
            <a:r>
              <a:rPr lang="nl-BE" sz="1600" dirty="0" err="1"/>
              <a:t>Sig</a:t>
            </a:r>
            <a:r>
              <a:rPr lang="nl-BE" sz="1600" dirty="0"/>
              <a:t>. Proc. </a:t>
            </a:r>
            <a:r>
              <a:rPr lang="nl-BE" sz="1600" dirty="0" err="1"/>
              <a:t>conf</a:t>
            </a:r>
            <a:r>
              <a:rPr lang="nl-BE" sz="1600" dirty="0"/>
              <a:t>. (</a:t>
            </a:r>
            <a:r>
              <a:rPr lang="nl-BE" sz="1600" dirty="0" smtClean="0"/>
              <a:t>EUSIPCO</a:t>
            </a:r>
            <a:r>
              <a:rPr lang="nl-BE" sz="1600" dirty="0"/>
              <a:t>), </a:t>
            </a:r>
            <a:r>
              <a:rPr lang="nl-BE" sz="1600" dirty="0" smtClean="0"/>
              <a:t>2008</a:t>
            </a:r>
          </a:p>
          <a:p>
            <a:r>
              <a:rPr lang="nl-BE" sz="1600" b="1" i="1" dirty="0"/>
              <a:t>[</a:t>
            </a:r>
            <a:r>
              <a:rPr lang="nl-BE" sz="1600" b="1" i="1" dirty="0" err="1"/>
              <a:t>Portilla</a:t>
            </a:r>
            <a:r>
              <a:rPr lang="nl-BE" sz="1600" b="1" i="1" dirty="0"/>
              <a:t>, 2003] </a:t>
            </a:r>
            <a:r>
              <a:rPr lang="nl-BE" sz="1600" dirty="0"/>
              <a:t>J. </a:t>
            </a:r>
            <a:r>
              <a:rPr lang="nl-BE" sz="1600" dirty="0" err="1"/>
              <a:t>Portilla</a:t>
            </a:r>
            <a:r>
              <a:rPr lang="nl-BE" sz="1600" dirty="0"/>
              <a:t>, V. </a:t>
            </a:r>
            <a:r>
              <a:rPr lang="nl-BE" sz="1600" dirty="0" err="1"/>
              <a:t>Strela</a:t>
            </a:r>
            <a:r>
              <a:rPr lang="nl-BE" sz="1600" dirty="0"/>
              <a:t>, M. </a:t>
            </a:r>
            <a:r>
              <a:rPr lang="nl-BE" sz="1600" dirty="0" err="1"/>
              <a:t>Wainwright</a:t>
            </a:r>
            <a:r>
              <a:rPr lang="nl-BE" sz="1600" dirty="0"/>
              <a:t>, </a:t>
            </a:r>
            <a:r>
              <a:rPr lang="nl-BE" sz="1600" dirty="0" err="1"/>
              <a:t>and</a:t>
            </a:r>
            <a:r>
              <a:rPr lang="nl-BE" sz="1600" dirty="0"/>
              <a:t> E. </a:t>
            </a:r>
            <a:r>
              <a:rPr lang="nl-BE" sz="1600" dirty="0" err="1"/>
              <a:t>Simoncelli</a:t>
            </a:r>
            <a:r>
              <a:rPr lang="nl-BE" sz="1600" dirty="0"/>
              <a:t>, “Image </a:t>
            </a:r>
            <a:r>
              <a:rPr lang="nl-BE" sz="1600" dirty="0" err="1"/>
              <a:t>denoising</a:t>
            </a:r>
            <a:r>
              <a:rPr lang="nl-BE" sz="1600" dirty="0"/>
              <a:t> </a:t>
            </a:r>
            <a:r>
              <a:rPr lang="nl-BE" sz="1600" dirty="0" err="1"/>
              <a:t>using</a:t>
            </a:r>
            <a:r>
              <a:rPr lang="nl-BE" sz="1600" dirty="0"/>
              <a:t> </a:t>
            </a:r>
            <a:r>
              <a:rPr lang="nl-BE" sz="1600" dirty="0" err="1"/>
              <a:t>scale</a:t>
            </a:r>
            <a:r>
              <a:rPr lang="nl-BE" sz="1600" dirty="0"/>
              <a:t> mixtures of </a:t>
            </a:r>
            <a:r>
              <a:rPr lang="nl-BE" sz="1600" dirty="0" err="1"/>
              <a:t>gaussians</a:t>
            </a:r>
            <a:r>
              <a:rPr lang="nl-BE" sz="1600" dirty="0"/>
              <a:t> in the </a:t>
            </a:r>
            <a:r>
              <a:rPr lang="nl-BE" sz="1600" dirty="0" err="1"/>
              <a:t>wavelet</a:t>
            </a:r>
            <a:r>
              <a:rPr lang="nl-BE" sz="1600" dirty="0"/>
              <a:t> domain,” IEEE Trans. on image processing, vol. 12, no. 11, pp. 1338–1351, Nov. 2003.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7299F-7A0C-4C93-99FD-9880DCD995E5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Goossens, An Overview of State-of-the-art Denoising and Demosaicking Techniques:  Toward A Unified Framework for Handling Artifacts during Image Reconstruction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05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Bibliography</a:t>
            </a:r>
            <a:r>
              <a:rPr lang="nl-BE" dirty="0" smtClean="0"/>
              <a:t> (IV)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sz="1600" b="1" i="1" dirty="0"/>
              <a:t>[</a:t>
            </a:r>
            <a:r>
              <a:rPr lang="nl-BE" sz="1600" b="1" i="1" dirty="0" err="1"/>
              <a:t>Selesnick</a:t>
            </a:r>
            <a:r>
              <a:rPr lang="nl-BE" sz="1600" b="1" i="1" dirty="0"/>
              <a:t>, 2005] </a:t>
            </a:r>
            <a:r>
              <a:rPr lang="nl-BE" sz="1600" dirty="0"/>
              <a:t>I. W. </a:t>
            </a:r>
            <a:r>
              <a:rPr lang="nl-BE" sz="1600" dirty="0" err="1"/>
              <a:t>Selesnick</a:t>
            </a:r>
            <a:r>
              <a:rPr lang="nl-BE" sz="1600" dirty="0"/>
              <a:t>, R. G. </a:t>
            </a:r>
            <a:r>
              <a:rPr lang="nl-BE" sz="1600" dirty="0" err="1"/>
              <a:t>Baraniuk</a:t>
            </a:r>
            <a:r>
              <a:rPr lang="nl-BE" sz="1600" dirty="0"/>
              <a:t>, </a:t>
            </a:r>
            <a:r>
              <a:rPr lang="nl-BE" sz="1600" dirty="0" err="1"/>
              <a:t>and</a:t>
            </a:r>
            <a:r>
              <a:rPr lang="nl-BE" sz="1600" dirty="0"/>
              <a:t> N. G. </a:t>
            </a:r>
            <a:r>
              <a:rPr lang="nl-BE" sz="1600" dirty="0" err="1"/>
              <a:t>Kingsbury</a:t>
            </a:r>
            <a:r>
              <a:rPr lang="nl-BE" sz="1600" dirty="0"/>
              <a:t>, “The Dual-Tree Complex </a:t>
            </a:r>
            <a:r>
              <a:rPr lang="nl-BE" sz="1600" dirty="0" err="1"/>
              <a:t>Wavelet</a:t>
            </a:r>
            <a:r>
              <a:rPr lang="nl-BE" sz="1600" dirty="0"/>
              <a:t> </a:t>
            </a:r>
            <a:r>
              <a:rPr lang="nl-BE" sz="1600" dirty="0" err="1"/>
              <a:t>Transform</a:t>
            </a:r>
            <a:r>
              <a:rPr lang="nl-BE" sz="1600" dirty="0"/>
              <a:t>,” IEEE </a:t>
            </a:r>
            <a:r>
              <a:rPr lang="nl-BE" sz="1600" dirty="0" err="1"/>
              <a:t>Signal</a:t>
            </a:r>
            <a:r>
              <a:rPr lang="nl-BE" sz="1600" dirty="0"/>
              <a:t> Processing Magazine, vol. 22, no. 6, pp. 123–151, nov 2005.</a:t>
            </a:r>
          </a:p>
          <a:p>
            <a:r>
              <a:rPr lang="nl-BE" sz="1600" b="1" i="1" dirty="0"/>
              <a:t>[</a:t>
            </a:r>
            <a:r>
              <a:rPr lang="nl-BE" sz="1600" b="1" i="1" dirty="0" err="1"/>
              <a:t>Soulez</a:t>
            </a:r>
            <a:r>
              <a:rPr lang="nl-BE" sz="1600" b="1" i="1" dirty="0"/>
              <a:t>, 2009] </a:t>
            </a:r>
            <a:r>
              <a:rPr lang="nl-BE" sz="1600" dirty="0"/>
              <a:t>F. </a:t>
            </a:r>
            <a:r>
              <a:rPr lang="nl-BE" sz="1600" dirty="0" err="1"/>
              <a:t>Soulez</a:t>
            </a:r>
            <a:r>
              <a:rPr lang="nl-BE" sz="1600" dirty="0"/>
              <a:t> </a:t>
            </a:r>
            <a:r>
              <a:rPr lang="nl-BE" sz="1600" dirty="0" err="1"/>
              <a:t>and</a:t>
            </a:r>
            <a:r>
              <a:rPr lang="nl-BE" sz="1600" dirty="0"/>
              <a:t> E. </a:t>
            </a:r>
            <a:r>
              <a:rPr lang="nl-BE" sz="1600" dirty="0" err="1"/>
              <a:t>Thiebaut</a:t>
            </a:r>
            <a:r>
              <a:rPr lang="nl-BE" sz="1600" dirty="0"/>
              <a:t>, “Joint </a:t>
            </a:r>
            <a:r>
              <a:rPr lang="nl-BE" sz="1600" dirty="0" err="1"/>
              <a:t>deconvolution</a:t>
            </a:r>
            <a:r>
              <a:rPr lang="nl-BE" sz="1600" dirty="0"/>
              <a:t> </a:t>
            </a:r>
            <a:r>
              <a:rPr lang="nl-BE" sz="1600" dirty="0" err="1"/>
              <a:t>and</a:t>
            </a:r>
            <a:r>
              <a:rPr lang="nl-BE" sz="1600" dirty="0"/>
              <a:t> </a:t>
            </a:r>
            <a:r>
              <a:rPr lang="nl-BE" sz="1600" dirty="0" err="1"/>
              <a:t>demosaicking</a:t>
            </a:r>
            <a:r>
              <a:rPr lang="nl-BE" sz="1600" dirty="0"/>
              <a:t>,” in Proc. IEEE Int. </a:t>
            </a:r>
            <a:r>
              <a:rPr lang="nl-BE" sz="1600" dirty="0" err="1"/>
              <a:t>Conf</a:t>
            </a:r>
            <a:r>
              <a:rPr lang="nl-BE" sz="1600" dirty="0"/>
              <a:t>. Image Proc., 2009, pp. 145–148.</a:t>
            </a:r>
          </a:p>
          <a:p>
            <a:r>
              <a:rPr lang="nl-BE" sz="1600" b="1" i="1" dirty="0"/>
              <a:t>[Tomasi, 1998] </a:t>
            </a:r>
            <a:r>
              <a:rPr lang="nl-BE" sz="1600" dirty="0"/>
              <a:t>C. Tomasi </a:t>
            </a:r>
            <a:r>
              <a:rPr lang="nl-BE" sz="1600" dirty="0" err="1"/>
              <a:t>and</a:t>
            </a:r>
            <a:r>
              <a:rPr lang="nl-BE" sz="1600" dirty="0"/>
              <a:t> R. </a:t>
            </a:r>
            <a:r>
              <a:rPr lang="nl-BE" sz="1600" dirty="0" err="1"/>
              <a:t>Manduchi</a:t>
            </a:r>
            <a:r>
              <a:rPr lang="nl-BE" sz="1600" dirty="0"/>
              <a:t>, “</a:t>
            </a:r>
            <a:r>
              <a:rPr lang="nl-BE" sz="1600" dirty="0" err="1"/>
              <a:t>Bilateral</a:t>
            </a:r>
            <a:r>
              <a:rPr lang="nl-BE" sz="1600" dirty="0"/>
              <a:t> filtering </a:t>
            </a:r>
            <a:r>
              <a:rPr lang="nl-BE" sz="1600" dirty="0" err="1"/>
              <a:t>for</a:t>
            </a:r>
            <a:r>
              <a:rPr lang="nl-BE" sz="1600" dirty="0"/>
              <a:t> gray </a:t>
            </a:r>
            <a:r>
              <a:rPr lang="nl-BE" sz="1600" dirty="0" err="1"/>
              <a:t>and</a:t>
            </a:r>
            <a:r>
              <a:rPr lang="nl-BE" sz="1600" dirty="0"/>
              <a:t> </a:t>
            </a:r>
            <a:r>
              <a:rPr lang="nl-BE" sz="1600" dirty="0" err="1"/>
              <a:t>color</a:t>
            </a:r>
            <a:r>
              <a:rPr lang="nl-BE" sz="1600" dirty="0"/>
              <a:t> images,” International Conference on Computer </a:t>
            </a:r>
            <a:r>
              <a:rPr lang="nl-BE" sz="1600" dirty="0" err="1"/>
              <a:t>Vision</a:t>
            </a:r>
            <a:r>
              <a:rPr lang="nl-BE" sz="1600" dirty="0"/>
              <a:t> (ICCV), pp. 839–846, 1998.</a:t>
            </a:r>
          </a:p>
          <a:p>
            <a:r>
              <a:rPr lang="nl-BE" sz="1600" b="1" i="1" dirty="0"/>
              <a:t>[</a:t>
            </a:r>
            <a:r>
              <a:rPr lang="nl-BE" sz="1600" b="1" i="1" dirty="0" err="1"/>
              <a:t>Weickert</a:t>
            </a:r>
            <a:r>
              <a:rPr lang="nl-BE" sz="1600" b="1" i="1" dirty="0"/>
              <a:t>, 1998] </a:t>
            </a:r>
            <a:r>
              <a:rPr lang="nl-BE" sz="1600" dirty="0"/>
              <a:t>J. </a:t>
            </a:r>
            <a:r>
              <a:rPr lang="nl-BE" sz="1600" dirty="0" err="1"/>
              <a:t>Weickert</a:t>
            </a:r>
            <a:r>
              <a:rPr lang="nl-BE" sz="1600" dirty="0"/>
              <a:t>, </a:t>
            </a:r>
            <a:r>
              <a:rPr lang="nl-BE" sz="1600" dirty="0" err="1"/>
              <a:t>Anisotropic</a:t>
            </a:r>
            <a:r>
              <a:rPr lang="nl-BE" sz="1600" dirty="0"/>
              <a:t> </a:t>
            </a:r>
            <a:r>
              <a:rPr lang="nl-BE" sz="1600" dirty="0" err="1"/>
              <a:t>Diffusion</a:t>
            </a:r>
            <a:r>
              <a:rPr lang="nl-BE" sz="1600" dirty="0"/>
              <a:t> in Image Processing, </a:t>
            </a:r>
            <a:r>
              <a:rPr lang="nl-BE" sz="1600" dirty="0" err="1"/>
              <a:t>ser</a:t>
            </a:r>
            <a:r>
              <a:rPr lang="nl-BE" sz="1600" dirty="0"/>
              <a:t>. ECMI Series. </a:t>
            </a:r>
            <a:r>
              <a:rPr lang="nl-BE" sz="1600" dirty="0" err="1"/>
              <a:t>Teubner</a:t>
            </a:r>
            <a:r>
              <a:rPr lang="nl-BE" sz="1600" dirty="0"/>
              <a:t>-Verlag, 1998.</a:t>
            </a:r>
          </a:p>
          <a:p>
            <a:r>
              <a:rPr lang="nl-BE" sz="1600" b="1" i="1" dirty="0"/>
              <a:t>[Zhang, 2005] </a:t>
            </a:r>
            <a:r>
              <a:rPr lang="nl-BE" sz="1600" dirty="0"/>
              <a:t>Zhang, L. </a:t>
            </a:r>
            <a:r>
              <a:rPr lang="nl-BE" sz="1600" dirty="0" err="1"/>
              <a:t>and</a:t>
            </a:r>
            <a:r>
              <a:rPr lang="nl-BE" sz="1600" dirty="0"/>
              <a:t> </a:t>
            </a:r>
            <a:r>
              <a:rPr lang="nl-BE" sz="1600" dirty="0" err="1"/>
              <a:t>Wu</a:t>
            </a:r>
            <a:r>
              <a:rPr lang="nl-BE" sz="1600" dirty="0"/>
              <a:t>, X. </a:t>
            </a:r>
            <a:r>
              <a:rPr lang="nl-BE" sz="1600" dirty="0" err="1"/>
              <a:t>Color</a:t>
            </a:r>
            <a:r>
              <a:rPr lang="nl-BE" sz="1600" dirty="0"/>
              <a:t> </a:t>
            </a:r>
            <a:r>
              <a:rPr lang="nl-BE" sz="1600" dirty="0" err="1"/>
              <a:t>demosaicking</a:t>
            </a:r>
            <a:r>
              <a:rPr lang="nl-BE" sz="1600" dirty="0"/>
              <a:t> via </a:t>
            </a:r>
            <a:r>
              <a:rPr lang="nl-BE" sz="1600" dirty="0" err="1"/>
              <a:t>directional</a:t>
            </a:r>
            <a:r>
              <a:rPr lang="nl-BE" sz="1600" dirty="0"/>
              <a:t> </a:t>
            </a:r>
            <a:r>
              <a:rPr lang="nl-BE" sz="1600" dirty="0" err="1"/>
              <a:t>linear</a:t>
            </a:r>
            <a:r>
              <a:rPr lang="nl-BE" sz="1600" dirty="0"/>
              <a:t> minimum </a:t>
            </a:r>
            <a:r>
              <a:rPr lang="nl-BE" sz="1600" dirty="0" err="1"/>
              <a:t>mean</a:t>
            </a:r>
            <a:r>
              <a:rPr lang="nl-BE" sz="1600" dirty="0"/>
              <a:t> square-error </a:t>
            </a:r>
            <a:r>
              <a:rPr lang="nl-BE" sz="1600" dirty="0" err="1"/>
              <a:t>estimation</a:t>
            </a:r>
            <a:r>
              <a:rPr lang="nl-BE" sz="1600" dirty="0"/>
              <a:t>. IEEE Transactions on Image Processing, 14(12):2167–2178, 2005.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7299F-7A0C-4C93-99FD-9880DCD995E5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Goossens, An Overview of State-of-the-art Denoising and Demosaicking Techniques:  Toward A Unified Framework for Handling Artifacts during Image Reconstruction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11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908720"/>
            <a:ext cx="3391333" cy="3725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3079825" y="2050851"/>
            <a:ext cx="1492175" cy="1569366"/>
            <a:chOff x="793" y="2208"/>
            <a:chExt cx="1183" cy="1295"/>
          </a:xfrm>
        </p:grpSpPr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793" y="2614"/>
              <a:ext cx="265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nl-BE" sz="3200" dirty="0"/>
                <a:t>=</a:t>
              </a:r>
              <a:endParaRPr lang="en-US" sz="3200" dirty="0"/>
            </a:p>
          </p:txBody>
        </p:sp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4" y="2208"/>
              <a:ext cx="922" cy="12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Group 9"/>
          <p:cNvGrpSpPr>
            <a:grpSpLocks/>
          </p:cNvGrpSpPr>
          <p:nvPr/>
        </p:nvGrpSpPr>
        <p:grpSpPr bwMode="auto">
          <a:xfrm>
            <a:off x="447018" y="1032797"/>
            <a:ext cx="4098511" cy="2930525"/>
            <a:chOff x="1791" y="643"/>
            <a:chExt cx="1266" cy="824"/>
          </a:xfrm>
        </p:grpSpPr>
        <p:pic>
          <p:nvPicPr>
            <p:cNvPr id="12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1" y="890"/>
              <a:ext cx="771" cy="577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1837" y="643"/>
              <a:ext cx="1220" cy="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nl-BE" sz="2400" dirty="0">
                  <a:latin typeface="Calibri" panose="020F0502020204030204" pitchFamily="34" charset="0"/>
                </a:rPr>
                <a:t>Digital </a:t>
              </a:r>
              <a:r>
                <a:rPr lang="nl-BE" sz="2400" dirty="0" err="1">
                  <a:latin typeface="Calibri" panose="020F0502020204030204" pitchFamily="34" charset="0"/>
                </a:rPr>
                <a:t>photography</a:t>
              </a:r>
              <a:r>
                <a:rPr lang="nl-BE" sz="2400" dirty="0">
                  <a:latin typeface="Calibri" panose="020F0502020204030204" pitchFamily="34" charset="0"/>
                </a:rPr>
                <a:t>: more MP</a:t>
              </a:r>
              <a:endParaRPr lang="en-US" sz="2400" dirty="0">
                <a:latin typeface="Calibri" panose="020F0502020204030204" pitchFamily="34" charset="0"/>
              </a:endParaRPr>
            </a:p>
          </p:txBody>
        </p:sp>
      </p:grp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323528" y="4678104"/>
            <a:ext cx="673177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BE" sz="2000" b="1" dirty="0" smtClean="0">
                <a:latin typeface="Calibri" panose="020F0502020204030204" pitchFamily="34" charset="0"/>
              </a:rPr>
              <a:t>More </a:t>
            </a:r>
            <a:r>
              <a:rPr lang="nl-BE" sz="2000" b="1" dirty="0" err="1" smtClean="0">
                <a:latin typeface="Calibri" panose="020F0502020204030204" pitchFamily="34" charset="0"/>
              </a:rPr>
              <a:t>noise</a:t>
            </a:r>
            <a:r>
              <a:rPr lang="nl-BE" sz="2000" b="1" dirty="0" smtClean="0">
                <a:latin typeface="Calibri" panose="020F0502020204030204" pitchFamily="34" charset="0"/>
              </a:rPr>
              <a:t>: area of a sensor element (pixel) </a:t>
            </a:r>
            <a:r>
              <a:rPr lang="nl-BE" sz="2000" b="1" dirty="0" err="1" smtClean="0">
                <a:latin typeface="Calibri" panose="020F0502020204030204" pitchFamily="34" charset="0"/>
              </a:rPr>
              <a:t>becomes</a:t>
            </a:r>
            <a:r>
              <a:rPr lang="nl-BE" sz="2000" b="1" dirty="0" smtClean="0">
                <a:latin typeface="Calibri" panose="020F0502020204030204" pitchFamily="34" charset="0"/>
              </a:rPr>
              <a:t> smaller</a:t>
            </a:r>
          </a:p>
          <a:p>
            <a:r>
              <a:rPr lang="nl-BE" sz="2000" b="1" dirty="0" err="1" smtClean="0">
                <a:latin typeface="Calibri" panose="020F0502020204030204" pitchFamily="34" charset="0"/>
              </a:rPr>
              <a:t>Demosaicking</a:t>
            </a:r>
            <a:r>
              <a:rPr lang="nl-BE" sz="2000" b="1" dirty="0">
                <a:latin typeface="Calibri" panose="020F0502020204030204" pitchFamily="34" charset="0"/>
              </a:rPr>
              <a:t>: interpolation of missing color pixel intensities</a:t>
            </a:r>
          </a:p>
          <a:p>
            <a:r>
              <a:rPr lang="nl-BE" sz="2000" b="1" dirty="0">
                <a:latin typeface="Calibri" panose="020F0502020204030204" pitchFamily="34" charset="0"/>
              </a:rPr>
              <a:t>    →</a:t>
            </a:r>
            <a:r>
              <a:rPr lang="nl-BE" sz="2000" b="1" dirty="0" smtClean="0">
                <a:latin typeface="Calibri" panose="020F0502020204030204" pitchFamily="34" charset="0"/>
              </a:rPr>
              <a:t> </a:t>
            </a:r>
            <a:r>
              <a:rPr lang="nl-BE" sz="2000" b="1" dirty="0">
                <a:latin typeface="Calibri" panose="020F0502020204030204" pitchFamily="34" charset="0"/>
              </a:rPr>
              <a:t>noise </a:t>
            </a:r>
            <a:r>
              <a:rPr lang="nl-BE" sz="2000" b="1" dirty="0" err="1">
                <a:latin typeface="Calibri" panose="020F0502020204030204" pitchFamily="34" charset="0"/>
              </a:rPr>
              <a:t>becomes</a:t>
            </a:r>
            <a:r>
              <a:rPr lang="nl-BE" sz="2000" b="1" dirty="0">
                <a:latin typeface="Calibri" panose="020F0502020204030204" pitchFamily="34" charset="0"/>
              </a:rPr>
              <a:t> </a:t>
            </a:r>
            <a:r>
              <a:rPr lang="nl-BE" sz="2000" b="1" dirty="0" err="1" smtClean="0">
                <a:latin typeface="Calibri" panose="020F0502020204030204" pitchFamily="34" charset="0"/>
              </a:rPr>
              <a:t>correlated</a:t>
            </a:r>
            <a:endParaRPr lang="nl-BE" sz="2000" b="1" dirty="0" smtClean="0">
              <a:latin typeface="Calibri" panose="020F0502020204030204" pitchFamily="34" charset="0"/>
            </a:endParaRPr>
          </a:p>
          <a:p>
            <a:r>
              <a:rPr lang="nl-BE" sz="2000" b="1" dirty="0" smtClean="0">
                <a:latin typeface="Calibri" panose="020F0502020204030204" pitchFamily="34" charset="0"/>
              </a:rPr>
              <a:t>Blur (</a:t>
            </a:r>
            <a:r>
              <a:rPr lang="nl-BE" sz="2000" b="1" dirty="0" err="1" smtClean="0">
                <a:latin typeface="Calibri" panose="020F0502020204030204" pitchFamily="34" charset="0"/>
              </a:rPr>
              <a:t>optics</a:t>
            </a:r>
            <a:r>
              <a:rPr lang="nl-BE" sz="2000" b="1" dirty="0" smtClean="0">
                <a:latin typeface="Calibri" panose="020F0502020204030204" pitchFamily="34" charset="0"/>
              </a:rPr>
              <a:t>, motion) </a:t>
            </a:r>
            <a:r>
              <a:rPr lang="nl-BE" sz="2000" b="1" dirty="0" err="1" smtClean="0">
                <a:latin typeface="Calibri" panose="020F0502020204030204" pitchFamily="34" charset="0"/>
              </a:rPr>
              <a:t>becomes</a:t>
            </a:r>
            <a:r>
              <a:rPr lang="nl-BE" sz="2000" b="1" dirty="0" smtClean="0">
                <a:latin typeface="Calibri" panose="020F0502020204030204" pitchFamily="34" charset="0"/>
              </a:rPr>
              <a:t> more apparent.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9126" y="145383"/>
            <a:ext cx="5184775" cy="422275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dirty="0" smtClean="0">
                <a:solidFill>
                  <a:schemeClr val="bg1"/>
                </a:solidFill>
              </a:rPr>
              <a:t>Introduction</a:t>
            </a:r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 </a:t>
            </a:r>
            <a:r>
              <a:rPr lang="en-US" dirty="0" err="1" smtClean="0"/>
              <a:t>Goossens</a:t>
            </a:r>
            <a:r>
              <a:rPr lang="en-US" dirty="0" smtClean="0"/>
              <a:t>, An Overview of State-of-the-art </a:t>
            </a:r>
            <a:r>
              <a:rPr lang="en-US" dirty="0" err="1" smtClean="0"/>
              <a:t>Denoising</a:t>
            </a:r>
            <a:r>
              <a:rPr lang="en-US" dirty="0" smtClean="0"/>
              <a:t> and </a:t>
            </a:r>
            <a:r>
              <a:rPr lang="en-US" dirty="0" err="1" smtClean="0"/>
              <a:t>Demosaicking</a:t>
            </a:r>
            <a:r>
              <a:rPr lang="en-US" dirty="0" smtClean="0"/>
              <a:t> Techniques:  Toward A Unified Framework for Handling Artifacts during Image Reconstruction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7299F-7A0C-4C93-99FD-9880DCD995E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66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19126" y="145383"/>
            <a:ext cx="5184775" cy="422275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dirty="0" smtClean="0">
                <a:solidFill>
                  <a:schemeClr val="bg1"/>
                </a:solidFill>
              </a:rPr>
              <a:t>Introduction</a:t>
            </a:r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814060"/>
            <a:ext cx="88924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latin typeface="Calibri" panose="020F0502020204030204" pitchFamily="34" charset="0"/>
              </a:rPr>
              <a:t>Goal: “</a:t>
            </a:r>
            <a:r>
              <a:rPr lang="nl-BE" sz="2400" dirty="0" err="1" smtClean="0">
                <a:latin typeface="Calibri" panose="020F0502020204030204" pitchFamily="34" charset="0"/>
              </a:rPr>
              <a:t>solve</a:t>
            </a:r>
            <a:r>
              <a:rPr lang="nl-BE" sz="2400" dirty="0" smtClean="0">
                <a:latin typeface="Calibri" panose="020F0502020204030204" pitchFamily="34" charset="0"/>
              </a:rPr>
              <a:t>” </a:t>
            </a:r>
            <a:r>
              <a:rPr lang="nl-BE" sz="2400" dirty="0" err="1" smtClean="0">
                <a:latin typeface="Calibri" panose="020F0502020204030204" pitchFamily="34" charset="0"/>
              </a:rPr>
              <a:t>artifacts</a:t>
            </a:r>
            <a:r>
              <a:rPr lang="nl-BE" sz="2400" dirty="0" smtClean="0">
                <a:latin typeface="Calibri" panose="020F0502020204030204" pitchFamily="34" charset="0"/>
              </a:rPr>
              <a:t> (</a:t>
            </a:r>
            <a:r>
              <a:rPr lang="nl-BE" sz="2400" dirty="0" err="1" smtClean="0">
                <a:latin typeface="Calibri" panose="020F0502020204030204" pitchFamily="34" charset="0"/>
              </a:rPr>
              <a:t>noise</a:t>
            </a:r>
            <a:r>
              <a:rPr lang="nl-BE" sz="2400" dirty="0" smtClean="0">
                <a:latin typeface="Calibri" panose="020F0502020204030204" pitchFamily="34" charset="0"/>
              </a:rPr>
              <a:t>, </a:t>
            </a:r>
            <a:r>
              <a:rPr lang="nl-BE" sz="2400" dirty="0" err="1" smtClean="0">
                <a:latin typeface="Calibri" panose="020F0502020204030204" pitchFamily="34" charset="0"/>
              </a:rPr>
              <a:t>blur</a:t>
            </a:r>
            <a:r>
              <a:rPr lang="nl-BE" sz="2400" dirty="0" smtClean="0">
                <a:latin typeface="Calibri" panose="020F0502020204030204" pitchFamily="34" charset="0"/>
              </a:rPr>
              <a:t>) </a:t>
            </a:r>
            <a:r>
              <a:rPr lang="nl-BE" sz="2400" dirty="0" err="1" smtClean="0">
                <a:latin typeface="Calibri" panose="020F0502020204030204" pitchFamily="34" charset="0"/>
              </a:rPr>
              <a:t>using</a:t>
            </a:r>
            <a:r>
              <a:rPr lang="nl-BE" sz="2400" dirty="0" smtClean="0">
                <a:latin typeface="Calibri" panose="020F0502020204030204" pitchFamily="34" charset="0"/>
              </a:rPr>
              <a:t> digital image processing </a:t>
            </a:r>
            <a:r>
              <a:rPr lang="nl-BE" sz="2400" dirty="0" err="1" smtClean="0">
                <a:latin typeface="Calibri" panose="020F0502020204030204" pitchFamily="34" charset="0"/>
              </a:rPr>
              <a:t>techniques</a:t>
            </a:r>
            <a:r>
              <a:rPr lang="nl-BE" sz="2400" dirty="0">
                <a:latin typeface="Calibri" panose="020F0502020204030204" pitchFamily="34" charset="0"/>
              </a:rPr>
              <a:t>.</a:t>
            </a:r>
            <a:endParaRPr lang="nl-BE" sz="2400" dirty="0" smtClean="0">
              <a:latin typeface="Calibri" panose="020F0502020204030204" pitchFamily="34" charset="0"/>
            </a:endParaRPr>
          </a:p>
          <a:p>
            <a:endParaRPr lang="nl-BE" sz="2400" dirty="0" smtClean="0">
              <a:latin typeface="Calibri" panose="020F0502020204030204" pitchFamily="34" charset="0"/>
            </a:endParaRPr>
          </a:p>
          <a:p>
            <a:r>
              <a:rPr lang="nl-BE" sz="2400" dirty="0" smtClean="0">
                <a:latin typeface="Calibri" panose="020F0502020204030204" pitchFamily="34" charset="0"/>
              </a:rPr>
              <a:t>Criteria (</a:t>
            </a:r>
            <a:r>
              <a:rPr lang="nl-BE" sz="2400" dirty="0" err="1" smtClean="0">
                <a:latin typeface="Calibri" panose="020F0502020204030204" pitchFamily="34" charset="0"/>
              </a:rPr>
              <a:t>see</a:t>
            </a:r>
            <a:r>
              <a:rPr lang="nl-BE" sz="2400" dirty="0" smtClean="0">
                <a:latin typeface="Calibri" panose="020F0502020204030204" pitchFamily="34" charset="0"/>
              </a:rPr>
              <a:t> </a:t>
            </a:r>
            <a:r>
              <a:rPr lang="nl-BE" sz="2400" dirty="0" err="1" smtClean="0">
                <a:latin typeface="Calibri" panose="020F0502020204030204" pitchFamily="34" charset="0"/>
              </a:rPr>
              <a:t>also</a:t>
            </a:r>
            <a:r>
              <a:rPr lang="nl-BE" sz="2400" dirty="0" smtClean="0">
                <a:latin typeface="Calibri" panose="020F0502020204030204" pitchFamily="34" charset="0"/>
              </a:rPr>
              <a:t> </a:t>
            </a:r>
            <a:r>
              <a:rPr lang="nl-BE" sz="2400" i="1" dirty="0" smtClean="0">
                <a:latin typeface="Calibri" panose="020F0502020204030204" pitchFamily="34" charset="0"/>
              </a:rPr>
              <a:t>[</a:t>
            </a:r>
            <a:r>
              <a:rPr lang="nl-BE" sz="2400" i="1" dirty="0" err="1" smtClean="0">
                <a:latin typeface="Calibri" panose="020F0502020204030204" pitchFamily="34" charset="0"/>
              </a:rPr>
              <a:t>Hirakawa</a:t>
            </a:r>
            <a:r>
              <a:rPr lang="nl-BE" sz="2400" i="1" dirty="0" smtClean="0">
                <a:latin typeface="Calibri" panose="020F0502020204030204" pitchFamily="34" charset="0"/>
              </a:rPr>
              <a:t>, 2008]</a:t>
            </a:r>
            <a:r>
              <a:rPr lang="nl-BE" sz="2400" dirty="0" smtClean="0">
                <a:latin typeface="Calibri" panose="020F0502020204030204" pitchFamily="34" charset="0"/>
              </a:rPr>
              <a:t>):</a:t>
            </a:r>
            <a:endParaRPr lang="nl-BE" sz="240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sz="2400" dirty="0" smtClean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sz="240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sz="2400" dirty="0" smtClean="0">
              <a:latin typeface="Calibri" panose="020F0502020204030204" pitchFamily="34" charset="0"/>
            </a:endParaRPr>
          </a:p>
          <a:p>
            <a:endParaRPr lang="nl-BE" sz="2400" dirty="0" smtClean="0">
              <a:latin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Goossens, An Overview of State-of-the-art Denoising and Demosaicking Techniques:  Toward A Unified Framework for Handling Artifacts during Image Reconstruction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171A2-9641-423E-B854-E03630611B16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4100" name="Group 4099"/>
          <p:cNvGrpSpPr/>
          <p:nvPr/>
        </p:nvGrpSpPr>
        <p:grpSpPr>
          <a:xfrm>
            <a:off x="4499992" y="2760263"/>
            <a:ext cx="3960440" cy="1398109"/>
            <a:chOff x="4499992" y="2904279"/>
            <a:chExt cx="3960440" cy="1398109"/>
          </a:xfrm>
        </p:grpSpPr>
        <p:sp>
          <p:nvSpPr>
            <p:cNvPr id="3" name="Rectangle 2"/>
            <p:cNvSpPr/>
            <p:nvPr/>
          </p:nvSpPr>
          <p:spPr>
            <a:xfrm>
              <a:off x="4499992" y="3933056"/>
              <a:ext cx="359585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BE" dirty="0" err="1">
                  <a:solidFill>
                    <a:srgbClr val="00B050"/>
                  </a:solidFill>
                </a:rPr>
                <a:t>Complexity</a:t>
              </a:r>
              <a:r>
                <a:rPr lang="nl-BE" dirty="0">
                  <a:solidFill>
                    <a:srgbClr val="00B050"/>
                  </a:solidFill>
                </a:rPr>
                <a:t> of the </a:t>
              </a:r>
              <a:r>
                <a:rPr lang="nl-BE" dirty="0" err="1">
                  <a:solidFill>
                    <a:srgbClr val="00B050"/>
                  </a:solidFill>
                </a:rPr>
                <a:t>implementation</a:t>
              </a:r>
              <a:endParaRPr lang="nl-BE" dirty="0">
                <a:solidFill>
                  <a:srgbClr val="00B050"/>
                </a:solidFill>
              </a:endParaRPr>
            </a:p>
          </p:txBody>
        </p:sp>
        <p:pic>
          <p:nvPicPr>
            <p:cNvPr id="4098" name="Picture 2" descr="http://upload.wikimedia.org/wikipedia/commons/thumb/f/fa/Altera_StratixIVGX_FPGA.jpg/300px-Altera_StratixIVGX_FPGA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7760" y="2904279"/>
              <a:ext cx="1386408" cy="928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156176" y="3184059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 err="1" smtClean="0"/>
                <a:t>vs</a:t>
              </a:r>
              <a:endParaRPr lang="nl-BE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32240" y="2904279"/>
              <a:ext cx="1663453" cy="93511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070308" y="2996952"/>
              <a:ext cx="13901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1200" dirty="0" err="1" smtClean="0">
                  <a:solidFill>
                    <a:srgbClr val="00FF00"/>
                  </a:solidFill>
                </a:rPr>
                <a:t>Geforce</a:t>
              </a:r>
              <a:r>
                <a:rPr lang="nl-BE" sz="1200" dirty="0" smtClean="0">
                  <a:solidFill>
                    <a:srgbClr val="00FF00"/>
                  </a:solidFill>
                </a:rPr>
                <a:t> GTX 980</a:t>
              </a:r>
              <a:endParaRPr lang="nl-BE" sz="1200" dirty="0">
                <a:solidFill>
                  <a:srgbClr val="00FF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070308" y="3553391"/>
              <a:ext cx="13901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1200" dirty="0" err="1" smtClean="0">
                  <a:solidFill>
                    <a:srgbClr val="00FF00"/>
                  </a:solidFill>
                </a:rPr>
                <a:t>Geforce</a:t>
              </a:r>
              <a:r>
                <a:rPr lang="nl-BE" sz="1200" dirty="0" smtClean="0">
                  <a:solidFill>
                    <a:srgbClr val="00FF00"/>
                  </a:solidFill>
                </a:rPr>
                <a:t> GTX 980</a:t>
              </a:r>
              <a:endParaRPr lang="nl-BE" sz="1200" dirty="0">
                <a:solidFill>
                  <a:srgbClr val="00FF00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7090852" y="3181196"/>
              <a:ext cx="68014" cy="223920"/>
            </a:xfrm>
            <a:prstGeom prst="straightConnector1">
              <a:avLst/>
            </a:prstGeom>
            <a:ln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7070308" y="3527167"/>
              <a:ext cx="68014" cy="162403"/>
            </a:xfrm>
            <a:prstGeom prst="straightConnector1">
              <a:avLst/>
            </a:prstGeom>
            <a:ln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99" name="Group 4098"/>
          <p:cNvGrpSpPr/>
          <p:nvPr/>
        </p:nvGrpSpPr>
        <p:grpSpPr>
          <a:xfrm>
            <a:off x="742039" y="2557663"/>
            <a:ext cx="3159342" cy="1607533"/>
            <a:chOff x="742039" y="2701679"/>
            <a:chExt cx="3159342" cy="1607533"/>
          </a:xfrm>
        </p:grpSpPr>
        <p:sp>
          <p:nvSpPr>
            <p:cNvPr id="2" name="TextBox 1"/>
            <p:cNvSpPr txBox="1"/>
            <p:nvPr/>
          </p:nvSpPr>
          <p:spPr>
            <a:xfrm>
              <a:off x="755576" y="3939880"/>
              <a:ext cx="30572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 err="1">
                  <a:solidFill>
                    <a:srgbClr val="00B050"/>
                  </a:solidFill>
                </a:rPr>
                <a:t>Quality</a:t>
              </a:r>
              <a:r>
                <a:rPr lang="nl-BE" dirty="0">
                  <a:solidFill>
                    <a:srgbClr val="00B050"/>
                  </a:solidFill>
                </a:rPr>
                <a:t> of the </a:t>
              </a:r>
              <a:r>
                <a:rPr lang="nl-BE" dirty="0" err="1" smtClean="0">
                  <a:solidFill>
                    <a:srgbClr val="00B050"/>
                  </a:solidFill>
                </a:rPr>
                <a:t>reconstruction</a:t>
              </a:r>
              <a:endParaRPr lang="nl-BE" dirty="0">
                <a:solidFill>
                  <a:srgbClr val="00B050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039" y="2701679"/>
              <a:ext cx="1368152" cy="125987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38471" y="2701679"/>
              <a:ext cx="1362910" cy="1259871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117437" y="3135451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 err="1" smtClean="0"/>
                <a:t>vs</a:t>
              </a:r>
              <a:endParaRPr lang="nl-BE" dirty="0"/>
            </a:p>
          </p:txBody>
        </p:sp>
      </p:grpSp>
      <p:grpSp>
        <p:nvGrpSpPr>
          <p:cNvPr id="4103" name="Group 4102"/>
          <p:cNvGrpSpPr/>
          <p:nvPr/>
        </p:nvGrpSpPr>
        <p:grpSpPr>
          <a:xfrm>
            <a:off x="898723" y="4143112"/>
            <a:ext cx="2868111" cy="1806168"/>
            <a:chOff x="898723" y="4287128"/>
            <a:chExt cx="2868111" cy="1806168"/>
          </a:xfrm>
        </p:grpSpPr>
        <p:sp>
          <p:nvSpPr>
            <p:cNvPr id="22" name="TextBox 21"/>
            <p:cNvSpPr txBox="1"/>
            <p:nvPr/>
          </p:nvSpPr>
          <p:spPr>
            <a:xfrm>
              <a:off x="898723" y="5723964"/>
              <a:ext cx="27709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 smtClean="0">
                  <a:solidFill>
                    <a:srgbClr val="00B050"/>
                  </a:solidFill>
                </a:rPr>
                <a:t>Quantum efficiency/</a:t>
              </a:r>
              <a:r>
                <a:rPr lang="nl-BE" dirty="0" err="1" smtClean="0">
                  <a:solidFill>
                    <a:srgbClr val="00B050"/>
                  </a:solidFill>
                </a:rPr>
                <a:t>noise</a:t>
              </a:r>
              <a:endParaRPr lang="nl-BE" dirty="0">
                <a:solidFill>
                  <a:srgbClr val="00B050"/>
                </a:solidFill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919815" y="4287128"/>
              <a:ext cx="2847019" cy="1444786"/>
              <a:chOff x="919815" y="4287128"/>
              <a:chExt cx="2847019" cy="1444786"/>
            </a:xfrm>
          </p:grpSpPr>
          <p:pic>
            <p:nvPicPr>
              <p:cNvPr id="23" name="Picture 1270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9815" y="4293096"/>
                <a:ext cx="1076144" cy="1438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4" name="Picture 1274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99792" y="4287128"/>
                <a:ext cx="1067042" cy="14328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7" name="TextBox 26"/>
            <p:cNvSpPr txBox="1"/>
            <p:nvPr/>
          </p:nvSpPr>
          <p:spPr>
            <a:xfrm>
              <a:off x="2143102" y="4827839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 err="1" smtClean="0"/>
                <a:t>vs</a:t>
              </a:r>
              <a:endParaRPr lang="nl-BE" dirty="0"/>
            </a:p>
          </p:txBody>
        </p:sp>
      </p:grpSp>
      <p:grpSp>
        <p:nvGrpSpPr>
          <p:cNvPr id="4102" name="Group 4101"/>
          <p:cNvGrpSpPr/>
          <p:nvPr/>
        </p:nvGrpSpPr>
        <p:grpSpPr>
          <a:xfrm>
            <a:off x="4211960" y="4144058"/>
            <a:ext cx="4346280" cy="1801209"/>
            <a:chOff x="4211960" y="4288074"/>
            <a:chExt cx="4346280" cy="1801209"/>
          </a:xfrm>
        </p:grpSpPr>
        <p:sp>
          <p:nvSpPr>
            <p:cNvPr id="28" name="TextBox 27"/>
            <p:cNvSpPr txBox="1"/>
            <p:nvPr/>
          </p:nvSpPr>
          <p:spPr>
            <a:xfrm>
              <a:off x="4309516" y="5719951"/>
              <a:ext cx="41088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 err="1">
                  <a:solidFill>
                    <a:srgbClr val="00B050"/>
                  </a:solidFill>
                </a:rPr>
                <a:t>Robustness</a:t>
              </a:r>
              <a:r>
                <a:rPr lang="nl-BE" dirty="0">
                  <a:solidFill>
                    <a:srgbClr val="00B050"/>
                  </a:solidFill>
                </a:rPr>
                <a:t> </a:t>
              </a:r>
              <a:r>
                <a:rPr lang="nl-BE" dirty="0" err="1">
                  <a:solidFill>
                    <a:srgbClr val="00B050"/>
                  </a:solidFill>
                </a:rPr>
                <a:t>to</a:t>
              </a:r>
              <a:r>
                <a:rPr lang="nl-BE" dirty="0">
                  <a:solidFill>
                    <a:srgbClr val="00B050"/>
                  </a:solidFill>
                </a:rPr>
                <a:t> </a:t>
              </a:r>
              <a:r>
                <a:rPr lang="nl-BE" dirty="0" err="1" smtClean="0">
                  <a:solidFill>
                    <a:srgbClr val="00B050"/>
                  </a:solidFill>
                </a:rPr>
                <a:t>color</a:t>
              </a:r>
              <a:r>
                <a:rPr lang="nl-BE" dirty="0" smtClean="0">
                  <a:solidFill>
                    <a:srgbClr val="00B050"/>
                  </a:solidFill>
                </a:rPr>
                <a:t> prior </a:t>
              </a:r>
              <a:r>
                <a:rPr lang="nl-BE" dirty="0" err="1" smtClean="0">
                  <a:solidFill>
                    <a:srgbClr val="00B050"/>
                  </a:solidFill>
                </a:rPr>
                <a:t>assumptions</a:t>
              </a:r>
              <a:endParaRPr lang="nl-BE" dirty="0">
                <a:solidFill>
                  <a:srgbClr val="00B050"/>
                </a:solidFill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11960" y="4293096"/>
              <a:ext cx="1963359" cy="1481130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156176" y="4814845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 err="1" smtClean="0"/>
                <a:t>vs</a:t>
              </a:r>
              <a:endParaRPr lang="nl-BE" dirty="0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8224" y="4288074"/>
              <a:ext cx="1970016" cy="1486152"/>
            </a:xfrm>
            <a:prstGeom prst="rect">
              <a:avLst/>
            </a:prstGeom>
          </p:spPr>
        </p:pic>
      </p:grpSp>
      <p:cxnSp>
        <p:nvCxnSpPr>
          <p:cNvPr id="4096" name="Straight Connector 4095"/>
          <p:cNvCxnSpPr/>
          <p:nvPr/>
        </p:nvCxnSpPr>
        <p:spPr>
          <a:xfrm>
            <a:off x="395537" y="4105012"/>
            <a:ext cx="8435726" cy="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094996" y="2554731"/>
            <a:ext cx="0" cy="3322541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324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19126" y="145383"/>
            <a:ext cx="5184775" cy="422275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dirty="0" smtClean="0">
                <a:solidFill>
                  <a:schemeClr val="bg1"/>
                </a:solidFill>
              </a:rPr>
              <a:t>Introduction</a:t>
            </a:r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145383"/>
            <a:ext cx="8892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sz="2400" dirty="0">
              <a:latin typeface="Calibri" panose="020F0502020204030204" pitchFamily="34" charset="0"/>
            </a:endParaRPr>
          </a:p>
          <a:p>
            <a:r>
              <a:rPr lang="nl-BE" sz="2400" dirty="0" err="1" smtClean="0">
                <a:latin typeface="Calibri" panose="020F0502020204030204" pitchFamily="34" charset="0"/>
              </a:rPr>
              <a:t>On-line</a:t>
            </a:r>
            <a:r>
              <a:rPr lang="nl-BE" sz="2400" dirty="0" smtClean="0">
                <a:latin typeface="Calibri" panose="020F0502020204030204" pitchFamily="34" charset="0"/>
              </a:rPr>
              <a:t>: </a:t>
            </a:r>
            <a:r>
              <a:rPr lang="nl-BE" sz="2400" dirty="0" err="1" smtClean="0">
                <a:latin typeface="Calibri" panose="020F0502020204030204" pitchFamily="34" charset="0"/>
              </a:rPr>
              <a:t>within</a:t>
            </a:r>
            <a:r>
              <a:rPr lang="nl-BE" sz="2400" dirty="0" smtClean="0">
                <a:latin typeface="Calibri" panose="020F0502020204030204" pitchFamily="34" charset="0"/>
              </a:rPr>
              <a:t> the camera</a:t>
            </a:r>
          </a:p>
          <a:p>
            <a:r>
              <a:rPr lang="nl-BE" sz="2400" dirty="0" err="1" smtClean="0">
                <a:latin typeface="Calibri" panose="020F0502020204030204" pitchFamily="34" charset="0"/>
              </a:rPr>
              <a:t>Off-line</a:t>
            </a:r>
            <a:r>
              <a:rPr lang="nl-BE" sz="2400" dirty="0" smtClean="0">
                <a:latin typeface="Calibri" panose="020F0502020204030204" pitchFamily="34" charset="0"/>
              </a:rPr>
              <a:t>: desktop PC software (</a:t>
            </a:r>
            <a:r>
              <a:rPr lang="nl-BE" sz="2400" dirty="0" err="1" smtClean="0">
                <a:latin typeface="Calibri" panose="020F0502020204030204" pitchFamily="34" charset="0"/>
              </a:rPr>
              <a:t>RawTherapee</a:t>
            </a:r>
            <a:r>
              <a:rPr lang="nl-BE" sz="2400" dirty="0" smtClean="0">
                <a:latin typeface="Calibri" panose="020F0502020204030204" pitchFamily="34" charset="0"/>
              </a:rPr>
              <a:t>, Adobe </a:t>
            </a:r>
            <a:r>
              <a:rPr lang="nl-BE" sz="2400" dirty="0" err="1" smtClean="0">
                <a:latin typeface="Calibri" panose="020F0502020204030204" pitchFamily="34" charset="0"/>
              </a:rPr>
              <a:t>Lightroom</a:t>
            </a:r>
            <a:r>
              <a:rPr lang="nl-BE" sz="2400" dirty="0" smtClean="0">
                <a:latin typeface="Calibri" panose="020F0502020204030204" pitchFamily="34" charset="0"/>
              </a:rPr>
              <a:t>)</a:t>
            </a:r>
            <a:endParaRPr lang="nl-BE" sz="2400" dirty="0">
              <a:latin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Goossens, An Overview of State-of-the-art Denoising and Demosaicking Techniques:  Toward A Unified Framework for Handling Artifacts during Image Reconstruction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171A2-9641-423E-B854-E03630611B16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122" name="Picture 2" descr="http://upload.wikimedia.org/wikipedia/en/8/8d/RawTherapee_4.0.8_processing_a_photo_of_a_passion_fruit_flower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868" y="1345712"/>
            <a:ext cx="8651751" cy="470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16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2031409" y="2503221"/>
            <a:ext cx="1494592" cy="5529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>
              <a:latin typeface="Calibri" panose="020F0502020204030204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928769" y="2508833"/>
            <a:ext cx="1187922" cy="5529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>
              <a:latin typeface="Calibri" panose="020F050202020403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7472642" y="2514253"/>
            <a:ext cx="1275822" cy="5529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>
              <a:latin typeface="Calibri" panose="020F050202020403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472642" y="1570704"/>
            <a:ext cx="1275822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>
              <a:latin typeface="Calibri" panose="020F0502020204030204" pitchFamily="34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395536" y="3185040"/>
            <a:ext cx="6469001" cy="2781255"/>
            <a:chOff x="395537" y="3193424"/>
            <a:chExt cx="6469001" cy="2781255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91225" y="3198339"/>
              <a:ext cx="4473313" cy="277634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2391225" y="3193425"/>
              <a:ext cx="445325" cy="29375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BE">
                <a:latin typeface="Calibri" panose="020F0502020204030204" pitchFamily="34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 flipV="1">
              <a:off x="2224592" y="3487185"/>
              <a:ext cx="619216" cy="147387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2224592" y="3193424"/>
              <a:ext cx="611958" cy="54826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395537" y="3487184"/>
              <a:ext cx="1995688" cy="14738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395537" y="3217044"/>
              <a:ext cx="1995688" cy="52464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537" y="3741687"/>
              <a:ext cx="1829055" cy="1219370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900729" y="5600434"/>
              <a:ext cx="12621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 smtClean="0">
                  <a:latin typeface="Calibri" panose="020F0502020204030204" pitchFamily="34" charset="0"/>
                </a:rPr>
                <a:t>RAW image</a:t>
              </a:r>
              <a:endParaRPr lang="nl-BE" dirty="0">
                <a:latin typeface="Calibri" panose="020F0502020204030204" pitchFamily="34" charset="0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5776417" y="1577305"/>
            <a:ext cx="1345636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>
              <a:latin typeface="Calibri" panose="020F050202020403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00273" y="1579890"/>
            <a:ext cx="628194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>
              <a:latin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20" y="1394778"/>
            <a:ext cx="8579743" cy="1746190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171A2-9641-423E-B854-E03630611B16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Goossens, An Overview of State-of-the-art Denoising and Demosaicking Techniques:  Toward A Unified Framework for Handling Artifacts during Image Reconstruction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1398" y="908720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latin typeface="Calibri" panose="020F0502020204030204" pitchFamily="34" charset="0"/>
              </a:rPr>
              <a:t>Image processing chain (</a:t>
            </a:r>
            <a:r>
              <a:rPr lang="nl-BE" sz="2400" dirty="0" err="1" smtClean="0">
                <a:latin typeface="Calibri" panose="020F0502020204030204" pitchFamily="34" charset="0"/>
              </a:rPr>
              <a:t>simplified</a:t>
            </a:r>
            <a:r>
              <a:rPr lang="nl-BE" sz="2400" dirty="0" smtClean="0">
                <a:latin typeface="Calibri" panose="020F0502020204030204" pitchFamily="34" charset="0"/>
              </a:rPr>
              <a:t>):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9024" y="1693550"/>
            <a:ext cx="638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>
                <a:latin typeface="Calibri" panose="020F0502020204030204" pitchFamily="34" charset="0"/>
              </a:rPr>
              <a:t>RAW</a:t>
            </a:r>
            <a:endParaRPr lang="nl-BE" dirty="0">
              <a:latin typeface="Calibri" panose="020F0502020204030204" pitchFamily="34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981211" y="1770204"/>
            <a:ext cx="288032" cy="216024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76747" y="1579891"/>
            <a:ext cx="1146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>
                <a:latin typeface="Calibri" panose="020F0502020204030204" pitchFamily="34" charset="0"/>
              </a:rPr>
              <a:t>Exposure</a:t>
            </a:r>
            <a:br>
              <a:rPr lang="nl-BE" dirty="0" smtClean="0">
                <a:latin typeface="Calibri" panose="020F0502020204030204" pitchFamily="34" charset="0"/>
              </a:rPr>
            </a:br>
            <a:r>
              <a:rPr lang="nl-BE" dirty="0" err="1" smtClean="0">
                <a:latin typeface="Calibri" panose="020F0502020204030204" pitchFamily="34" charset="0"/>
              </a:rPr>
              <a:t>correction</a:t>
            </a:r>
            <a:endParaRPr lang="nl-BE" dirty="0">
              <a:latin typeface="Calibri" panose="020F0502020204030204" pitchFamily="34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2476133" y="1740995"/>
            <a:ext cx="288032" cy="216024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71669" y="1394778"/>
            <a:ext cx="12015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 smtClean="0">
                <a:latin typeface="Calibri" panose="020F0502020204030204" pitchFamily="34" charset="0"/>
              </a:rPr>
              <a:t>Chromatic</a:t>
            </a:r>
            <a:r>
              <a:rPr lang="nl-BE" dirty="0" smtClean="0">
                <a:latin typeface="Calibri" panose="020F0502020204030204" pitchFamily="34" charset="0"/>
              </a:rPr>
              <a:t> </a:t>
            </a:r>
          </a:p>
          <a:p>
            <a:r>
              <a:rPr lang="nl-BE" dirty="0" err="1" smtClean="0">
                <a:latin typeface="Calibri" panose="020F0502020204030204" pitchFamily="34" charset="0"/>
              </a:rPr>
              <a:t>aberration</a:t>
            </a:r>
            <a:r>
              <a:rPr lang="nl-BE" dirty="0" smtClean="0">
                <a:latin typeface="Calibri" panose="020F0502020204030204" pitchFamily="34" charset="0"/>
              </a:rPr>
              <a:t/>
            </a:r>
            <a:br>
              <a:rPr lang="nl-BE" dirty="0" smtClean="0">
                <a:latin typeface="Calibri" panose="020F0502020204030204" pitchFamily="34" charset="0"/>
              </a:rPr>
            </a:br>
            <a:r>
              <a:rPr lang="nl-BE" dirty="0" err="1" smtClean="0">
                <a:latin typeface="Calibri" panose="020F0502020204030204" pitchFamily="34" charset="0"/>
              </a:rPr>
              <a:t>correction</a:t>
            </a:r>
            <a:endParaRPr lang="nl-BE" dirty="0">
              <a:latin typeface="Calibri" panose="020F0502020204030204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968312" y="1744701"/>
            <a:ext cx="288032" cy="216024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63848" y="1660744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 smtClean="0">
                <a:latin typeface="Calibri" panose="020F0502020204030204" pitchFamily="34" charset="0"/>
              </a:rPr>
              <a:t>Denoising</a:t>
            </a:r>
            <a:endParaRPr lang="nl-BE" dirty="0">
              <a:latin typeface="Calibri" panose="020F0502020204030204" pitchFamily="34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5434045" y="1770204"/>
            <a:ext cx="288032" cy="216024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19642" y="1679975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 smtClean="0">
                <a:latin typeface="Calibri" panose="020F0502020204030204" pitchFamily="34" charset="0"/>
              </a:rPr>
              <a:t>demosaicking</a:t>
            </a:r>
            <a:endParaRPr lang="nl-BE" dirty="0">
              <a:latin typeface="Calibri" panose="020F0502020204030204" pitchFamily="34" charset="0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7165202" y="1774004"/>
            <a:ext cx="288032" cy="216024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32454" y="1579890"/>
            <a:ext cx="1146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 smtClean="0">
                <a:latin typeface="Calibri" panose="020F0502020204030204" pitchFamily="34" charset="0"/>
              </a:rPr>
              <a:t>Color</a:t>
            </a:r>
            <a:endParaRPr lang="nl-BE" dirty="0" smtClean="0">
              <a:latin typeface="Calibri" panose="020F0502020204030204" pitchFamily="34" charset="0"/>
            </a:endParaRPr>
          </a:p>
          <a:p>
            <a:r>
              <a:rPr lang="nl-BE" dirty="0" err="1" smtClean="0">
                <a:latin typeface="Calibri" panose="020F0502020204030204" pitchFamily="34" charset="0"/>
              </a:rPr>
              <a:t>correction</a:t>
            </a:r>
            <a:endParaRPr lang="nl-BE" dirty="0">
              <a:latin typeface="Calibri" panose="020F0502020204030204" pitchFamily="34" charset="0"/>
            </a:endParaRPr>
          </a:p>
        </p:txBody>
      </p:sp>
      <p:sp>
        <p:nvSpPr>
          <p:cNvPr id="17" name="Right Arrow 16"/>
          <p:cNvSpPr/>
          <p:nvPr/>
        </p:nvSpPr>
        <p:spPr>
          <a:xfrm rot="5400000">
            <a:off x="7779308" y="2262225"/>
            <a:ext cx="288032" cy="216024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53234" y="2466334"/>
            <a:ext cx="1146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>
                <a:latin typeface="Calibri" panose="020F0502020204030204" pitchFamily="34" charset="0"/>
              </a:rPr>
              <a:t>Gamma</a:t>
            </a:r>
          </a:p>
          <a:p>
            <a:r>
              <a:rPr lang="nl-BE" dirty="0" err="1" smtClean="0">
                <a:latin typeface="Calibri" panose="020F0502020204030204" pitchFamily="34" charset="0"/>
              </a:rPr>
              <a:t>correction</a:t>
            </a:r>
            <a:endParaRPr lang="nl-BE" dirty="0">
              <a:latin typeface="Calibri" panose="020F0502020204030204" pitchFamily="34" charset="0"/>
            </a:endParaRPr>
          </a:p>
        </p:txBody>
      </p:sp>
      <p:sp>
        <p:nvSpPr>
          <p:cNvPr id="19" name="Right Arrow 18"/>
          <p:cNvSpPr/>
          <p:nvPr/>
        </p:nvSpPr>
        <p:spPr>
          <a:xfrm rot="10800000">
            <a:off x="7164288" y="2658270"/>
            <a:ext cx="288032" cy="216024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15912" y="2592200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 smtClean="0">
                <a:latin typeface="Calibri" panose="020F0502020204030204" pitchFamily="34" charset="0"/>
              </a:rPr>
              <a:t>Deblurring</a:t>
            </a:r>
            <a:endParaRPr lang="nl-BE" dirty="0" smtClean="0">
              <a:latin typeface="Calibri" panose="020F0502020204030204" pitchFamily="34" charset="0"/>
            </a:endParaRPr>
          </a:p>
        </p:txBody>
      </p:sp>
      <p:sp>
        <p:nvSpPr>
          <p:cNvPr id="21" name="Right Arrow 20"/>
          <p:cNvSpPr/>
          <p:nvPr/>
        </p:nvSpPr>
        <p:spPr>
          <a:xfrm rot="10800000">
            <a:off x="5604405" y="2651730"/>
            <a:ext cx="288032" cy="216024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38072" y="2586665"/>
            <a:ext cx="1479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>
                <a:latin typeface="Calibri" panose="020F0502020204030204" pitchFamily="34" charset="0"/>
              </a:rPr>
              <a:t>Output image</a:t>
            </a:r>
            <a:endParaRPr lang="nl-BE" dirty="0">
              <a:latin typeface="Calibri" panose="020F0502020204030204" pitchFamily="34" charset="0"/>
            </a:endParaRPr>
          </a:p>
        </p:txBody>
      </p:sp>
      <p:sp>
        <p:nvSpPr>
          <p:cNvPr id="24" name="Right Arrow 23"/>
          <p:cNvSpPr/>
          <p:nvPr/>
        </p:nvSpPr>
        <p:spPr>
          <a:xfrm rot="10800000">
            <a:off x="3565961" y="2615551"/>
            <a:ext cx="288032" cy="216024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31879" y="2420888"/>
            <a:ext cx="1694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dirty="0" smtClean="0">
                <a:latin typeface="Calibri" panose="020F0502020204030204" pitchFamily="34" charset="0"/>
              </a:rPr>
              <a:t>HDR </a:t>
            </a:r>
            <a:r>
              <a:rPr lang="nl-BE" dirty="0" err="1" smtClean="0">
                <a:latin typeface="Calibri" panose="020F0502020204030204" pitchFamily="34" charset="0"/>
              </a:rPr>
              <a:t>synthesis</a:t>
            </a:r>
            <a:r>
              <a:rPr lang="nl-BE" dirty="0" smtClean="0">
                <a:latin typeface="Calibri" panose="020F0502020204030204" pitchFamily="34" charset="0"/>
              </a:rPr>
              <a:t/>
            </a:r>
            <a:br>
              <a:rPr lang="nl-BE" dirty="0" smtClean="0">
                <a:latin typeface="Calibri" panose="020F0502020204030204" pitchFamily="34" charset="0"/>
              </a:rPr>
            </a:br>
            <a:r>
              <a:rPr lang="nl-BE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(</a:t>
            </a:r>
            <a:r>
              <a:rPr lang="nl-BE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optional</a:t>
            </a:r>
            <a:r>
              <a:rPr lang="nl-BE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effect)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811714" y="3191021"/>
            <a:ext cx="6051105" cy="2777825"/>
            <a:chOff x="811714" y="3191021"/>
            <a:chExt cx="6051105" cy="2777825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92942" y="3191021"/>
              <a:ext cx="4469877" cy="2774208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811714" y="5599514"/>
              <a:ext cx="1467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 err="1" smtClean="0">
                  <a:latin typeface="Calibri" panose="020F0502020204030204" pitchFamily="34" charset="0"/>
                </a:rPr>
                <a:t>demosaicking</a:t>
              </a:r>
              <a:endParaRPr lang="nl-BE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516761" y="3183557"/>
            <a:ext cx="6346058" cy="2777825"/>
            <a:chOff x="516761" y="3183557"/>
            <a:chExt cx="6346058" cy="2777825"/>
          </a:xfrm>
        </p:grpSpPr>
        <p:sp>
          <p:nvSpPr>
            <p:cNvPr id="49" name="TextBox 48"/>
            <p:cNvSpPr txBox="1"/>
            <p:nvPr/>
          </p:nvSpPr>
          <p:spPr>
            <a:xfrm>
              <a:off x="516761" y="5592050"/>
              <a:ext cx="1699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 err="1" smtClean="0">
                  <a:latin typeface="Calibri" panose="020F0502020204030204" pitchFamily="34" charset="0"/>
                </a:rPr>
                <a:t>Color</a:t>
              </a:r>
              <a:r>
                <a:rPr lang="nl-BE" dirty="0" smtClean="0">
                  <a:latin typeface="Calibri" panose="020F0502020204030204" pitchFamily="34" charset="0"/>
                </a:rPr>
                <a:t> </a:t>
              </a:r>
              <a:r>
                <a:rPr lang="nl-BE" dirty="0" err="1" smtClean="0">
                  <a:latin typeface="Calibri" panose="020F0502020204030204" pitchFamily="34" charset="0"/>
                </a:rPr>
                <a:t>correction</a:t>
              </a:r>
              <a:endParaRPr lang="nl-BE" dirty="0">
                <a:latin typeface="Calibri" panose="020F0502020204030204" pitchFamily="34" charset="0"/>
              </a:endParaRP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7114" y="3183557"/>
              <a:ext cx="4475705" cy="2777825"/>
            </a:xfrm>
            <a:prstGeom prst="rect">
              <a:avLst/>
            </a:prstGeom>
          </p:spPr>
        </p:pic>
      </p:grpSp>
      <p:grpSp>
        <p:nvGrpSpPr>
          <p:cNvPr id="58" name="Group 57"/>
          <p:cNvGrpSpPr/>
          <p:nvPr/>
        </p:nvGrpSpPr>
        <p:grpSpPr>
          <a:xfrm>
            <a:off x="251520" y="3191020"/>
            <a:ext cx="6611299" cy="2777825"/>
            <a:chOff x="251520" y="3191020"/>
            <a:chExt cx="6611299" cy="2777825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7114" y="3191020"/>
              <a:ext cx="4475705" cy="2777825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251520" y="5592050"/>
              <a:ext cx="19350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 smtClean="0">
                  <a:latin typeface="Calibri" panose="020F0502020204030204" pitchFamily="34" charset="0"/>
                </a:rPr>
                <a:t>Gamma </a:t>
              </a:r>
              <a:r>
                <a:rPr lang="nl-BE" dirty="0" err="1" smtClean="0">
                  <a:latin typeface="Calibri" panose="020F0502020204030204" pitchFamily="34" charset="0"/>
                </a:rPr>
                <a:t>correction</a:t>
              </a:r>
              <a:endParaRPr lang="nl-BE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1058848" y="3195296"/>
            <a:ext cx="5803971" cy="2782859"/>
            <a:chOff x="1058848" y="3195296"/>
            <a:chExt cx="5803971" cy="2782859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79003" y="3195296"/>
              <a:ext cx="4483816" cy="2782859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1058848" y="5592050"/>
              <a:ext cx="11833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 err="1" smtClean="0">
                  <a:latin typeface="Calibri" panose="020F0502020204030204" pitchFamily="34" charset="0"/>
                </a:rPr>
                <a:t>Deblurring</a:t>
              </a:r>
              <a:endParaRPr lang="nl-BE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738248" y="3190380"/>
            <a:ext cx="6126942" cy="2782859"/>
            <a:chOff x="738248" y="3183556"/>
            <a:chExt cx="6126942" cy="2782859"/>
          </a:xfrm>
        </p:grpSpPr>
        <p:sp>
          <p:nvSpPr>
            <p:cNvPr id="64" name="TextBox 63"/>
            <p:cNvSpPr txBox="1"/>
            <p:nvPr/>
          </p:nvSpPr>
          <p:spPr>
            <a:xfrm>
              <a:off x="738248" y="5588385"/>
              <a:ext cx="14795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 smtClean="0">
                  <a:latin typeface="Calibri" panose="020F0502020204030204" pitchFamily="34" charset="0"/>
                </a:rPr>
                <a:t>Output image</a:t>
              </a:r>
              <a:endParaRPr lang="nl-BE" dirty="0">
                <a:latin typeface="Calibri" panose="020F0502020204030204" pitchFamily="34" charset="0"/>
              </a:endParaRPr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1374" y="3183556"/>
              <a:ext cx="4483816" cy="2782859"/>
            </a:xfrm>
            <a:prstGeom prst="rect">
              <a:avLst/>
            </a:prstGeom>
          </p:spPr>
        </p:pic>
      </p:grpSp>
      <p:sp>
        <p:nvSpPr>
          <p:cNvPr id="68" name="Title 1"/>
          <p:cNvSpPr txBox="1">
            <a:spLocks/>
          </p:cNvSpPr>
          <p:nvPr/>
        </p:nvSpPr>
        <p:spPr>
          <a:xfrm>
            <a:off x="19126" y="145383"/>
            <a:ext cx="5184775" cy="422275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Introduction</a:t>
            </a:r>
            <a:endParaRPr lang="nl-BE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83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7" grpId="1" animBg="1"/>
      <p:bldP spid="63" grpId="0" animBg="1"/>
      <p:bldP spid="55" grpId="0" animBg="1"/>
      <p:bldP spid="54" grpId="0" animBg="1"/>
      <p:bldP spid="41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3944318" y="2471664"/>
            <a:ext cx="1647907" cy="60688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>
              <a:latin typeface="Calibri" panose="020F05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268794" y="1627636"/>
            <a:ext cx="1151240" cy="42167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783122" y="1467167"/>
            <a:ext cx="1151240" cy="88661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>
              <a:latin typeface="Calibri" panose="020F05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291178" y="1570703"/>
            <a:ext cx="1102155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>
              <a:latin typeface="Calibri" panose="020F05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291278" y="1570703"/>
            <a:ext cx="1148161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>
              <a:latin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20" y="1412776"/>
            <a:ext cx="8579743" cy="1746190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Calibri" panose="020F050202020403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31409" y="2503221"/>
            <a:ext cx="1494592" cy="5529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>
              <a:latin typeface="Calibri" panose="020F050202020403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928769" y="2508833"/>
            <a:ext cx="1187922" cy="55296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472642" y="2514253"/>
            <a:ext cx="1275822" cy="5529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>
              <a:latin typeface="Calibri" panose="020F050202020403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472642" y="1570704"/>
            <a:ext cx="1275822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>
              <a:latin typeface="Calibri" panose="020F05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776417" y="1577305"/>
            <a:ext cx="1345636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00273" y="1579890"/>
            <a:ext cx="628194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>
              <a:latin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171A2-9641-423E-B854-E03630611B1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Goossens, An Overview of State-of-the-art Denoising and Demosaicking Techniques:  Toward A Unified Framework for Handling Artifacts during Image Reconstruction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1398" y="908720"/>
            <a:ext cx="869309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latin typeface="Calibri" panose="020F0502020204030204" pitchFamily="34" charset="0"/>
              </a:rPr>
              <a:t>Image processing chain (</a:t>
            </a:r>
            <a:r>
              <a:rPr lang="nl-BE" sz="2400" dirty="0" err="1" smtClean="0">
                <a:latin typeface="Calibri" panose="020F0502020204030204" pitchFamily="34" charset="0"/>
              </a:rPr>
              <a:t>simplified</a:t>
            </a:r>
            <a:r>
              <a:rPr lang="nl-BE" sz="2400" dirty="0" smtClean="0">
                <a:latin typeface="Calibri" panose="020F0502020204030204" pitchFamily="34" charset="0"/>
              </a:rPr>
              <a:t>):</a:t>
            </a:r>
          </a:p>
          <a:p>
            <a:endParaRPr lang="nl-BE" sz="2400" dirty="0">
              <a:latin typeface="Calibri" panose="020F0502020204030204" pitchFamily="34" charset="0"/>
            </a:endParaRPr>
          </a:p>
          <a:p>
            <a:endParaRPr lang="nl-BE" sz="2400" dirty="0" smtClean="0">
              <a:latin typeface="Calibri" panose="020F0502020204030204" pitchFamily="34" charset="0"/>
            </a:endParaRPr>
          </a:p>
          <a:p>
            <a:endParaRPr lang="nl-BE" sz="2400" dirty="0" smtClean="0">
              <a:latin typeface="Calibri" panose="020F0502020204030204" pitchFamily="34" charset="0"/>
            </a:endParaRPr>
          </a:p>
          <a:p>
            <a:endParaRPr lang="nl-BE" sz="2400" dirty="0">
              <a:latin typeface="Calibri" panose="020F0502020204030204" pitchFamily="34" charset="0"/>
            </a:endParaRPr>
          </a:p>
          <a:p>
            <a:endParaRPr lang="nl-BE" sz="2400" dirty="0" smtClean="0">
              <a:latin typeface="Calibri" panose="020F0502020204030204" pitchFamily="34" charset="0"/>
            </a:endParaRPr>
          </a:p>
          <a:p>
            <a:r>
              <a:rPr lang="nl-BE" sz="2400" dirty="0" err="1" smtClean="0">
                <a:latin typeface="Calibri" panose="020F0502020204030204" pitchFamily="34" charset="0"/>
              </a:rPr>
              <a:t>Problems</a:t>
            </a:r>
            <a:r>
              <a:rPr lang="nl-BE" sz="2400" dirty="0" smtClean="0">
                <a:latin typeface="Calibri" panose="020F050202020403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 err="1" smtClean="0">
                <a:latin typeface="Calibri" panose="020F0502020204030204" pitchFamily="34" charset="0"/>
              </a:rPr>
              <a:t>Sequential</a:t>
            </a:r>
            <a:r>
              <a:rPr lang="nl-BE" dirty="0" smtClean="0">
                <a:latin typeface="Calibri" panose="020F0502020204030204" pitchFamily="34" charset="0"/>
              </a:rPr>
              <a:t> processing (</a:t>
            </a:r>
            <a:r>
              <a:rPr lang="nl-BE" dirty="0" err="1" smtClean="0">
                <a:latin typeface="Calibri" panose="020F0502020204030204" pitchFamily="34" charset="0"/>
              </a:rPr>
              <a:t>denoising</a:t>
            </a:r>
            <a:r>
              <a:rPr lang="nl-BE" dirty="0" smtClean="0">
                <a:latin typeface="Calibri" panose="020F0502020204030204" pitchFamily="34" charset="0"/>
              </a:rPr>
              <a:t>, </a:t>
            </a:r>
            <a:r>
              <a:rPr lang="nl-BE" dirty="0" err="1" smtClean="0">
                <a:latin typeface="Calibri" panose="020F0502020204030204" pitchFamily="34" charset="0"/>
              </a:rPr>
              <a:t>deblurring</a:t>
            </a:r>
            <a:r>
              <a:rPr lang="nl-BE" dirty="0" smtClean="0">
                <a:latin typeface="Calibri" panose="020F0502020204030204" pitchFamily="34" charset="0"/>
              </a:rPr>
              <a:t> </a:t>
            </a:r>
            <a:r>
              <a:rPr lang="nl-BE" dirty="0" err="1" smtClean="0">
                <a:latin typeface="Calibri" panose="020F0502020204030204" pitchFamily="34" charset="0"/>
              </a:rPr>
              <a:t>and</a:t>
            </a:r>
            <a:r>
              <a:rPr lang="nl-BE" dirty="0" smtClean="0">
                <a:latin typeface="Calibri" panose="020F0502020204030204" pitchFamily="34" charset="0"/>
              </a:rPr>
              <a:t> </a:t>
            </a:r>
            <a:r>
              <a:rPr lang="nl-BE" dirty="0" err="1" smtClean="0">
                <a:latin typeface="Calibri" panose="020F0502020204030204" pitchFamily="34" charset="0"/>
              </a:rPr>
              <a:t>demosaicking</a:t>
            </a:r>
            <a:r>
              <a:rPr lang="nl-BE" dirty="0" smtClean="0">
                <a:latin typeface="Calibri" panose="020F0502020204030204" pitchFamily="34" charset="0"/>
              </a:rPr>
              <a:t>) leads </a:t>
            </a:r>
            <a:r>
              <a:rPr lang="nl-BE" dirty="0" err="1" smtClean="0">
                <a:latin typeface="Calibri" panose="020F0502020204030204" pitchFamily="34" charset="0"/>
              </a:rPr>
              <a:t>to</a:t>
            </a:r>
            <a:r>
              <a:rPr lang="nl-BE" dirty="0" smtClean="0">
                <a:latin typeface="Calibri" panose="020F0502020204030204" pitchFamily="34" charset="0"/>
              </a:rPr>
              <a:t> </a:t>
            </a:r>
            <a:r>
              <a:rPr lang="nl-BE" dirty="0" err="1" smtClean="0">
                <a:latin typeface="Calibri" panose="020F0502020204030204" pitchFamily="34" charset="0"/>
              </a:rPr>
              <a:t>poor</a:t>
            </a:r>
            <a:r>
              <a:rPr lang="nl-BE" dirty="0" smtClean="0">
                <a:latin typeface="Calibri" panose="020F0502020204030204" pitchFamily="34" charset="0"/>
              </a:rPr>
              <a:t> image </a:t>
            </a:r>
            <a:r>
              <a:rPr lang="nl-BE" dirty="0" err="1" smtClean="0">
                <a:latin typeface="Calibri" panose="020F0502020204030204" pitchFamily="34" charset="0"/>
              </a:rPr>
              <a:t>quality</a:t>
            </a:r>
            <a:r>
              <a:rPr lang="nl-BE" dirty="0" smtClean="0">
                <a:latin typeface="Calibri" panose="020F0502020204030204" pitchFamily="34" charset="0"/>
              </a:rPr>
              <a:t> </a:t>
            </a:r>
            <a:r>
              <a:rPr lang="nl-BE" dirty="0" err="1" smtClean="0">
                <a:latin typeface="Calibri" panose="020F0502020204030204" pitchFamily="34" charset="0"/>
              </a:rPr>
              <a:t>due</a:t>
            </a:r>
            <a:r>
              <a:rPr lang="nl-BE" dirty="0" smtClean="0">
                <a:latin typeface="Calibri" panose="020F0502020204030204" pitchFamily="34" charset="0"/>
              </a:rPr>
              <a:t> </a:t>
            </a:r>
            <a:r>
              <a:rPr lang="nl-BE" dirty="0" err="1" smtClean="0">
                <a:latin typeface="Calibri" panose="020F0502020204030204" pitchFamily="34" charset="0"/>
              </a:rPr>
              <a:t>to</a:t>
            </a:r>
            <a:r>
              <a:rPr lang="nl-BE" dirty="0" smtClean="0">
                <a:latin typeface="Calibri" panose="020F0502020204030204" pitchFamily="34" charset="0"/>
              </a:rPr>
              <a:t> incorrect </a:t>
            </a:r>
            <a:r>
              <a:rPr lang="nl-BE" dirty="0" err="1" smtClean="0">
                <a:latin typeface="Calibri" panose="020F0502020204030204" pitchFamily="34" charset="0"/>
              </a:rPr>
              <a:t>interpolation</a:t>
            </a:r>
            <a:r>
              <a:rPr lang="nl-BE" dirty="0" smtClean="0">
                <a:latin typeface="Calibri" panose="020F0502020204030204" pitchFamily="34" charset="0"/>
              </a:rPr>
              <a:t> of </a:t>
            </a:r>
            <a:r>
              <a:rPr lang="nl-BE" dirty="0" err="1" smtClean="0">
                <a:latin typeface="Calibri" panose="020F0502020204030204" pitchFamily="34" charset="0"/>
              </a:rPr>
              <a:t>color</a:t>
            </a:r>
            <a:r>
              <a:rPr lang="nl-BE" dirty="0">
                <a:latin typeface="Calibri" panose="020F0502020204030204" pitchFamily="34" charset="0"/>
              </a:rPr>
              <a:t> </a:t>
            </a:r>
            <a:r>
              <a:rPr lang="nl-BE" dirty="0" err="1" smtClean="0">
                <a:latin typeface="Calibri" panose="020F0502020204030204" pitchFamily="34" charset="0"/>
              </a:rPr>
              <a:t>intensities</a:t>
            </a:r>
            <a:r>
              <a:rPr lang="nl-BE" dirty="0" smtClean="0">
                <a:latin typeface="Calibri" panose="020F0502020204030204" pitchFamily="34" charset="0"/>
              </a:rPr>
              <a:t> </a:t>
            </a:r>
            <a:r>
              <a:rPr lang="nl-BE" dirty="0" err="1" smtClean="0">
                <a:latin typeface="Calibri" panose="020F0502020204030204" pitchFamily="34" charset="0"/>
              </a:rPr>
              <a:t>and</a:t>
            </a:r>
            <a:r>
              <a:rPr lang="nl-BE" dirty="0" smtClean="0">
                <a:latin typeface="Calibri" panose="020F0502020204030204" pitchFamily="34" charset="0"/>
              </a:rPr>
              <a:t> </a:t>
            </a:r>
            <a:r>
              <a:rPr lang="nl-BE" dirty="0" err="1" smtClean="0">
                <a:latin typeface="Calibri" panose="020F0502020204030204" pitchFamily="34" charset="0"/>
              </a:rPr>
              <a:t>noise</a:t>
            </a:r>
            <a:r>
              <a:rPr lang="nl-BE" dirty="0" smtClean="0">
                <a:latin typeface="Calibri" panose="020F05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 err="1" smtClean="0">
                <a:latin typeface="Calibri" panose="020F0502020204030204" pitchFamily="34" charset="0"/>
              </a:rPr>
              <a:t>Pushing</a:t>
            </a:r>
            <a:r>
              <a:rPr lang="nl-BE" dirty="0" smtClean="0">
                <a:latin typeface="Calibri" panose="020F0502020204030204" pitchFamily="34" charset="0"/>
              </a:rPr>
              <a:t> </a:t>
            </a:r>
            <a:r>
              <a:rPr lang="nl-BE" dirty="0" err="1" smtClean="0">
                <a:latin typeface="Calibri" panose="020F0502020204030204" pitchFamily="34" charset="0"/>
              </a:rPr>
              <a:t>acquisition</a:t>
            </a:r>
            <a:r>
              <a:rPr lang="nl-BE" dirty="0" smtClean="0">
                <a:latin typeface="Calibri" panose="020F0502020204030204" pitchFamily="34" charset="0"/>
              </a:rPr>
              <a:t> </a:t>
            </a:r>
            <a:r>
              <a:rPr lang="nl-BE" dirty="0" err="1" smtClean="0">
                <a:latin typeface="Calibri" panose="020F0502020204030204" pitchFamily="34" charset="0"/>
              </a:rPr>
              <a:t>limits</a:t>
            </a:r>
            <a:r>
              <a:rPr lang="nl-BE" dirty="0" smtClean="0">
                <a:latin typeface="Calibri" panose="020F0502020204030204" pitchFamily="34" charset="0"/>
              </a:rPr>
              <a:t> (e.g. </a:t>
            </a:r>
            <a:r>
              <a:rPr lang="nl-BE" dirty="0" err="1" smtClean="0">
                <a:latin typeface="Calibri" panose="020F0502020204030204" pitchFamily="34" charset="0"/>
              </a:rPr>
              <a:t>resolution</a:t>
            </a:r>
            <a:r>
              <a:rPr lang="nl-BE" dirty="0" smtClean="0">
                <a:latin typeface="Calibri" panose="020F0502020204030204" pitchFamily="34" charset="0"/>
              </a:rPr>
              <a:t>, </a:t>
            </a:r>
            <a:r>
              <a:rPr lang="nl-BE" dirty="0" err="1" smtClean="0">
                <a:latin typeface="Calibri" panose="020F0502020204030204" pitchFamily="34" charset="0"/>
              </a:rPr>
              <a:t>noise</a:t>
            </a:r>
            <a:r>
              <a:rPr lang="nl-BE" dirty="0" smtClean="0">
                <a:latin typeface="Calibri" panose="020F0502020204030204" pitchFamily="34" charset="0"/>
              </a:rPr>
              <a:t>) =&gt; effect </a:t>
            </a:r>
            <a:r>
              <a:rPr lang="nl-BE" dirty="0" err="1" smtClean="0">
                <a:latin typeface="Calibri" panose="020F0502020204030204" pitchFamily="34" charset="0"/>
              </a:rPr>
              <a:t>becomes</a:t>
            </a:r>
            <a:r>
              <a:rPr lang="nl-BE" dirty="0" smtClean="0">
                <a:latin typeface="Calibri" panose="020F0502020204030204" pitchFamily="34" charset="0"/>
              </a:rPr>
              <a:t> more </a:t>
            </a:r>
            <a:r>
              <a:rPr lang="nl-BE" dirty="0" err="1" smtClean="0">
                <a:latin typeface="Calibri" panose="020F0502020204030204" pitchFamily="34" charset="0"/>
              </a:rPr>
              <a:t>pronounced</a:t>
            </a:r>
            <a:endParaRPr lang="nl-BE" dirty="0" smtClean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dirty="0">
              <a:latin typeface="Calibri" panose="020F0502020204030204" pitchFamily="34" charset="0"/>
            </a:endParaRPr>
          </a:p>
          <a:p>
            <a:r>
              <a:rPr lang="nl-BE" sz="2400" dirty="0" smtClean="0">
                <a:latin typeface="Calibri" panose="020F0502020204030204" pitchFamily="34" charset="0"/>
              </a:rPr>
              <a:t>Research: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 smtClean="0">
                <a:latin typeface="Calibri" panose="020F0502020204030204" pitchFamily="34" charset="0"/>
              </a:rPr>
              <a:t>Joint </a:t>
            </a:r>
            <a:r>
              <a:rPr lang="nl-BE" dirty="0" err="1" smtClean="0">
                <a:latin typeface="Calibri" panose="020F0502020204030204" pitchFamily="34" charset="0"/>
              </a:rPr>
              <a:t>denoising</a:t>
            </a:r>
            <a:r>
              <a:rPr lang="nl-BE" dirty="0" smtClean="0">
                <a:latin typeface="Calibri" panose="020F0502020204030204" pitchFamily="34" charset="0"/>
              </a:rPr>
              <a:t> </a:t>
            </a:r>
            <a:r>
              <a:rPr lang="nl-BE" dirty="0" err="1" smtClean="0">
                <a:latin typeface="Calibri" panose="020F0502020204030204" pitchFamily="34" charset="0"/>
              </a:rPr>
              <a:t>and</a:t>
            </a:r>
            <a:r>
              <a:rPr lang="nl-BE" dirty="0" smtClean="0">
                <a:latin typeface="Calibri" panose="020F0502020204030204" pitchFamily="34" charset="0"/>
              </a:rPr>
              <a:t> </a:t>
            </a:r>
            <a:r>
              <a:rPr lang="nl-BE" dirty="0" err="1" smtClean="0">
                <a:latin typeface="Calibri" panose="020F0502020204030204" pitchFamily="34" charset="0"/>
              </a:rPr>
              <a:t>demosaicking</a:t>
            </a:r>
            <a:r>
              <a:rPr lang="nl-BE" dirty="0" smtClean="0">
                <a:latin typeface="Calibri" panose="020F0502020204030204" pitchFamily="34" charset="0"/>
              </a:rPr>
              <a:t> [</a:t>
            </a:r>
            <a:r>
              <a:rPr lang="nl-BE" dirty="0" err="1" smtClean="0">
                <a:latin typeface="Calibri" panose="020F0502020204030204" pitchFamily="34" charset="0"/>
              </a:rPr>
              <a:t>Hirakawa</a:t>
            </a:r>
            <a:r>
              <a:rPr lang="nl-BE" dirty="0" smtClean="0">
                <a:latin typeface="Calibri" panose="020F0502020204030204" pitchFamily="34" charset="0"/>
              </a:rPr>
              <a:t>, 2006], [</a:t>
            </a:r>
            <a:r>
              <a:rPr lang="nl-BE" dirty="0" err="1" smtClean="0">
                <a:latin typeface="Calibri" panose="020F0502020204030204" pitchFamily="34" charset="0"/>
              </a:rPr>
              <a:t>Condat</a:t>
            </a:r>
            <a:r>
              <a:rPr lang="nl-BE" dirty="0" smtClean="0">
                <a:latin typeface="Calibri" panose="020F0502020204030204" pitchFamily="34" charset="0"/>
              </a:rPr>
              <a:t>, 2010], [</a:t>
            </a:r>
            <a:r>
              <a:rPr lang="nl-BE" dirty="0" err="1" smtClean="0">
                <a:latin typeface="Calibri" panose="020F0502020204030204" pitchFamily="34" charset="0"/>
              </a:rPr>
              <a:t>Chatterjee</a:t>
            </a:r>
            <a:r>
              <a:rPr lang="nl-BE" dirty="0" smtClean="0">
                <a:latin typeface="Calibri" panose="020F0502020204030204" pitchFamily="34" charset="0"/>
              </a:rPr>
              <a:t>, 2011]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 smtClean="0">
                <a:latin typeface="Calibri" panose="020F0502020204030204" pitchFamily="34" charset="0"/>
              </a:rPr>
              <a:t>Joint </a:t>
            </a:r>
            <a:r>
              <a:rPr lang="nl-BE" dirty="0" err="1" smtClean="0">
                <a:latin typeface="Calibri" panose="020F0502020204030204" pitchFamily="34" charset="0"/>
              </a:rPr>
              <a:t>demosaicking</a:t>
            </a:r>
            <a:r>
              <a:rPr lang="nl-BE" dirty="0" smtClean="0">
                <a:latin typeface="Calibri" panose="020F0502020204030204" pitchFamily="34" charset="0"/>
              </a:rPr>
              <a:t> </a:t>
            </a:r>
            <a:r>
              <a:rPr lang="nl-BE" dirty="0" err="1" smtClean="0">
                <a:latin typeface="Calibri" panose="020F0502020204030204" pitchFamily="34" charset="0"/>
              </a:rPr>
              <a:t>and</a:t>
            </a:r>
            <a:r>
              <a:rPr lang="nl-BE" dirty="0" smtClean="0">
                <a:latin typeface="Calibri" panose="020F0502020204030204" pitchFamily="34" charset="0"/>
              </a:rPr>
              <a:t> </a:t>
            </a:r>
            <a:r>
              <a:rPr lang="nl-BE" dirty="0" err="1" smtClean="0">
                <a:latin typeface="Calibri" panose="020F0502020204030204" pitchFamily="34" charset="0"/>
              </a:rPr>
              <a:t>deconvolution</a:t>
            </a:r>
            <a:r>
              <a:rPr lang="nl-BE" dirty="0" smtClean="0">
                <a:latin typeface="Calibri" panose="020F0502020204030204" pitchFamily="34" charset="0"/>
              </a:rPr>
              <a:t> [</a:t>
            </a:r>
            <a:r>
              <a:rPr lang="nl-BE" dirty="0" err="1" smtClean="0">
                <a:latin typeface="Calibri" panose="020F0502020204030204" pitchFamily="34" charset="0"/>
              </a:rPr>
              <a:t>Paliy</a:t>
            </a:r>
            <a:r>
              <a:rPr lang="nl-BE" dirty="0" smtClean="0">
                <a:latin typeface="Calibri" panose="020F0502020204030204" pitchFamily="34" charset="0"/>
              </a:rPr>
              <a:t>, 2008], [</a:t>
            </a:r>
            <a:r>
              <a:rPr lang="nl-BE" dirty="0" err="1" smtClean="0">
                <a:latin typeface="Calibri" panose="020F0502020204030204" pitchFamily="34" charset="0"/>
              </a:rPr>
              <a:t>Soulez</a:t>
            </a:r>
            <a:r>
              <a:rPr lang="nl-BE" dirty="0" smtClean="0">
                <a:latin typeface="Calibri" panose="020F0502020204030204" pitchFamily="34" charset="0"/>
              </a:rPr>
              <a:t>, 2009]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 smtClean="0">
                <a:latin typeface="Calibri" panose="020F0502020204030204" pitchFamily="34" charset="0"/>
              </a:rPr>
              <a:t>High </a:t>
            </a:r>
            <a:r>
              <a:rPr lang="nl-BE" dirty="0" err="1" smtClean="0">
                <a:latin typeface="Calibri" panose="020F0502020204030204" pitchFamily="34" charset="0"/>
              </a:rPr>
              <a:t>dynamic</a:t>
            </a:r>
            <a:r>
              <a:rPr lang="nl-BE" dirty="0" smtClean="0">
                <a:latin typeface="Calibri" panose="020F0502020204030204" pitchFamily="34" charset="0"/>
              </a:rPr>
              <a:t> range </a:t>
            </a:r>
            <a:r>
              <a:rPr lang="nl-BE" dirty="0" err="1" smtClean="0">
                <a:latin typeface="Calibri" panose="020F0502020204030204" pitchFamily="34" charset="0"/>
              </a:rPr>
              <a:t>synthesis</a:t>
            </a:r>
            <a:r>
              <a:rPr lang="nl-BE" dirty="0" smtClean="0">
                <a:latin typeface="Calibri" panose="020F0502020204030204" pitchFamily="34" charset="0"/>
              </a:rPr>
              <a:t> </a:t>
            </a:r>
            <a:r>
              <a:rPr lang="nl-BE" dirty="0" err="1" smtClean="0">
                <a:latin typeface="Calibri" panose="020F0502020204030204" pitchFamily="34" charset="0"/>
              </a:rPr>
              <a:t>and</a:t>
            </a:r>
            <a:r>
              <a:rPr lang="nl-BE" dirty="0" smtClean="0">
                <a:latin typeface="Calibri" panose="020F0502020204030204" pitchFamily="34" charset="0"/>
              </a:rPr>
              <a:t> </a:t>
            </a:r>
            <a:r>
              <a:rPr lang="nl-BE" dirty="0" err="1" smtClean="0">
                <a:latin typeface="Calibri" panose="020F0502020204030204" pitchFamily="34" charset="0"/>
              </a:rPr>
              <a:t>denoising</a:t>
            </a:r>
            <a:r>
              <a:rPr lang="nl-BE" dirty="0" smtClean="0">
                <a:latin typeface="Calibri" panose="020F0502020204030204" pitchFamily="34" charset="0"/>
              </a:rPr>
              <a:t> [Goossens, 2011b]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 err="1" smtClean="0">
                <a:latin typeface="Calibri" panose="020F0502020204030204" pitchFamily="34" charset="0"/>
              </a:rPr>
              <a:t>Declipping</a:t>
            </a:r>
            <a:r>
              <a:rPr lang="nl-BE" dirty="0" smtClean="0">
                <a:latin typeface="Calibri" panose="020F0502020204030204" pitchFamily="34" charset="0"/>
              </a:rPr>
              <a:t> (de-</a:t>
            </a:r>
            <a:r>
              <a:rPr lang="nl-BE" dirty="0" err="1" smtClean="0">
                <a:latin typeface="Calibri" panose="020F0502020204030204" pitchFamily="34" charset="0"/>
              </a:rPr>
              <a:t>saturation</a:t>
            </a:r>
            <a:r>
              <a:rPr lang="nl-BE" dirty="0" smtClean="0">
                <a:latin typeface="Calibri" panose="020F0502020204030204" pitchFamily="34" charset="0"/>
              </a:rPr>
              <a:t>) </a:t>
            </a:r>
            <a:r>
              <a:rPr lang="nl-BE" dirty="0" err="1" smtClean="0">
                <a:latin typeface="Calibri" panose="020F0502020204030204" pitchFamily="34" charset="0"/>
              </a:rPr>
              <a:t>and</a:t>
            </a:r>
            <a:r>
              <a:rPr lang="nl-BE" dirty="0" smtClean="0">
                <a:latin typeface="Calibri" panose="020F0502020204030204" pitchFamily="34" charset="0"/>
              </a:rPr>
              <a:t> </a:t>
            </a:r>
            <a:r>
              <a:rPr lang="nl-BE" dirty="0" err="1" smtClean="0">
                <a:latin typeface="Calibri" panose="020F0502020204030204" pitchFamily="34" charset="0"/>
              </a:rPr>
              <a:t>denoising</a:t>
            </a:r>
            <a:r>
              <a:rPr lang="nl-BE" dirty="0" smtClean="0">
                <a:latin typeface="Calibri" panose="020F0502020204030204" pitchFamily="34" charset="0"/>
              </a:rPr>
              <a:t> [</a:t>
            </a:r>
            <a:r>
              <a:rPr lang="nl-BE" dirty="0" err="1" smtClean="0">
                <a:latin typeface="Calibri" panose="020F0502020204030204" pitchFamily="34" charset="0"/>
              </a:rPr>
              <a:t>Foi</a:t>
            </a:r>
            <a:r>
              <a:rPr lang="nl-BE" dirty="0" smtClean="0">
                <a:latin typeface="Calibri" panose="020F0502020204030204" pitchFamily="34" charset="0"/>
              </a:rPr>
              <a:t>, 2008]</a:t>
            </a:r>
            <a:endParaRPr lang="nl-BE"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024" y="1693550"/>
            <a:ext cx="638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>
                <a:latin typeface="Calibri" panose="020F0502020204030204" pitchFamily="34" charset="0"/>
              </a:rPr>
              <a:t>RAW</a:t>
            </a:r>
            <a:endParaRPr lang="nl-BE" dirty="0">
              <a:latin typeface="Calibri" panose="020F0502020204030204" pitchFamily="34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981211" y="1770204"/>
            <a:ext cx="288032" cy="216024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75660" y="1576877"/>
            <a:ext cx="1146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>
                <a:latin typeface="Calibri" panose="020F0502020204030204" pitchFamily="34" charset="0"/>
              </a:rPr>
              <a:t>Exposure</a:t>
            </a:r>
            <a:br>
              <a:rPr lang="nl-BE" dirty="0" smtClean="0">
                <a:latin typeface="Calibri" panose="020F0502020204030204" pitchFamily="34" charset="0"/>
              </a:rPr>
            </a:br>
            <a:r>
              <a:rPr lang="nl-BE" dirty="0" err="1" smtClean="0">
                <a:latin typeface="Calibri" panose="020F0502020204030204" pitchFamily="34" charset="0"/>
              </a:rPr>
              <a:t>correction</a:t>
            </a:r>
            <a:endParaRPr lang="nl-BE" dirty="0">
              <a:latin typeface="Calibri" panose="020F0502020204030204" pitchFamily="34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2476133" y="1740995"/>
            <a:ext cx="288032" cy="216024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71669" y="1394778"/>
            <a:ext cx="12015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 smtClean="0">
                <a:latin typeface="Calibri" panose="020F0502020204030204" pitchFamily="34" charset="0"/>
              </a:rPr>
              <a:t>Chromatic</a:t>
            </a:r>
            <a:r>
              <a:rPr lang="nl-BE" dirty="0" smtClean="0">
                <a:latin typeface="Calibri" panose="020F0502020204030204" pitchFamily="34" charset="0"/>
              </a:rPr>
              <a:t> </a:t>
            </a:r>
          </a:p>
          <a:p>
            <a:r>
              <a:rPr lang="nl-BE" dirty="0" err="1" smtClean="0">
                <a:latin typeface="Calibri" panose="020F0502020204030204" pitchFamily="34" charset="0"/>
              </a:rPr>
              <a:t>aberration</a:t>
            </a:r>
            <a:r>
              <a:rPr lang="nl-BE" dirty="0" smtClean="0">
                <a:latin typeface="Calibri" panose="020F0502020204030204" pitchFamily="34" charset="0"/>
              </a:rPr>
              <a:t/>
            </a:r>
            <a:br>
              <a:rPr lang="nl-BE" dirty="0" smtClean="0">
                <a:latin typeface="Calibri" panose="020F0502020204030204" pitchFamily="34" charset="0"/>
              </a:rPr>
            </a:br>
            <a:r>
              <a:rPr lang="nl-BE" dirty="0" err="1" smtClean="0">
                <a:latin typeface="Calibri" panose="020F0502020204030204" pitchFamily="34" charset="0"/>
              </a:rPr>
              <a:t>correction</a:t>
            </a:r>
            <a:endParaRPr lang="nl-BE" dirty="0">
              <a:latin typeface="Calibri" panose="020F0502020204030204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968312" y="1744701"/>
            <a:ext cx="288032" cy="216024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63848" y="1660744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Denoising</a:t>
            </a:r>
            <a:endParaRPr lang="nl-BE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5434045" y="1770204"/>
            <a:ext cx="288032" cy="216024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19642" y="1679975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demosaicking</a:t>
            </a:r>
            <a:endParaRPr lang="nl-BE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7165202" y="1774004"/>
            <a:ext cx="288032" cy="216024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32454" y="1579890"/>
            <a:ext cx="1146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 smtClean="0">
                <a:latin typeface="Calibri" panose="020F0502020204030204" pitchFamily="34" charset="0"/>
              </a:rPr>
              <a:t>Color</a:t>
            </a:r>
            <a:endParaRPr lang="nl-BE" dirty="0" smtClean="0">
              <a:latin typeface="Calibri" panose="020F0502020204030204" pitchFamily="34" charset="0"/>
            </a:endParaRPr>
          </a:p>
          <a:p>
            <a:r>
              <a:rPr lang="nl-BE" dirty="0" err="1" smtClean="0">
                <a:latin typeface="Calibri" panose="020F0502020204030204" pitchFamily="34" charset="0"/>
              </a:rPr>
              <a:t>correction</a:t>
            </a:r>
            <a:endParaRPr lang="nl-BE" dirty="0">
              <a:latin typeface="Calibri" panose="020F0502020204030204" pitchFamily="34" charset="0"/>
            </a:endParaRPr>
          </a:p>
        </p:txBody>
      </p:sp>
      <p:sp>
        <p:nvSpPr>
          <p:cNvPr id="17" name="Right Arrow 16"/>
          <p:cNvSpPr/>
          <p:nvPr/>
        </p:nvSpPr>
        <p:spPr>
          <a:xfrm rot="5400000">
            <a:off x="7779308" y="2262225"/>
            <a:ext cx="288032" cy="216024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53234" y="2432214"/>
            <a:ext cx="1146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>
                <a:latin typeface="Calibri" panose="020F0502020204030204" pitchFamily="34" charset="0"/>
              </a:rPr>
              <a:t>Gamma</a:t>
            </a:r>
          </a:p>
          <a:p>
            <a:r>
              <a:rPr lang="nl-BE" dirty="0" err="1" smtClean="0">
                <a:latin typeface="Calibri" panose="020F0502020204030204" pitchFamily="34" charset="0"/>
              </a:rPr>
              <a:t>correction</a:t>
            </a:r>
            <a:endParaRPr lang="nl-BE" dirty="0">
              <a:latin typeface="Calibri" panose="020F0502020204030204" pitchFamily="34" charset="0"/>
            </a:endParaRPr>
          </a:p>
        </p:txBody>
      </p:sp>
      <p:sp>
        <p:nvSpPr>
          <p:cNvPr id="19" name="Right Arrow 18"/>
          <p:cNvSpPr/>
          <p:nvPr/>
        </p:nvSpPr>
        <p:spPr>
          <a:xfrm rot="10800000">
            <a:off x="7164288" y="2658270"/>
            <a:ext cx="288032" cy="216024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40035" y="2555198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Deblurring</a:t>
            </a:r>
            <a:endParaRPr lang="nl-BE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Right Arrow 20"/>
          <p:cNvSpPr/>
          <p:nvPr/>
        </p:nvSpPr>
        <p:spPr>
          <a:xfrm rot="10800000">
            <a:off x="5604405" y="2651730"/>
            <a:ext cx="288032" cy="216024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51720" y="2599857"/>
            <a:ext cx="1479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>
                <a:latin typeface="Calibri" panose="020F0502020204030204" pitchFamily="34" charset="0"/>
              </a:rPr>
              <a:t>Output image</a:t>
            </a:r>
            <a:endParaRPr lang="nl-BE" dirty="0">
              <a:latin typeface="Calibri" panose="020F0502020204030204" pitchFamily="34" charset="0"/>
            </a:endParaRPr>
          </a:p>
        </p:txBody>
      </p:sp>
      <p:sp>
        <p:nvSpPr>
          <p:cNvPr id="24" name="Right Arrow 23"/>
          <p:cNvSpPr/>
          <p:nvPr/>
        </p:nvSpPr>
        <p:spPr>
          <a:xfrm rot="10800000">
            <a:off x="3565961" y="2615551"/>
            <a:ext cx="288032" cy="216024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31879" y="2420888"/>
            <a:ext cx="1694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dirty="0" smtClean="0">
                <a:latin typeface="Calibri" panose="020F0502020204030204" pitchFamily="34" charset="0"/>
              </a:rPr>
              <a:t>HDR </a:t>
            </a:r>
            <a:r>
              <a:rPr lang="nl-BE" dirty="0" err="1" smtClean="0">
                <a:latin typeface="Calibri" panose="020F0502020204030204" pitchFamily="34" charset="0"/>
              </a:rPr>
              <a:t>synthesis</a:t>
            </a:r>
            <a:r>
              <a:rPr lang="nl-BE" dirty="0" smtClean="0">
                <a:latin typeface="Calibri" panose="020F0502020204030204" pitchFamily="34" charset="0"/>
              </a:rPr>
              <a:t/>
            </a:r>
            <a:br>
              <a:rPr lang="nl-BE" dirty="0" smtClean="0">
                <a:latin typeface="Calibri" panose="020F0502020204030204" pitchFamily="34" charset="0"/>
              </a:rPr>
            </a:br>
            <a:r>
              <a:rPr lang="nl-BE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(</a:t>
            </a:r>
            <a:r>
              <a:rPr lang="nl-BE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optional</a:t>
            </a:r>
            <a:r>
              <a:rPr lang="nl-BE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effect)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19126" y="145383"/>
            <a:ext cx="5184775" cy="422275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Introduction</a:t>
            </a:r>
            <a:endParaRPr lang="nl-BE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89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6" grpId="0" animBg="1"/>
      <p:bldP spid="35" grpId="0" animBg="1"/>
      <p:bldP spid="33" grpId="0" animBg="1"/>
      <p:bldP spid="32" grpId="0" animBg="1"/>
      <p:bldP spid="26" grpId="0" animBg="1"/>
      <p:bldP spid="26" grpId="1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Introduction</a:t>
            </a:r>
          </a:p>
          <a:p>
            <a:r>
              <a:rPr lang="en-US" dirty="0" smtClean="0"/>
              <a:t>Image </a:t>
            </a:r>
            <a:r>
              <a:rPr lang="en-US" dirty="0" err="1" smtClean="0"/>
              <a:t>denoising</a:t>
            </a:r>
            <a:endParaRPr lang="en-US" dirty="0" smtClean="0"/>
          </a:p>
          <a:p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Image </a:t>
            </a:r>
            <a:r>
              <a:rPr lang="en-US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demosaicking</a:t>
            </a:r>
            <a:endParaRPr lang="en-US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A unified reconstruction framework</a:t>
            </a:r>
          </a:p>
          <a:p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Results</a:t>
            </a:r>
          </a:p>
          <a:p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Conclusion</a:t>
            </a:r>
            <a:endParaRPr lang="nl-BE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Goossens, An Overview of State-of-the-art Denoising and Demosaicking Techniques:  Toward A Unified Framework for Handling Artifacts during Image Reconstruction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7299F-7A0C-4C93-99FD-9880DCD995E5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8" name="Group 26"/>
          <p:cNvGrpSpPr>
            <a:grpSpLocks/>
          </p:cNvGrpSpPr>
          <p:nvPr/>
        </p:nvGrpSpPr>
        <p:grpSpPr bwMode="auto">
          <a:xfrm>
            <a:off x="5724128" y="3868441"/>
            <a:ext cx="2769816" cy="1995686"/>
            <a:chOff x="3276600" y="3962400"/>
            <a:chExt cx="2819400" cy="1955800"/>
          </a:xfrm>
        </p:grpSpPr>
        <p:pic>
          <p:nvPicPr>
            <p:cNvPr id="9" name="Picture 22" descr="barbaraRGB_R20G30B20_132_noisy_20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3962400"/>
              <a:ext cx="2819400" cy="195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3" descr="barbaraRGB_R20G30B20_132_den_30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3450" y="3962400"/>
              <a:ext cx="1352550" cy="1927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ight Arrow 10"/>
          <p:cNvSpPr/>
          <p:nvPr/>
        </p:nvSpPr>
        <p:spPr>
          <a:xfrm>
            <a:off x="6985160" y="5554670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73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484"/>
  <p:tag name="DEFAULTHEIGHT" val="296"/>
</p:tagLst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26049</TotalTime>
  <Words>3155</Words>
  <Application>Microsoft Office PowerPoint</Application>
  <PresentationFormat>On-screen Show (4:3)</PresentationFormat>
  <Paragraphs>484</Paragraphs>
  <Slides>35</Slides>
  <Notes>14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1_Default Design</vt:lpstr>
      <vt:lpstr>Visio</vt:lpstr>
      <vt:lpstr>Paint Shop Pro Image</vt:lpstr>
      <vt:lpstr>An Overview of State-of-the-art Denoising and Demosaicking Techniques:  Toward A Unified Framework for Handling Artifacts during Image Reconstruction </vt:lpstr>
      <vt:lpstr>Overview</vt:lpstr>
      <vt:lpstr>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Questions?</vt:lpstr>
      <vt:lpstr>Bibliography (I)</vt:lpstr>
      <vt:lpstr>Bibliography (II)</vt:lpstr>
      <vt:lpstr>Bibliography (III)</vt:lpstr>
      <vt:lpstr>Bibliography (IV)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bgoossen</dc:creator>
  <cp:lastModifiedBy>Bart</cp:lastModifiedBy>
  <cp:revision>421</cp:revision>
  <dcterms:created xsi:type="dcterms:W3CDTF">2007-08-01T13:34:48Z</dcterms:created>
  <dcterms:modified xsi:type="dcterms:W3CDTF">2015-06-10T08:52:41Z</dcterms:modified>
</cp:coreProperties>
</file>