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50"/>
  </p:notesMasterIdLst>
  <p:handoutMasterIdLst>
    <p:handoutMasterId r:id="rId51"/>
  </p:handoutMasterIdLst>
  <p:sldIdLst>
    <p:sldId id="256" r:id="rId7"/>
    <p:sldId id="325" r:id="rId8"/>
    <p:sldId id="326" r:id="rId9"/>
    <p:sldId id="336" r:id="rId10"/>
    <p:sldId id="348" r:id="rId11"/>
    <p:sldId id="360" r:id="rId12"/>
    <p:sldId id="363" r:id="rId13"/>
    <p:sldId id="329" r:id="rId14"/>
    <p:sldId id="344" r:id="rId15"/>
    <p:sldId id="330" r:id="rId16"/>
    <p:sldId id="331" r:id="rId17"/>
    <p:sldId id="332" r:id="rId18"/>
    <p:sldId id="333" r:id="rId19"/>
    <p:sldId id="343" r:id="rId20"/>
    <p:sldId id="335" r:id="rId21"/>
    <p:sldId id="334" r:id="rId22"/>
    <p:sldId id="339" r:id="rId23"/>
    <p:sldId id="296" r:id="rId24"/>
    <p:sldId id="356" r:id="rId25"/>
    <p:sldId id="357" r:id="rId26"/>
    <p:sldId id="361" r:id="rId27"/>
    <p:sldId id="359" r:id="rId28"/>
    <p:sldId id="358" r:id="rId29"/>
    <p:sldId id="364" r:id="rId30"/>
    <p:sldId id="349" r:id="rId31"/>
    <p:sldId id="368" r:id="rId32"/>
    <p:sldId id="369" r:id="rId33"/>
    <p:sldId id="370" r:id="rId34"/>
    <p:sldId id="340" r:id="rId35"/>
    <p:sldId id="341" r:id="rId36"/>
    <p:sldId id="302" r:id="rId37"/>
    <p:sldId id="366" r:id="rId38"/>
    <p:sldId id="367" r:id="rId39"/>
    <p:sldId id="362" r:id="rId40"/>
    <p:sldId id="351" r:id="rId41"/>
    <p:sldId id="312" r:id="rId42"/>
    <p:sldId id="318" r:id="rId43"/>
    <p:sldId id="365" r:id="rId44"/>
    <p:sldId id="338" r:id="rId45"/>
    <p:sldId id="342" r:id="rId46"/>
    <p:sldId id="311" r:id="rId47"/>
    <p:sldId id="295" r:id="rId48"/>
    <p:sldId id="354" r:id="rId49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66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1" autoAdjust="0"/>
    <p:restoredTop sz="92902" autoAdjust="0"/>
  </p:normalViewPr>
  <p:slideViewPr>
    <p:cSldViewPr showGuides="1">
      <p:cViewPr varScale="1">
        <p:scale>
          <a:sx n="115" d="100"/>
          <a:sy n="115" d="100"/>
        </p:scale>
        <p:origin x="342" y="102"/>
      </p:cViewPr>
      <p:guideLst>
        <p:guide orient="horz" pos="432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4" tIns="45002" rIns="90004" bIns="45002" numCol="1" anchor="t" anchorCtr="0" compatLnSpc="1">
            <a:prstTxWarp prst="textNoShape">
              <a:avLst/>
            </a:prstTxWarp>
          </a:bodyPr>
          <a:lstStyle>
            <a:lvl1pPr defTabSz="90011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4" tIns="45002" rIns="90004" bIns="45002" numCol="1" anchor="t" anchorCtr="0" compatLnSpc="1">
            <a:prstTxWarp prst="textNoShape">
              <a:avLst/>
            </a:prstTxWarp>
          </a:bodyPr>
          <a:lstStyle>
            <a:lvl1pPr algn="r" defTabSz="90011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4" tIns="45002" rIns="90004" bIns="45002" numCol="1" anchor="b" anchorCtr="0" compatLnSpc="1">
            <a:prstTxWarp prst="textNoShape">
              <a:avLst/>
            </a:prstTxWarp>
          </a:bodyPr>
          <a:lstStyle>
            <a:lvl1pPr defTabSz="900113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4" tIns="45002" rIns="90004" bIns="45002" numCol="1" anchor="b" anchorCtr="0" compatLnSpc="1">
            <a:prstTxWarp prst="textNoShape">
              <a:avLst/>
            </a:prstTxWarp>
          </a:bodyPr>
          <a:lstStyle>
            <a:lvl1pPr algn="r" defTabSz="900113" eaLnBrk="1" hangingPunct="1">
              <a:defRPr sz="1200"/>
            </a:lvl1pPr>
          </a:lstStyle>
          <a:p>
            <a:pPr>
              <a:defRPr/>
            </a:pPr>
            <a:fld id="{A831D930-3E24-45A1-BBA9-A293B9E5D66A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178700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61" tIns="47630" rIns="95261" bIns="47630" numCol="1" anchor="t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61" tIns="47630" rIns="95261" bIns="47630" numCol="1" anchor="t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61" tIns="47630" rIns="95261" bIns="47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61" tIns="47630" rIns="95261" bIns="47630" numCol="1" anchor="b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261" tIns="47630" rIns="95261" bIns="47630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fld id="{2A1C0454-13FD-4B7C-B53E-D9529FF5F45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908288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ABB7F8-5C89-4590-A18C-FF314F922A4E}" type="slidenum">
              <a:rPr lang="en-US" altLang="nl-BE" sz="1300" smtClean="0"/>
              <a:pPr>
                <a:spcBef>
                  <a:spcPct val="0"/>
                </a:spcBef>
              </a:pPr>
              <a:t>4</a:t>
            </a:fld>
            <a:endParaRPr lang="en-US" altLang="nl-BE" sz="13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 smtClean="0">
              <a:latin typeface="Arial" panose="020B0604020202020204" pitchFamily="34" charset="0"/>
            </a:endParaRPr>
          </a:p>
          <a:p>
            <a:pPr eaLnBrk="1" hangingPunct="1"/>
            <a:endParaRPr lang="en-US" altLang="nl-B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24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7534B5-E3C8-432E-8DFB-7C74D7D806BC}" type="slidenum">
              <a:rPr lang="en-US" altLang="nl-BE" sz="1300" smtClean="0"/>
              <a:pPr>
                <a:spcBef>
                  <a:spcPct val="0"/>
                </a:spcBef>
              </a:pPr>
              <a:t>5</a:t>
            </a:fld>
            <a:endParaRPr lang="en-US" altLang="nl-BE" sz="13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 smtClean="0">
              <a:latin typeface="Arial" panose="020B0604020202020204" pitchFamily="34" charset="0"/>
            </a:endParaRPr>
          </a:p>
          <a:p>
            <a:pPr eaLnBrk="1" hangingPunct="1"/>
            <a:endParaRPr lang="en-US" altLang="nl-B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9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360D90-04BE-416A-BE4C-F2A183F2DE54}" type="slidenum">
              <a:rPr lang="en-US" altLang="nl-BE" sz="1300" smtClean="0"/>
              <a:pPr>
                <a:spcBef>
                  <a:spcPct val="0"/>
                </a:spcBef>
              </a:pPr>
              <a:t>25</a:t>
            </a:fld>
            <a:endParaRPr lang="en-US" altLang="nl-BE" sz="13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 smtClean="0">
              <a:latin typeface="Arial" panose="020B0604020202020204" pitchFamily="34" charset="0"/>
            </a:endParaRPr>
          </a:p>
          <a:p>
            <a:pPr eaLnBrk="1" hangingPunct="1"/>
            <a:endParaRPr lang="en-US" altLang="nl-B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3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25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CD17E6-3646-420D-BF86-1A05C4625403}" type="slidenum">
              <a:rPr lang="en-US" altLang="nl-BE" sz="1300" smtClean="0"/>
              <a:pPr>
                <a:spcBef>
                  <a:spcPct val="0"/>
                </a:spcBef>
              </a:pPr>
              <a:t>35</a:t>
            </a:fld>
            <a:endParaRPr lang="en-US" altLang="nl-BE" sz="13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 smtClean="0">
              <a:latin typeface="Arial" panose="020B0604020202020204" pitchFamily="34" charset="0"/>
            </a:endParaRPr>
          </a:p>
          <a:p>
            <a:pPr eaLnBrk="1" hangingPunct="1"/>
            <a:endParaRPr lang="en-US" altLang="nl-B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5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536575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609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407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A7BE6-DFE1-430B-9A1E-2F23F19AB343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97148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2098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4770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91F6-D554-40CD-89CE-DAD416145893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68835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066800"/>
            <a:ext cx="8839200" cy="5257800"/>
          </a:xfrm>
        </p:spPr>
        <p:txBody>
          <a:bodyPr/>
          <a:lstStyle/>
          <a:p>
            <a:pPr lvl="0"/>
            <a:endParaRPr lang="nl-B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60B5A-F0E8-4126-BB55-452ED83B5B3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422858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77868CF9-5BB5-4BB8-9CD5-64CD448379C8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706197-07BE-40BC-A593-56C065F90CE0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18486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6B5B83F-BB12-43B7-ABAF-F654299A867D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A89B9AB-110F-4572-942A-D06F0D873C1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143854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F77C5D8D-7397-4197-A6F4-91FB55308452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04F32D-9C72-4012-BBDA-96709ECBB105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122044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5375" y="1801813"/>
            <a:ext cx="3757613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5388" y="1801813"/>
            <a:ext cx="3757612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0E5EC16B-1A1A-47EC-9905-25F0088823F2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40536F-985C-4365-96E0-1D874D227320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9185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90170C5F-980E-4B8B-B3BC-23440E0C2ED0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BE77F8A-C900-49E4-85D3-F689245A179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969027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3BEC0481-AEEE-4CCC-A1FB-68C2D4873A53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A7A4D8-FF4D-4711-96F0-0ADBF46C376F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086541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482B0523-F1CE-444F-8043-CC042480F4F8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FC3B924-364E-49DE-B3FD-F649966CBE0E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91161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0A305-7DED-407A-9B83-75A0EE84F392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632816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429F81A0-67F0-457C-86FB-0E0C0B389826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0DC102E-672E-48FE-A545-795A7792D52C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927430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813CE80B-0ECD-459E-BD00-5B260476EB35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4700401-4F19-4374-9B1F-6816CB10F65A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53814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9EA5480B-5D61-4E98-A6D5-3B575EA5D28B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A69C9DF-AD7F-4BA2-9099-6F4D0D0D41B5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275590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8963" y="1096963"/>
            <a:ext cx="1947862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5375" y="1096963"/>
            <a:ext cx="5691188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0B1DE799-A4FB-46B8-B4C0-88604E4D02D5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119EBFB-09AC-4F48-BF68-CA051ADDD344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035336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951015FF-C0E2-48E5-BB52-B4627267E6E2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A5B0FF8-F2DA-4104-8D9E-493CEB2E4049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05433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58BFC373-CE04-4F83-91EE-F449F82F7367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BA021C-291A-4936-9ED1-82FBF85F164F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697225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47BF04A8-1E52-49B8-BF07-E3574BA2DAC1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AEC41EB-90E7-4344-A16F-5B9E7B7E4DEB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17093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5375" y="1801813"/>
            <a:ext cx="3757613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5388" y="1801813"/>
            <a:ext cx="3757612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8AE27333-8C01-40E9-BB1A-9619961DADC7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0B13A18-F53F-40AD-8161-FD8DB7FC7FBF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19554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0C16C12-FCE3-4152-BFAC-D8083CDB17D3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A6D5F60-E683-477C-84AB-4AE7B6A5B6AC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73458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680921E0-B85E-47E5-A8C3-812058A2E6F5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A3A9D00-326F-4495-8CB9-726FD532B01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4307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05ACD-55B8-4D7B-97A1-DC9E1C36732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976386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FB97BB1-C02F-4D43-A8B8-B1FA2092BFB3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9FCF2B7-7114-4308-8968-80CB3014317F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784479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F80AD3E8-DF78-475D-8277-F1C114DB7A27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D336175-0FDA-4206-AAC2-B2458F408A23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953853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0BA35DA-933D-4089-861B-67E3D9D5985D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488525-CDDA-4223-95E2-9E4D6BB2CF64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671308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C7D9EAE5-D875-4748-AD03-FF246DBE62E9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E3BE9D-B5FC-4BBD-8719-363D8CF2D25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469569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8963" y="1096963"/>
            <a:ext cx="1947862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5375" y="1096963"/>
            <a:ext cx="5691188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D41072B-B56C-4F55-BEA1-E46659DD6185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B7F507D-7841-4FDF-865F-BFFD90D34D2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165675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F166B095-3451-40A6-BB18-872B75D4806B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D67E228-F97D-4CF3-ABC3-3289BBB54E1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641039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B0302669-32C1-4013-8C85-943194624A08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7BB9FAD-D2FD-43FC-BB71-FB122098F2C0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067173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F99E8EE7-7571-406B-BC06-F6F4D71BB864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E727C1B-C0C0-4680-B7FB-A2C10AD7EACA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77770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5375" y="1801813"/>
            <a:ext cx="3757613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5388" y="1801813"/>
            <a:ext cx="3757612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555FC935-7E63-47BA-933A-7432B7C02E37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E57BB15-60EA-4E39-B3E6-875253005184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413705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BE54D2BB-A73E-4B6C-BF7C-8A2CFDBF9A9B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738E4F-BB6C-4A0A-ADC8-6ADAB13EA319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02041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443F2-E6E7-4F9B-BB1D-7873FB2363A7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8639883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681D3899-9DB8-4F8D-9D38-7BCE26B1A272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EC2834-E754-4B89-BC45-9C25C6ECA117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895803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C14C70E-C3F1-475A-8C98-FD958E0793BE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52ECBF-80C3-4E67-80B4-DB0122237DB3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1796049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0FC04E13-603D-4024-91DB-993D18C2E74E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17C918C-4A30-4AFC-9ACC-F562B430D1B4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963340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16AFA3C0-1D40-4DCE-8990-314732AC6025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9853E4-3F34-448E-A9E7-C616AB0CD08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1313503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FAC091FC-D31D-4B4C-8AE6-875DA86AB2B4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75EE52-332D-4B7D-9E94-60F145347CA1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047088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8963" y="1096963"/>
            <a:ext cx="1947862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5375" y="1096963"/>
            <a:ext cx="5691188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B547EC70-AD50-4BE5-8CD6-68BEDA2B1286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00933B-9331-48A1-9EB2-B72955112FAE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610691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3B290AE7-EF6A-4A4A-B9DE-F3A186A35992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963384-DFA4-4867-BB81-F82A230F6206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90146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4DF8D204-7119-49EC-BDB6-3961B600C79D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0A1583-44C8-41F8-83D7-6FE721B2C506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34719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340A86EC-ADD5-4226-B123-03E16640D614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C8F8F8-13C9-404E-AC9F-C160981D177C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431566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5375" y="1801813"/>
            <a:ext cx="3757613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5388" y="1801813"/>
            <a:ext cx="3757612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B60F395-B9DD-4CD6-B860-B1E5984100A5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B5E8D6-E5CA-45C8-A0A6-95C2D0F06025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00028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5548D-69BA-4A29-ACA9-8C3B0815C97C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653345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6530EADD-77DA-4671-987D-5AE617F3B030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57A197-97B2-4E3B-941A-C73A9BB6BE71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763917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D8E4EEE-803D-4D51-8215-2B87CD7D3267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D725D0-D8FA-45D1-8BBE-473B96001C09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799267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2A4119EC-AE4A-4119-81B7-F7354D6814D3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BE1681-30B4-4795-9BE4-FA72A3CE7CD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994979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EBBDAE3C-3142-4CCA-A201-111447DB05EF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B46FF1-84C7-45FC-B645-24BF29EA762A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835936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A97D9CED-1A6F-4FDB-B833-5BEFB5FE9404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B31C3C7-5738-49E0-92F7-57692FF65AF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6597229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713DFFEA-7B2F-4801-821E-5F902C4ADBE8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C0241C7-9EF5-45D1-886F-F30EBAC172C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413293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8963" y="1096963"/>
            <a:ext cx="1947862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5375" y="1096963"/>
            <a:ext cx="5691188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fld id="{0A312604-46C6-4936-A4FB-00A81E5BD5ED}" type="datetime1">
              <a:rPr lang="en-US"/>
              <a:pPr>
                <a:defRPr/>
              </a:pPr>
              <a:t>10/21/2019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A5087F-72E7-4F86-B32B-BC1DB9F5E6EF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124049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im\Documents\Handleidingen\FB Huisstijl + logo\LOGO FIETSERSBOND SEP 2009\Basislogo\FIE_cmyk_p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15888"/>
            <a:ext cx="469741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859A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74B5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79574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im\Documents\Handleidingen\FB Huisstijl + logo\LOGO FIETSERSBOND SEP 2009\Basislogo\FIE_cmyk_p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9388"/>
            <a:ext cx="25558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14" name="Tijdelijke aanduiding voor inhoud 13"/>
          <p:cNvSpPr>
            <a:spLocks noGrp="1"/>
          </p:cNvSpPr>
          <p:nvPr>
            <p:ph sz="quarter" idx="14"/>
          </p:nvPr>
        </p:nvSpPr>
        <p:spPr>
          <a:xfrm>
            <a:off x="467544" y="6381328"/>
            <a:ext cx="8208143" cy="287760"/>
          </a:xfrm>
        </p:spPr>
        <p:txBody>
          <a:bodyPr>
            <a:noAutofit/>
          </a:bodyPr>
          <a:lstStyle>
            <a:lvl1pPr marL="0" indent="0" algn="r">
              <a:buNone/>
              <a:defRPr lang="nl-BE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jdelijke aanduiding voor tekst 5"/>
          <p:cNvSpPr>
            <a:spLocks noGrp="1"/>
          </p:cNvSpPr>
          <p:nvPr>
            <p:ph type="body" sz="quarter" idx="16"/>
          </p:nvPr>
        </p:nvSpPr>
        <p:spPr>
          <a:xfrm>
            <a:off x="466849" y="295462"/>
            <a:ext cx="5689327" cy="253218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87AA"/>
                </a:solidFill>
                <a:latin typeface="Trebuchet MS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jdelijke aanduiding voor tekst 8"/>
          <p:cNvSpPr>
            <a:spLocks noGrp="1"/>
          </p:cNvSpPr>
          <p:nvPr>
            <p:ph type="body" sz="quarter" idx="17"/>
          </p:nvPr>
        </p:nvSpPr>
        <p:spPr>
          <a:xfrm>
            <a:off x="467544" y="511486"/>
            <a:ext cx="5688632" cy="685266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rgbClr val="74B53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57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Wim\Documents\Handleidingen\FB Huisstijl + logo\LOGO FIETSERSBOND SEP 2009\Basislogo\FIE_cmyk_p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9388"/>
            <a:ext cx="25558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14" name="Tijdelijke aanduiding voor inhoud 13"/>
          <p:cNvSpPr>
            <a:spLocks noGrp="1"/>
          </p:cNvSpPr>
          <p:nvPr>
            <p:ph sz="quarter" idx="14"/>
          </p:nvPr>
        </p:nvSpPr>
        <p:spPr>
          <a:xfrm>
            <a:off x="467544" y="6381328"/>
            <a:ext cx="8208143" cy="287760"/>
          </a:xfrm>
        </p:spPr>
        <p:txBody>
          <a:bodyPr>
            <a:noAutofit/>
          </a:bodyPr>
          <a:lstStyle>
            <a:lvl1pPr marL="0" indent="0" algn="r">
              <a:buNone/>
              <a:defRPr lang="nl-BE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jdelijke aanduiding voor tekst 5"/>
          <p:cNvSpPr>
            <a:spLocks noGrp="1"/>
          </p:cNvSpPr>
          <p:nvPr>
            <p:ph type="body" sz="quarter" idx="16"/>
          </p:nvPr>
        </p:nvSpPr>
        <p:spPr>
          <a:xfrm>
            <a:off x="466849" y="295462"/>
            <a:ext cx="5689327" cy="253218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87AA"/>
                </a:solidFill>
                <a:latin typeface="Trebuchet MS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jdelijke aanduiding voor tekst 8"/>
          <p:cNvSpPr>
            <a:spLocks noGrp="1"/>
          </p:cNvSpPr>
          <p:nvPr>
            <p:ph type="body" sz="quarter" idx="17"/>
          </p:nvPr>
        </p:nvSpPr>
        <p:spPr>
          <a:xfrm>
            <a:off x="467544" y="511486"/>
            <a:ext cx="5688632" cy="685266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rgbClr val="74B53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22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D3F6E-B6D5-4B26-8524-6790B6FCCB27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5579383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Wim\Documents\Handleidingen\FB Huisstijl + logo\LOGO FIETSERSBOND SEP 2009\Basislogo\FIE_cmyk_p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9388"/>
            <a:ext cx="25558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13" name="Tijdelijke aanduiding voor inhoud 13"/>
          <p:cNvSpPr>
            <a:spLocks noGrp="1"/>
          </p:cNvSpPr>
          <p:nvPr>
            <p:ph sz="quarter" idx="14"/>
          </p:nvPr>
        </p:nvSpPr>
        <p:spPr>
          <a:xfrm>
            <a:off x="467544" y="6381328"/>
            <a:ext cx="8208143" cy="287760"/>
          </a:xfrm>
        </p:spPr>
        <p:txBody>
          <a:bodyPr>
            <a:noAutofit/>
          </a:bodyPr>
          <a:lstStyle>
            <a:lvl1pPr marL="0" indent="0" algn="r">
              <a:buNone/>
              <a:defRPr lang="nl-BE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jdelijke aanduiding voor tekst 5"/>
          <p:cNvSpPr>
            <a:spLocks noGrp="1"/>
          </p:cNvSpPr>
          <p:nvPr>
            <p:ph type="body" sz="quarter" idx="16"/>
          </p:nvPr>
        </p:nvSpPr>
        <p:spPr>
          <a:xfrm>
            <a:off x="466849" y="295462"/>
            <a:ext cx="5689327" cy="253218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rgbClr val="0087AA"/>
                </a:solidFill>
                <a:latin typeface="Trebuchet MS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jdelijke aanduiding voor tekst 8"/>
          <p:cNvSpPr>
            <a:spLocks noGrp="1"/>
          </p:cNvSpPr>
          <p:nvPr>
            <p:ph type="body" sz="quarter" idx="17"/>
          </p:nvPr>
        </p:nvSpPr>
        <p:spPr>
          <a:xfrm>
            <a:off x="467544" y="511486"/>
            <a:ext cx="5688632" cy="685266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rgbClr val="74B53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968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 userDrawn="1"/>
        </p:nvSpPr>
        <p:spPr>
          <a:xfrm>
            <a:off x="1901825" y="341313"/>
            <a:ext cx="5340350" cy="6397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74B53C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nl-NL" sz="2800" dirty="0" smtClean="0">
                <a:solidFill>
                  <a:srgbClr val="00859A"/>
                </a:solidFill>
                <a:latin typeface="Georgia" pitchFamily="18" charset="0"/>
              </a:rPr>
              <a:t>Klik om de stijl te bewerken</a:t>
            </a:r>
            <a:endParaRPr lang="nl-BE" sz="2800" dirty="0">
              <a:solidFill>
                <a:srgbClr val="00859A"/>
              </a:solidFill>
              <a:latin typeface="Georgia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456585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022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97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14765-41E8-4570-8D66-5913E7E80E1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63278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DB723-64A8-4658-BDBF-A2A8997DD874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6474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B0EFE-7A80-4431-A1C3-D62702D09D9F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04126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66800"/>
            <a:ext cx="8839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text styles</a:t>
            </a:r>
          </a:p>
          <a:p>
            <a:pPr lvl="1"/>
            <a:r>
              <a:rPr lang="en-US" altLang="nl-BE" smtClean="0"/>
              <a:t>Second level</a:t>
            </a:r>
          </a:p>
          <a:p>
            <a:pPr lvl="2"/>
            <a:r>
              <a:rPr lang="en-US" altLang="nl-BE" smtClean="0"/>
              <a:t>Third level</a:t>
            </a:r>
          </a:p>
          <a:p>
            <a:pPr lvl="3"/>
            <a:r>
              <a:rPr lang="en-US" altLang="nl-BE" smtClean="0"/>
              <a:t>Fourth level</a:t>
            </a:r>
          </a:p>
          <a:p>
            <a:pPr lvl="4"/>
            <a:r>
              <a:rPr lang="en-US" altLang="nl-B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57950"/>
            <a:ext cx="21336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9800" y="6457950"/>
            <a:ext cx="61722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57950"/>
            <a:ext cx="6858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DA4BD03-363D-4667-A193-C1413423C8F2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9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9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Arial" charset="0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3" descr="logo  versie5 i-know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0"/>
            <a:ext cx="293846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75" y="1801813"/>
            <a:ext cx="7667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text styles</a:t>
            </a:r>
          </a:p>
          <a:p>
            <a:pPr lvl="1"/>
            <a:r>
              <a:rPr lang="en-US" altLang="nl-BE" smtClean="0"/>
              <a:t>Second level</a:t>
            </a:r>
          </a:p>
          <a:p>
            <a:pPr lvl="2"/>
            <a:r>
              <a:rPr lang="en-US" altLang="nl-BE" smtClean="0"/>
              <a:t>Third level</a:t>
            </a:r>
          </a:p>
          <a:p>
            <a:pPr lvl="3"/>
            <a:r>
              <a:rPr lang="en-US" altLang="nl-BE" smtClean="0"/>
              <a:t>Fourth level</a:t>
            </a:r>
          </a:p>
          <a:p>
            <a:pPr lvl="4"/>
            <a:r>
              <a:rPr lang="en-US" altLang="nl-BE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Rockwell" pitchFamily="18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6B1503E-F222-429B-8517-45FA6B489952}" type="datetime1">
              <a:rPr lang="en-US" altLang="nl-BE"/>
              <a:pPr>
                <a:defRPr/>
              </a:pPr>
              <a:t>10/21/2019</a:t>
            </a:fld>
            <a:endParaRPr lang="en-US" altLang="nl-BE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Rockwell" pitchFamily="18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nl-NL" altLang="nl-BE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F670928-BFB2-4B66-AE46-A9AEE796DC0A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  <p:pic>
        <p:nvPicPr>
          <p:cNvPr id="2055" name="Afbeelding 4" descr="neuronen banner neutraal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1096963"/>
            <a:ext cx="779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3" descr="logo  versie5 i-know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0"/>
            <a:ext cx="293846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75" y="1801813"/>
            <a:ext cx="7667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text styles</a:t>
            </a:r>
          </a:p>
          <a:p>
            <a:pPr lvl="1"/>
            <a:r>
              <a:rPr lang="en-US" altLang="nl-BE" smtClean="0"/>
              <a:t>Second level</a:t>
            </a:r>
          </a:p>
          <a:p>
            <a:pPr lvl="2"/>
            <a:r>
              <a:rPr lang="en-US" altLang="nl-BE" smtClean="0"/>
              <a:t>Third level</a:t>
            </a:r>
          </a:p>
          <a:p>
            <a:pPr lvl="3"/>
            <a:r>
              <a:rPr lang="en-US" altLang="nl-BE" smtClean="0"/>
              <a:t>Fourth level</a:t>
            </a:r>
          </a:p>
          <a:p>
            <a:pPr lvl="4"/>
            <a:r>
              <a:rPr lang="en-US" altLang="nl-BE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Rockwell" pitchFamily="18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D1C9BD27-0C7A-42C3-B388-D4734F63166A}" type="datetime1">
              <a:rPr lang="en-US" altLang="nl-BE"/>
              <a:pPr>
                <a:defRPr/>
              </a:pPr>
              <a:t>10/21/2019</a:t>
            </a:fld>
            <a:endParaRPr lang="en-US" altLang="nl-BE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Rockwell" pitchFamily="18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nl-NL" altLang="nl-BE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0F07353-2C3A-4C10-AC8D-008615803402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  <p:pic>
        <p:nvPicPr>
          <p:cNvPr id="3079" name="Afbeelding 4" descr="neuronen banner neutraal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1096963"/>
            <a:ext cx="779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3" descr="logo  versie5 i-know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0"/>
            <a:ext cx="293846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75" y="1801813"/>
            <a:ext cx="7667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text styles</a:t>
            </a:r>
          </a:p>
          <a:p>
            <a:pPr lvl="1"/>
            <a:r>
              <a:rPr lang="en-US" altLang="nl-BE" smtClean="0"/>
              <a:t>Second level</a:t>
            </a:r>
          </a:p>
          <a:p>
            <a:pPr lvl="2"/>
            <a:r>
              <a:rPr lang="en-US" altLang="nl-BE" smtClean="0"/>
              <a:t>Third level</a:t>
            </a:r>
          </a:p>
          <a:p>
            <a:pPr lvl="3"/>
            <a:r>
              <a:rPr lang="en-US" altLang="nl-BE" smtClean="0"/>
              <a:t>Fourth level</a:t>
            </a:r>
          </a:p>
          <a:p>
            <a:pPr lvl="4"/>
            <a:r>
              <a:rPr lang="en-US" altLang="nl-BE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Rockwell" pitchFamily="18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A66DFDF-3F69-464F-A7AF-56E77B287968}" type="datetime1">
              <a:rPr lang="en-US" altLang="nl-BE"/>
              <a:pPr>
                <a:defRPr/>
              </a:pPr>
              <a:t>10/21/2019</a:t>
            </a:fld>
            <a:endParaRPr lang="en-US" altLang="nl-BE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Rockwell" pitchFamily="18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nl-NL" altLang="nl-BE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B647D43-B633-4C91-98B6-129EEE8C7103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  <p:pic>
        <p:nvPicPr>
          <p:cNvPr id="4103" name="Afbeelding 4" descr="neuronen banner neutraal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1096963"/>
            <a:ext cx="779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3" descr="logo  versie5 i-know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0"/>
            <a:ext cx="293846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5375" y="1801813"/>
            <a:ext cx="7667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text styles</a:t>
            </a:r>
          </a:p>
          <a:p>
            <a:pPr lvl="1"/>
            <a:r>
              <a:rPr lang="en-US" altLang="nl-BE" smtClean="0"/>
              <a:t>Second level</a:t>
            </a:r>
          </a:p>
          <a:p>
            <a:pPr lvl="2"/>
            <a:r>
              <a:rPr lang="en-US" altLang="nl-BE" smtClean="0"/>
              <a:t>Third level</a:t>
            </a:r>
          </a:p>
          <a:p>
            <a:pPr lvl="3"/>
            <a:r>
              <a:rPr lang="en-US" altLang="nl-BE" smtClean="0"/>
              <a:t>Fourth level</a:t>
            </a:r>
          </a:p>
          <a:p>
            <a:pPr lvl="4"/>
            <a:r>
              <a:rPr lang="en-US" altLang="nl-BE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Rockwell" pitchFamily="18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0BEF5E3-689C-4339-B83B-ECBF0DBB5C0E}" type="datetime1">
              <a:rPr lang="en-US" altLang="nl-BE"/>
              <a:pPr>
                <a:defRPr/>
              </a:pPr>
              <a:t>10/21/2019</a:t>
            </a:fld>
            <a:endParaRPr lang="en-US" altLang="nl-BE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Rockwell" pitchFamily="18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nl-NL" altLang="nl-BE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Rockwell" panose="02060603020205020403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9FE4ECE-F5A0-4BB5-A1E0-D30977C3273E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  <p:pic>
        <p:nvPicPr>
          <p:cNvPr id="5127" name="Afbeelding 4" descr="neuronen banner neutraal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1096963"/>
            <a:ext cx="77914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990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Titel van de dia</a:t>
            </a:r>
            <a:endParaRPr lang="nl-BE" altLang="nl-BE" smtClean="0"/>
          </a:p>
        </p:txBody>
      </p:sp>
      <p:sp>
        <p:nvSpPr>
          <p:cNvPr id="614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22050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modelstijlen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  <a:endParaRPr lang="nl-BE" altLang="nl-B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788" r:id="rId6"/>
    <p:sldLayoutId id="2147484789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4B53C"/>
          </a:solidFill>
          <a:latin typeface="Trebuchet M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4B53C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4B53C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4B53C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4B53C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74B53C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74B53C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74B53C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74B53C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elpdesk.ugent.be/ugentnet/" TargetMode="External"/><Relationship Id="rId2" Type="http://schemas.openxmlformats.org/officeDocument/2006/relationships/hyperlink" Target="http://helpdesk.ugent.be/eduroa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mailto:Ljubomir.Jovanov@ugent.be" TargetMode="External"/><Relationship Id="rId7" Type="http://schemas.openxmlformats.org/officeDocument/2006/relationships/image" Target="../media/image22.jpeg"/><Relationship Id="rId2" Type="http://schemas.openxmlformats.org/officeDocument/2006/relationships/hyperlink" Target="mailto:Bart.Goossens@UGent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telin.ugent.be/~ljj" TargetMode="External"/><Relationship Id="rId4" Type="http://schemas.openxmlformats.org/officeDocument/2006/relationships/hyperlink" Target="http://telin.ugent.be/~bgoossen" TargetMode="Externa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ietstelweek.be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nmap.net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ietsroute.org/" TargetMode="External"/><Relationship Id="rId4" Type="http://schemas.openxmlformats.org/officeDocument/2006/relationships/hyperlink" Target="http://www.mapmyride.com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autonomous-vehicles-no-drivers-required-1.16832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schools.com/js/default.as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ode.visualstudio.com/" TargetMode="External"/><Relationship Id="rId3" Type="http://schemas.openxmlformats.org/officeDocument/2006/relationships/hyperlink" Target="http://www.w3schools.com/js/default.asp" TargetMode="External"/><Relationship Id="rId7" Type="http://schemas.openxmlformats.org/officeDocument/2006/relationships/hyperlink" Target="https://atom.io/" TargetMode="External"/><Relationship Id="rId2" Type="http://schemas.openxmlformats.org/officeDocument/2006/relationships/hyperlink" Target="http://www.w3schools.com/html/default.as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tepad-plus-plus.org/" TargetMode="External"/><Relationship Id="rId5" Type="http://schemas.openxmlformats.org/officeDocument/2006/relationships/hyperlink" Target="http://www.google.com/earth/index.html" TargetMode="External"/><Relationship Id="rId4" Type="http://schemas.openxmlformats.org/officeDocument/2006/relationships/hyperlink" Target="http://code.google.com/apis/maps/documentation/javascript/" TargetMode="External"/><Relationship Id="rId9" Type="http://schemas.openxmlformats.org/officeDocument/2006/relationships/hyperlink" Target="http://www.mozilla.com/en-U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89.jpe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8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447800"/>
            <a:ext cx="9144000" cy="7620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</a:pPr>
            <a:r>
              <a:rPr lang="nl-BE" altLang="nl-BE" sz="2000" smtClean="0"/>
              <a:t>Ingenieursproject I</a:t>
            </a:r>
          </a:p>
          <a:p>
            <a:pPr marL="0" indent="0" algn="ctr" eaLnBrk="1" hangingPunct="1">
              <a:lnSpc>
                <a:spcPct val="90000"/>
              </a:lnSpc>
            </a:pPr>
            <a:r>
              <a:rPr lang="nl-BE" altLang="nl-BE" sz="2000" smtClean="0"/>
              <a:t>Visualisatie en analyse van GPS-trajecten</a:t>
            </a:r>
            <a:endParaRPr lang="en-US" altLang="nl-BE" sz="2000" smtClean="0"/>
          </a:p>
        </p:txBody>
      </p:sp>
      <p:pic>
        <p:nvPicPr>
          <p:cNvPr id="60419" name="Afbeelding 19" descr="IP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257800"/>
            <a:ext cx="1524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29"/>
          <p:cNvSpPr>
            <a:spLocks noChangeArrowheads="1"/>
          </p:cNvSpPr>
          <p:nvPr/>
        </p:nvSpPr>
        <p:spPr bwMode="auto">
          <a:xfrm>
            <a:off x="0" y="27432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BE" altLang="nl-BE" sz="3200">
                <a:solidFill>
                  <a:schemeClr val="accent2"/>
                </a:solidFill>
              </a:rPr>
              <a:t>Les 1: Inleiding</a:t>
            </a:r>
            <a:endParaRPr lang="en-US" altLang="nl-BE" sz="3200">
              <a:solidFill>
                <a:schemeClr val="accent2"/>
              </a:solidFill>
            </a:endParaRPr>
          </a:p>
        </p:txBody>
      </p:sp>
      <p:sp>
        <p:nvSpPr>
          <p:cNvPr id="60421" name="Rectangle 30"/>
          <p:cNvSpPr>
            <a:spLocks noChangeArrowheads="1"/>
          </p:cNvSpPr>
          <p:nvPr/>
        </p:nvSpPr>
        <p:spPr bwMode="auto">
          <a:xfrm>
            <a:off x="0" y="38862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l-BE" altLang="nl-BE" dirty="0"/>
              <a:t>Prof. dr. ir. Bart Goossens</a:t>
            </a:r>
          </a:p>
          <a:p>
            <a:pPr algn="ctr" eaLnBrk="1" hangingPunct="1"/>
            <a:r>
              <a:rPr lang="nl-BE" altLang="nl-BE" dirty="0"/>
              <a:t> </a:t>
            </a:r>
            <a:r>
              <a:rPr lang="nl-BE" altLang="nl-BE" dirty="0" smtClean="0"/>
              <a:t>dr. ir. </a:t>
            </a:r>
            <a:r>
              <a:rPr lang="nl-BE" altLang="nl-BE" dirty="0" err="1" smtClean="0"/>
              <a:t>Ljubomir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Jovanov</a:t>
            </a:r>
            <a:endParaRPr lang="nl-BE" altLang="nl-BE" dirty="0"/>
          </a:p>
          <a:p>
            <a:pPr algn="ctr" eaLnBrk="1" hangingPunct="1"/>
            <a:r>
              <a:rPr lang="nl-BE" altLang="nl-BE" dirty="0" smtClean="0"/>
              <a:t>22/10/2019</a:t>
            </a:r>
            <a:endParaRPr lang="en-US" altLang="nl-BE" dirty="0"/>
          </a:p>
        </p:txBody>
      </p:sp>
      <p:pic>
        <p:nvPicPr>
          <p:cNvPr id="6042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95800"/>
            <a:ext cx="314007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7652D6-8512-4194-BA08-676C138611DF}" type="slidenum">
              <a:rPr lang="en-US" altLang="nl-BE" smtClean="0"/>
              <a:pPr>
                <a:spcBef>
                  <a:spcPct val="0"/>
                </a:spcBef>
              </a:pPr>
              <a:t>10</a:t>
            </a:fld>
            <a:endParaRPr lang="en-US" altLang="nl-BE" smtClean="0"/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152400" y="2438400"/>
            <a:ext cx="5334000" cy="962025"/>
          </a:xfrm>
          <a:prstGeom prst="rect">
            <a:avLst/>
          </a:prstGeom>
          <a:solidFill>
            <a:srgbClr val="CC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1684" name="Rectangle 6"/>
          <p:cNvSpPr>
            <a:spLocks noChangeArrowheads="1"/>
          </p:cNvSpPr>
          <p:nvPr/>
        </p:nvSpPr>
        <p:spPr bwMode="auto">
          <a:xfrm>
            <a:off x="152400" y="3600450"/>
            <a:ext cx="5334000" cy="4572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152400" y="4267200"/>
            <a:ext cx="5334000" cy="533400"/>
          </a:xfrm>
          <a:prstGeom prst="rect">
            <a:avLst/>
          </a:prstGeom>
          <a:solidFill>
            <a:srgbClr val="FFCC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1686" name="Rectangle 4"/>
          <p:cNvSpPr>
            <a:spLocks noChangeArrowheads="1"/>
          </p:cNvSpPr>
          <p:nvPr/>
        </p:nvSpPr>
        <p:spPr bwMode="auto">
          <a:xfrm>
            <a:off x="152400" y="1066801"/>
            <a:ext cx="5334000" cy="1341119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16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39200" cy="5257800"/>
          </a:xfrm>
        </p:spPr>
        <p:txBody>
          <a:bodyPr/>
          <a:lstStyle/>
          <a:p>
            <a:pPr eaLnBrk="1" hangingPunct="1"/>
            <a:r>
              <a:rPr lang="nl-BE" altLang="nl-BE" dirty="0" smtClean="0"/>
              <a:t>les 1  Inleiding			  </a:t>
            </a:r>
            <a:r>
              <a:rPr lang="nl-BE" altLang="nl-BE" sz="1600" dirty="0" smtClean="0"/>
              <a:t>22/10/2019</a:t>
            </a:r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les 2  Locatiegebaseerde 	  </a:t>
            </a:r>
            <a:r>
              <a:rPr lang="nl-BE" altLang="nl-BE" sz="1600" dirty="0" smtClean="0"/>
              <a:t>29/10/2019</a:t>
            </a:r>
          </a:p>
          <a:p>
            <a:pPr eaLnBrk="1" hangingPunct="1"/>
            <a:r>
              <a:rPr lang="nl-BE" altLang="nl-BE" sz="1600" dirty="0" smtClean="0"/>
              <a:t>          </a:t>
            </a:r>
            <a:r>
              <a:rPr lang="nl-BE" altLang="nl-BE" dirty="0" smtClean="0"/>
              <a:t>dienst</a:t>
            </a:r>
            <a:endParaRPr lang="nl-BE" altLang="nl-BE" sz="1600" dirty="0" smtClean="0"/>
          </a:p>
          <a:p>
            <a:pPr eaLnBrk="1" hangingPunct="1"/>
            <a:r>
              <a:rPr lang="nl-BE" altLang="nl-BE" dirty="0" smtClean="0"/>
              <a:t>les 3  Move database 		  </a:t>
            </a:r>
            <a:r>
              <a:rPr lang="nl-BE" altLang="nl-BE" sz="1600" dirty="0" smtClean="0"/>
              <a:t>5/11/2019</a:t>
            </a:r>
            <a:r>
              <a:rPr lang="nl-BE" altLang="nl-BE" dirty="0" smtClean="0"/>
              <a:t>	</a:t>
            </a:r>
            <a:r>
              <a:rPr lang="nl-BE" altLang="nl-BE" dirty="0"/>
              <a:t> </a:t>
            </a:r>
            <a:r>
              <a:rPr lang="nl-BE" altLang="nl-BE" dirty="0" smtClean="0"/>
              <a:t>    rapport </a:t>
            </a:r>
            <a:r>
              <a:rPr lang="nl-BE" altLang="nl-BE" dirty="0"/>
              <a:t>+ presentatie 1</a:t>
            </a:r>
            <a:endParaRPr lang="nl-BE" altLang="nl-BE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les 4  Visualisatie: deel I 	  </a:t>
            </a:r>
            <a:r>
              <a:rPr lang="nl-BE" altLang="nl-BE" sz="1600" dirty="0" smtClean="0"/>
              <a:t>12/11/2019</a:t>
            </a:r>
            <a:r>
              <a:rPr lang="nl-BE" altLang="nl-BE" sz="1600" dirty="0"/>
              <a:t>	</a:t>
            </a:r>
            <a:endParaRPr lang="nl-BE" altLang="nl-BE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les 5  Analyse: deel I	 	  </a:t>
            </a:r>
            <a:r>
              <a:rPr lang="nl-BE" altLang="nl-BE" sz="1600" dirty="0" smtClean="0"/>
              <a:t>19/11/2019</a:t>
            </a:r>
            <a:r>
              <a:rPr lang="nl-BE" altLang="nl-BE" dirty="0" smtClean="0"/>
              <a:t> 	     rapport + presentatie 2 </a:t>
            </a:r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les 6  Visualisatie: deel II	  </a:t>
            </a:r>
            <a:r>
              <a:rPr lang="nl-BE" altLang="nl-BE" sz="1600" dirty="0" smtClean="0"/>
              <a:t>26/11/2019</a:t>
            </a:r>
            <a:r>
              <a:rPr lang="nl-BE" altLang="nl-BE" dirty="0" smtClean="0"/>
              <a:t> 	     rapport + presentatie 3 </a:t>
            </a:r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les 7  Analyse: deel II 		</a:t>
            </a:r>
            <a:r>
              <a:rPr lang="nl-BE" altLang="nl-BE" dirty="0"/>
              <a:t> </a:t>
            </a:r>
            <a:r>
              <a:rPr lang="nl-BE" altLang="nl-BE" dirty="0" smtClean="0"/>
              <a:t> </a:t>
            </a:r>
            <a:r>
              <a:rPr lang="nl-BE" altLang="nl-BE" sz="1600" dirty="0" smtClean="0"/>
              <a:t>3/12/2019            </a:t>
            </a:r>
            <a:r>
              <a:rPr lang="nl-BE" altLang="nl-BE" dirty="0" smtClean="0"/>
              <a:t>rapport + presentatie 4 </a:t>
            </a:r>
            <a:endParaRPr lang="nl-BE" altLang="nl-BE" sz="1600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					  </a:t>
            </a:r>
            <a:r>
              <a:rPr lang="nl-BE" altLang="nl-BE" sz="1600" dirty="0" smtClean="0"/>
              <a:t>Dec 2019</a:t>
            </a:r>
            <a:r>
              <a:rPr lang="nl-BE" altLang="nl-BE" dirty="0" smtClean="0"/>
              <a:t>	eindrapport + -presentatie</a:t>
            </a:r>
            <a:endParaRPr lang="en-US" altLang="nl-BE" dirty="0" smtClean="0"/>
          </a:p>
        </p:txBody>
      </p:sp>
      <p:sp>
        <p:nvSpPr>
          <p:cNvPr id="716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Overzicht lessen</a:t>
            </a:r>
            <a:endParaRPr lang="en-US" altLang="nl-BE" dirty="0" smtClean="0"/>
          </a:p>
        </p:txBody>
      </p:sp>
      <p:sp>
        <p:nvSpPr>
          <p:cNvPr id="71689" name="AutoShape 16"/>
          <p:cNvSpPr>
            <a:spLocks noChangeArrowheads="1"/>
          </p:cNvSpPr>
          <p:nvPr/>
        </p:nvSpPr>
        <p:spPr bwMode="auto">
          <a:xfrm rot="1475092">
            <a:off x="5446682" y="1886259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1690" name="AutoShape 17"/>
          <p:cNvSpPr>
            <a:spLocks noChangeArrowheads="1"/>
          </p:cNvSpPr>
          <p:nvPr/>
        </p:nvSpPr>
        <p:spPr bwMode="auto">
          <a:xfrm rot="1475092">
            <a:off x="5334000" y="3276600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1691" name="AutoShape 18"/>
          <p:cNvSpPr>
            <a:spLocks noChangeArrowheads="1"/>
          </p:cNvSpPr>
          <p:nvPr/>
        </p:nvSpPr>
        <p:spPr bwMode="auto">
          <a:xfrm rot="1475092">
            <a:off x="5334000" y="3886200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1692" name="AutoShape 19"/>
          <p:cNvSpPr>
            <a:spLocks noChangeArrowheads="1"/>
          </p:cNvSpPr>
          <p:nvPr/>
        </p:nvSpPr>
        <p:spPr bwMode="auto">
          <a:xfrm rot="1475092">
            <a:off x="5334000" y="4495800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1693" name="Oval 21"/>
          <p:cNvSpPr>
            <a:spLocks noChangeArrowheads="1"/>
          </p:cNvSpPr>
          <p:nvPr/>
        </p:nvSpPr>
        <p:spPr bwMode="auto">
          <a:xfrm>
            <a:off x="3352800" y="1752600"/>
            <a:ext cx="6096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3200" dirty="0">
                <a:latin typeface="Arial" panose="020B0604020202020204" pitchFamily="34" charset="0"/>
              </a:rPr>
              <a:t>1</a:t>
            </a:r>
            <a:endParaRPr lang="en-US" altLang="nl-BE" sz="3200" dirty="0">
              <a:latin typeface="Arial" panose="020B0604020202020204" pitchFamily="34" charset="0"/>
            </a:endParaRPr>
          </a:p>
        </p:txBody>
      </p:sp>
      <p:sp>
        <p:nvSpPr>
          <p:cNvPr id="71694" name="Oval 22"/>
          <p:cNvSpPr>
            <a:spLocks noChangeArrowheads="1"/>
          </p:cNvSpPr>
          <p:nvPr/>
        </p:nvSpPr>
        <p:spPr bwMode="auto">
          <a:xfrm>
            <a:off x="3352800" y="2819400"/>
            <a:ext cx="6096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3200">
                <a:latin typeface="Arial" panose="020B0604020202020204" pitchFamily="34" charset="0"/>
              </a:rPr>
              <a:t>2</a:t>
            </a:r>
            <a:endParaRPr lang="en-US" altLang="nl-BE" sz="3200">
              <a:latin typeface="Arial" panose="020B0604020202020204" pitchFamily="34" charset="0"/>
            </a:endParaRPr>
          </a:p>
        </p:txBody>
      </p:sp>
      <p:sp>
        <p:nvSpPr>
          <p:cNvPr id="71695" name="Oval 23"/>
          <p:cNvSpPr>
            <a:spLocks noChangeArrowheads="1"/>
          </p:cNvSpPr>
          <p:nvPr/>
        </p:nvSpPr>
        <p:spPr bwMode="auto">
          <a:xfrm>
            <a:off x="3352800" y="3505200"/>
            <a:ext cx="6096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3200">
                <a:latin typeface="Arial" panose="020B0604020202020204" pitchFamily="34" charset="0"/>
              </a:rPr>
              <a:t>3</a:t>
            </a:r>
            <a:endParaRPr lang="en-US" altLang="nl-BE" sz="3200">
              <a:latin typeface="Arial" panose="020B0604020202020204" pitchFamily="34" charset="0"/>
            </a:endParaRPr>
          </a:p>
        </p:txBody>
      </p:sp>
      <p:sp>
        <p:nvSpPr>
          <p:cNvPr id="71696" name="Oval 24"/>
          <p:cNvSpPr>
            <a:spLocks noChangeArrowheads="1"/>
          </p:cNvSpPr>
          <p:nvPr/>
        </p:nvSpPr>
        <p:spPr bwMode="auto">
          <a:xfrm>
            <a:off x="3352800" y="4267200"/>
            <a:ext cx="6096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3200">
                <a:latin typeface="Arial" panose="020B0604020202020204" pitchFamily="34" charset="0"/>
              </a:rPr>
              <a:t>4</a:t>
            </a:r>
            <a:endParaRPr lang="en-US" altLang="nl-BE" sz="32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D1CEB2-4218-4437-9785-EE25EAE6081A}" type="slidenum">
              <a:rPr lang="en-US" altLang="nl-BE" smtClean="0"/>
              <a:pPr>
                <a:spcBef>
                  <a:spcPct val="0"/>
                </a:spcBef>
              </a:pPr>
              <a:t>11</a:t>
            </a:fld>
            <a:endParaRPr lang="en-US" altLang="nl-BE" smtClean="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Overzicht lessen</a:t>
            </a:r>
            <a:endParaRPr lang="en-US" altLang="nl-BE" smtClean="0"/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14:30 – 15:45 contactsessie (aanwezigheid verplicht)</a:t>
            </a:r>
          </a:p>
          <a:p>
            <a:pPr marL="762000" lvl="1" indent="-304800" eaLnBrk="1" hangingPunct="1">
              <a:buFontTx/>
              <a:buAutoNum type="arabicPeriod"/>
            </a:pPr>
            <a:r>
              <a:rPr lang="nl-BE" altLang="nl-BE" dirty="0" smtClean="0"/>
              <a:t>theorieles: context + nieuwe begrippen</a:t>
            </a:r>
          </a:p>
          <a:p>
            <a:pPr marL="762000" lvl="1" indent="-304800" eaLnBrk="1" hangingPunct="1">
              <a:buFontTx/>
              <a:buAutoNum type="arabicPeriod"/>
            </a:pPr>
            <a:r>
              <a:rPr lang="nl-BE" altLang="nl-BE" dirty="0" smtClean="0"/>
              <a:t>(tussentijdse) presentaties (lessen 3, 5, 6 en 7) + bespreken presentaties en rapporten (globaal) </a:t>
            </a:r>
          </a:p>
          <a:p>
            <a:pPr marL="762000" lvl="1" indent="-304800" eaLnBrk="1" hangingPunct="1">
              <a:buFontTx/>
              <a:buAutoNum type="arabicPeriod"/>
            </a:pPr>
            <a:r>
              <a:rPr lang="nl-BE" altLang="nl-BE" dirty="0" smtClean="0"/>
              <a:t>nieuwe (deel)opdracht: TO DO-lijst</a:t>
            </a:r>
          </a:p>
          <a:p>
            <a:pPr marL="762000" lvl="1" indent="-304800" eaLnBrk="1" hangingPunct="1">
              <a:buFontTx/>
              <a:buAutoNum type="arabicPeriod"/>
            </a:pPr>
            <a:r>
              <a:rPr lang="nl-BE" altLang="nl-BE" dirty="0" smtClean="0"/>
              <a:t>brainstormen: hoe taken aanpakken</a:t>
            </a:r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15:45 – 17:45 projectwerk (Technicum of thuis)</a:t>
            </a:r>
          </a:p>
          <a:p>
            <a:pPr marL="762000" lvl="1" indent="-304800" eaLnBrk="1" hangingPunct="1"/>
            <a:r>
              <a:rPr lang="nl-BE" altLang="nl-BE" dirty="0" smtClean="0"/>
              <a:t>concreet uitwerken (deel)opdracht</a:t>
            </a:r>
          </a:p>
          <a:p>
            <a:pPr marL="762000" lvl="1" indent="-304800" eaLnBrk="1" hangingPunct="1"/>
            <a:r>
              <a:rPr lang="nl-BE" altLang="nl-BE" dirty="0" smtClean="0"/>
              <a:t>gelegenheid tot vragen van advies, en (individuele) feedback</a:t>
            </a:r>
            <a:endParaRPr lang="en-US" altLang="nl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D62497-3C88-4025-B6E8-F71650F13F9B}" type="slidenum">
              <a:rPr lang="en-US" altLang="nl-BE" smtClean="0"/>
              <a:pPr>
                <a:spcBef>
                  <a:spcPct val="0"/>
                </a:spcBef>
              </a:pPr>
              <a:t>12</a:t>
            </a:fld>
            <a:endParaRPr lang="en-US" altLang="nl-BE" smtClean="0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Tussentijdse rapporten en presentaties</a:t>
            </a:r>
            <a:endParaRPr lang="en-US" altLang="nl-BE" smtClean="0"/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Rapporten</a:t>
            </a:r>
          </a:p>
          <a:p>
            <a:pPr lvl="1" eaLnBrk="1" hangingPunct="1"/>
            <a:r>
              <a:rPr lang="nl-BE" altLang="nl-BE" dirty="0" smtClean="0"/>
              <a:t>Selecteer de belangrijkste resultaten van de TO DO-lijst</a:t>
            </a:r>
          </a:p>
          <a:p>
            <a:pPr lvl="1" eaLnBrk="1" hangingPunct="1"/>
            <a:r>
              <a:rPr lang="nl-BE" altLang="nl-BE" dirty="0" smtClean="0"/>
              <a:t>max. 2 pagina’s</a:t>
            </a:r>
          </a:p>
          <a:p>
            <a:pPr lvl="1" eaLnBrk="1" hangingPunct="1"/>
            <a:r>
              <a:rPr lang="nl-BE" altLang="nl-BE" dirty="0" smtClean="0"/>
              <a:t>1 verantwoordelijke</a:t>
            </a:r>
          </a:p>
          <a:p>
            <a:pPr lvl="1" eaLnBrk="1" hangingPunct="1"/>
            <a:r>
              <a:rPr lang="nl-BE" altLang="nl-BE" dirty="0" smtClean="0"/>
              <a:t>Af te geven aan begin contactsessie (lessen 3, 5, 6 en 7)</a:t>
            </a:r>
          </a:p>
          <a:p>
            <a:pPr lvl="1" eaLnBrk="1" hangingPunct="1"/>
            <a:r>
              <a:rPr lang="nl-BE" altLang="nl-BE" dirty="0" smtClean="0"/>
              <a:t>Argumenteer je keuzes (niet enkel wat, maar ook waarom je iets deed)</a:t>
            </a:r>
          </a:p>
          <a:p>
            <a:pPr lvl="1"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Presentaties</a:t>
            </a:r>
          </a:p>
          <a:p>
            <a:pPr lvl="1" eaLnBrk="1" hangingPunct="1"/>
            <a:r>
              <a:rPr lang="nl-BE" altLang="nl-BE" dirty="0" smtClean="0"/>
              <a:t>Selecteer de belangrijkste resultaten van de TO DO-lijst</a:t>
            </a:r>
          </a:p>
          <a:p>
            <a:pPr lvl="1" eaLnBrk="1" hangingPunct="1"/>
            <a:r>
              <a:rPr lang="nl-BE" altLang="nl-BE" dirty="0" err="1" smtClean="0"/>
              <a:t>Powerpoint</a:t>
            </a:r>
            <a:r>
              <a:rPr lang="nl-BE" altLang="nl-BE" dirty="0" smtClean="0"/>
              <a:t> presentatie, max. 4 dia’s</a:t>
            </a:r>
          </a:p>
          <a:p>
            <a:pPr lvl="1" eaLnBrk="1" hangingPunct="1"/>
            <a:r>
              <a:rPr lang="nl-BE" altLang="nl-BE" dirty="0" smtClean="0"/>
              <a:t>max. 5 minuten presentatie + 5 minuten vragen</a:t>
            </a:r>
          </a:p>
          <a:p>
            <a:pPr lvl="1" eaLnBrk="1" hangingPunct="1"/>
            <a:r>
              <a:rPr lang="nl-BE" altLang="nl-BE" dirty="0" smtClean="0"/>
              <a:t>1 verantwoordelijke (moet niet zelfde persoon zijn als voor rapport)</a:t>
            </a:r>
          </a:p>
          <a:p>
            <a:pPr lvl="1" eaLnBrk="1" hangingPunct="1"/>
            <a:r>
              <a:rPr lang="nl-BE" altLang="nl-BE" dirty="0" smtClean="0"/>
              <a:t>Presenteer in het begin van contactsessie (lessen 3, 5, 6 en 7)</a:t>
            </a:r>
          </a:p>
          <a:p>
            <a:pPr lvl="1" eaLnBrk="1" hangingPunct="1"/>
            <a:endParaRPr lang="nl-BE" altLang="nl-BE" dirty="0" smtClean="0"/>
          </a:p>
          <a:p>
            <a:pPr lvl="1"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zie ook: tussentijds_rapport_template.pdf (op UFORA </a:t>
            </a:r>
            <a:r>
              <a:rPr lang="nl-BE" altLang="nl-BE" dirty="0" err="1" smtClean="0"/>
              <a:t>Lessen_communicatievaardigheden</a:t>
            </a:r>
            <a:r>
              <a:rPr lang="nl-BE" altLang="nl-BE" dirty="0" smtClean="0"/>
              <a:t>)</a:t>
            </a:r>
            <a:endParaRPr lang="en-US" altLang="nl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43DBE-5270-4F43-8800-F56284A29DFA}" type="slidenum">
              <a:rPr lang="en-US" altLang="nl-BE" smtClean="0"/>
              <a:pPr>
                <a:spcBef>
                  <a:spcPct val="0"/>
                </a:spcBef>
              </a:pPr>
              <a:t>13</a:t>
            </a:fld>
            <a:endParaRPr lang="en-US" altLang="nl-BE" smtClean="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Finale rapporteren en presentaties</a:t>
            </a:r>
            <a:endParaRPr lang="en-US" altLang="nl-BE" smtClean="0"/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Eindrapport</a:t>
            </a:r>
          </a:p>
          <a:p>
            <a:pPr lvl="1" eaLnBrk="1" hangingPunct="1"/>
            <a:r>
              <a:rPr lang="nl-BE" altLang="nl-BE" dirty="0" smtClean="0"/>
              <a:t>max. 10 pagina’s</a:t>
            </a:r>
          </a:p>
          <a:p>
            <a:pPr lvl="1" eaLnBrk="1" hangingPunct="1"/>
            <a:r>
              <a:rPr lang="nl-BE" altLang="nl-BE" dirty="0" smtClean="0"/>
              <a:t>Alle studenten verantwoordelijk</a:t>
            </a:r>
          </a:p>
          <a:p>
            <a:pPr lvl="1" eaLnBrk="1" hangingPunct="1"/>
            <a:r>
              <a:rPr lang="nl-BE" altLang="nl-BE" dirty="0" smtClean="0"/>
              <a:t>Selectie van de belangrijkste resultaten van het project</a:t>
            </a:r>
          </a:p>
          <a:p>
            <a:pPr lvl="1"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Presentatie</a:t>
            </a:r>
          </a:p>
          <a:p>
            <a:pPr lvl="1" eaLnBrk="1" hangingPunct="1"/>
            <a:r>
              <a:rPr lang="nl-BE" altLang="nl-BE" dirty="0" smtClean="0"/>
              <a:t>Alle studenten</a:t>
            </a:r>
          </a:p>
          <a:p>
            <a:pPr lvl="1" eaLnBrk="1" hangingPunct="1"/>
            <a:r>
              <a:rPr lang="nl-BE" altLang="nl-BE" dirty="0" smtClean="0"/>
              <a:t>max. 16 minuten (ongeveer 15 dia’s)</a:t>
            </a:r>
          </a:p>
          <a:p>
            <a:pPr lvl="1" eaLnBrk="1" hangingPunct="1"/>
            <a:endParaRPr lang="nl-BE" altLang="nl-BE" dirty="0" smtClean="0"/>
          </a:p>
          <a:p>
            <a:pPr lvl="1" eaLnBrk="1" hangingPunct="1"/>
            <a:endParaRPr lang="nl-BE" altLang="nl-BE" dirty="0" smtClean="0"/>
          </a:p>
          <a:p>
            <a:pPr lvl="1" eaLnBrk="1" hangingPunct="1"/>
            <a:endParaRPr lang="nl-BE" altLang="nl-BE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sz="1600" dirty="0" smtClean="0"/>
              <a:t>zie ook: Richtlijnen_eindrapport_en_eindpresentatie_Ingenieursproject_1.pdf (op UFORA </a:t>
            </a:r>
            <a:r>
              <a:rPr lang="nl-BE" altLang="nl-BE" sz="1600" dirty="0" err="1" smtClean="0"/>
              <a:t>Lessen_communicatievaardigheden</a:t>
            </a:r>
            <a:r>
              <a:rPr lang="nl-BE" altLang="nl-BE" sz="1600" dirty="0" smtClean="0"/>
              <a:t>)</a:t>
            </a:r>
            <a:endParaRPr lang="en-US" altLang="nl-BE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E52ABF-D07B-4968-B3C1-A3835D4AF052}" type="slidenum">
              <a:rPr lang="en-US" altLang="nl-BE" smtClean="0"/>
              <a:pPr>
                <a:spcBef>
                  <a:spcPct val="0"/>
                </a:spcBef>
              </a:pPr>
              <a:t>14</a:t>
            </a:fld>
            <a:endParaRPr lang="en-US" altLang="nl-BE" smtClean="0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Indeling per groep</a:t>
            </a:r>
            <a:endParaRPr lang="en-US" altLang="nl-BE" smtClean="0"/>
          </a:p>
        </p:txBody>
      </p:sp>
      <p:sp>
        <p:nvSpPr>
          <p:cNvPr id="75780" name="Rectangle 90"/>
          <p:cNvSpPr>
            <a:spLocks noChangeArrowheads="1"/>
          </p:cNvSpPr>
          <p:nvPr/>
        </p:nvSpPr>
        <p:spPr bwMode="auto">
          <a:xfrm>
            <a:off x="1216025" y="1828800"/>
            <a:ext cx="3200400" cy="1200329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">
              <a:spcBef>
                <a:spcPct val="0"/>
              </a:spcBef>
            </a:pPr>
            <a:r>
              <a:rPr lang="en-US" altLang="nl-BE" dirty="0" smtClean="0">
                <a:latin typeface="Arial" panose="020B0604020202020204" pitchFamily="34" charset="0"/>
              </a:rPr>
              <a:t>Louis </a:t>
            </a:r>
            <a:r>
              <a:rPr lang="en-US" altLang="nl-BE" dirty="0" err="1" smtClean="0">
                <a:latin typeface="Arial" panose="020B0604020202020204" pitchFamily="34" charset="0"/>
              </a:rPr>
              <a:t>Soetaert</a:t>
            </a:r>
            <a:r>
              <a:rPr lang="en-US" altLang="nl-BE" dirty="0" smtClean="0">
                <a:latin typeface="Arial" panose="020B0604020202020204" pitchFamily="34" charset="0"/>
              </a:rPr>
              <a:t/>
            </a:r>
            <a:br>
              <a:rPr lang="en-US" altLang="nl-BE" dirty="0" smtClean="0">
                <a:latin typeface="Arial" panose="020B0604020202020204" pitchFamily="34" charset="0"/>
              </a:rPr>
            </a:br>
            <a:r>
              <a:rPr lang="en-US" altLang="nl-BE" dirty="0" smtClean="0">
                <a:latin typeface="Arial" panose="020B0604020202020204" pitchFamily="34" charset="0"/>
              </a:rPr>
              <a:t>Jonas </a:t>
            </a:r>
            <a:r>
              <a:rPr lang="en-US" altLang="nl-BE" dirty="0" err="1" smtClean="0">
                <a:latin typeface="Arial" panose="020B0604020202020204" pitchFamily="34" charset="0"/>
              </a:rPr>
              <a:t>Vanhauwe</a:t>
            </a:r>
            <a:r>
              <a:rPr lang="en-US" altLang="nl-BE" dirty="0" smtClean="0">
                <a:latin typeface="Arial" panose="020B0604020202020204" pitchFamily="34" charset="0"/>
              </a:rPr>
              <a:t/>
            </a:r>
            <a:br>
              <a:rPr lang="en-US" altLang="nl-BE" dirty="0" smtClean="0">
                <a:latin typeface="Arial" panose="020B0604020202020204" pitchFamily="34" charset="0"/>
              </a:rPr>
            </a:br>
            <a:r>
              <a:rPr lang="en-US" altLang="nl-BE" dirty="0" smtClean="0">
                <a:latin typeface="Arial" panose="020B0604020202020204" pitchFamily="34" charset="0"/>
              </a:rPr>
              <a:t>Maxim </a:t>
            </a:r>
            <a:r>
              <a:rPr lang="en-US" altLang="nl-BE" dirty="0" err="1" smtClean="0">
                <a:latin typeface="Arial" panose="020B0604020202020204" pitchFamily="34" charset="0"/>
              </a:rPr>
              <a:t>Beurms</a:t>
            </a:r>
            <a:r>
              <a:rPr lang="en-US" altLang="nl-BE" dirty="0" smtClean="0">
                <a:latin typeface="Arial" panose="020B0604020202020204" pitchFamily="34" charset="0"/>
              </a:rPr>
              <a:t/>
            </a:r>
            <a:br>
              <a:rPr lang="en-US" altLang="nl-BE" dirty="0" smtClean="0">
                <a:latin typeface="Arial" panose="020B0604020202020204" pitchFamily="34" charset="0"/>
              </a:rPr>
            </a:br>
            <a:r>
              <a:rPr lang="en-US" altLang="nl-BE" dirty="0" err="1" smtClean="0">
                <a:latin typeface="Arial" panose="020B0604020202020204" pitchFamily="34" charset="0"/>
              </a:rPr>
              <a:t>Robbe</a:t>
            </a:r>
            <a:r>
              <a:rPr lang="en-US" altLang="nl-BE" dirty="0" smtClean="0">
                <a:latin typeface="Arial" panose="020B0604020202020204" pitchFamily="34" charset="0"/>
              </a:rPr>
              <a:t> De </a:t>
            </a:r>
            <a:r>
              <a:rPr lang="en-US" altLang="nl-BE" dirty="0" err="1" smtClean="0">
                <a:latin typeface="Arial" panose="020B0604020202020204" pitchFamily="34" charset="0"/>
              </a:rPr>
              <a:t>Muynck</a:t>
            </a:r>
            <a:endParaRPr lang="en-US" altLang="nl-BE" dirty="0">
              <a:latin typeface="Arial" panose="020B0604020202020204" pitchFamily="34" charset="0"/>
            </a:endParaRPr>
          </a:p>
        </p:txBody>
      </p:sp>
      <p:sp>
        <p:nvSpPr>
          <p:cNvPr id="75781" name="Rectangle 92"/>
          <p:cNvSpPr>
            <a:spLocks noChangeArrowheads="1"/>
          </p:cNvSpPr>
          <p:nvPr/>
        </p:nvSpPr>
        <p:spPr bwMode="auto">
          <a:xfrm>
            <a:off x="4841019" y="1828800"/>
            <a:ext cx="3200400" cy="1200329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l-NL" altLang="nl-BE" dirty="0" smtClean="0">
                <a:latin typeface="Arial" panose="020B0604020202020204" pitchFamily="34" charset="0"/>
              </a:rPr>
              <a:t>Thomas </a:t>
            </a:r>
            <a:r>
              <a:rPr lang="nl-NL" altLang="nl-BE" dirty="0" err="1" smtClean="0">
                <a:latin typeface="Arial" panose="020B0604020202020204" pitchFamily="34" charset="0"/>
              </a:rPr>
              <a:t>Schaep</a:t>
            </a:r>
            <a:endParaRPr lang="nl-NL" altLang="nl-BE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nl-NL" altLang="nl-BE" dirty="0" smtClean="0">
                <a:latin typeface="Arial" panose="020B0604020202020204" pitchFamily="34" charset="0"/>
              </a:rPr>
              <a:t>Bert </a:t>
            </a:r>
            <a:r>
              <a:rPr lang="nl-NL" altLang="nl-BE" dirty="0" err="1" smtClean="0">
                <a:latin typeface="Arial" panose="020B0604020202020204" pitchFamily="34" charset="0"/>
              </a:rPr>
              <a:t>Ramlot</a:t>
            </a:r>
            <a:endParaRPr lang="nl-NL" altLang="nl-BE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nl-NL" altLang="nl-BE" dirty="0" smtClean="0">
                <a:latin typeface="Arial" panose="020B0604020202020204" pitchFamily="34" charset="0"/>
              </a:rPr>
              <a:t>Gilles </a:t>
            </a:r>
            <a:r>
              <a:rPr lang="nl-NL" altLang="nl-BE" dirty="0" err="1" smtClean="0">
                <a:latin typeface="Arial" panose="020B0604020202020204" pitchFamily="34" charset="0"/>
              </a:rPr>
              <a:t>Lefranc</a:t>
            </a:r>
            <a:endParaRPr lang="nl-NL" altLang="nl-BE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nl-NL" altLang="nl-BE" dirty="0" smtClean="0">
                <a:latin typeface="Arial" panose="020B0604020202020204" pitchFamily="34" charset="0"/>
              </a:rPr>
              <a:t>Cedric </a:t>
            </a:r>
            <a:r>
              <a:rPr lang="nl-NL" altLang="nl-BE" dirty="0" err="1" smtClean="0">
                <a:latin typeface="Arial" panose="020B0604020202020204" pitchFamily="34" charset="0"/>
              </a:rPr>
              <a:t>Claerbout</a:t>
            </a:r>
            <a:endParaRPr lang="nl-NL" altLang="nl-BE" dirty="0">
              <a:latin typeface="Arial" panose="020B0604020202020204" pitchFamily="34" charset="0"/>
            </a:endParaRPr>
          </a:p>
        </p:txBody>
      </p:sp>
      <p:sp>
        <p:nvSpPr>
          <p:cNvPr id="75782" name="Rectangle 93"/>
          <p:cNvSpPr>
            <a:spLocks noChangeArrowheads="1"/>
          </p:cNvSpPr>
          <p:nvPr/>
        </p:nvSpPr>
        <p:spPr bwMode="auto">
          <a:xfrm>
            <a:off x="1219200" y="3581400"/>
            <a:ext cx="3200400" cy="1200329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nl-BE" dirty="0" smtClean="0">
                <a:latin typeface="Arial" panose="020B0604020202020204" pitchFamily="34" charset="0"/>
              </a:rPr>
              <a:t>Sander </a:t>
            </a:r>
            <a:r>
              <a:rPr lang="en-US" altLang="nl-BE" dirty="0" err="1" smtClean="0">
                <a:latin typeface="Arial" panose="020B0604020202020204" pitchFamily="34" charset="0"/>
              </a:rPr>
              <a:t>Verhaevert</a:t>
            </a:r>
            <a:endParaRPr lang="en-US" altLang="nl-BE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nl-BE" dirty="0" err="1" smtClean="0">
                <a:latin typeface="Arial" panose="020B0604020202020204" pitchFamily="34" charset="0"/>
              </a:rPr>
              <a:t>Wout</a:t>
            </a:r>
            <a:r>
              <a:rPr lang="en-US" altLang="nl-BE" dirty="0" smtClean="0">
                <a:latin typeface="Arial" panose="020B0604020202020204" pitchFamily="34" charset="0"/>
              </a:rPr>
              <a:t> </a:t>
            </a:r>
            <a:r>
              <a:rPr lang="en-US" altLang="nl-BE" dirty="0" err="1" smtClean="0">
                <a:latin typeface="Arial" panose="020B0604020202020204" pitchFamily="34" charset="0"/>
              </a:rPr>
              <a:t>Meert</a:t>
            </a:r>
            <a:endParaRPr lang="en-US" altLang="nl-BE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nl-BE" dirty="0" err="1" smtClean="0">
                <a:latin typeface="Arial" panose="020B0604020202020204" pitchFamily="34" charset="0"/>
              </a:rPr>
              <a:t>Aymen</a:t>
            </a:r>
            <a:r>
              <a:rPr lang="en-US" altLang="nl-BE" dirty="0" smtClean="0">
                <a:latin typeface="Arial" panose="020B0604020202020204" pitchFamily="34" charset="0"/>
              </a:rPr>
              <a:t> </a:t>
            </a:r>
            <a:r>
              <a:rPr lang="en-US" altLang="nl-BE" dirty="0" err="1" smtClean="0">
                <a:latin typeface="Arial" panose="020B0604020202020204" pitchFamily="34" charset="0"/>
              </a:rPr>
              <a:t>Tijari</a:t>
            </a:r>
            <a:endParaRPr lang="en-US" altLang="nl-BE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nl-BE" dirty="0" err="1" smtClean="0">
                <a:latin typeface="Arial" panose="020B0604020202020204" pitchFamily="34" charset="0"/>
              </a:rPr>
              <a:t>Yanis</a:t>
            </a:r>
            <a:r>
              <a:rPr lang="en-US" altLang="nl-BE" dirty="0" smtClean="0">
                <a:latin typeface="Arial" panose="020B0604020202020204" pitchFamily="34" charset="0"/>
              </a:rPr>
              <a:t> Van </a:t>
            </a:r>
            <a:r>
              <a:rPr lang="en-US" altLang="nl-BE" dirty="0" err="1" smtClean="0">
                <a:latin typeface="Arial" panose="020B0604020202020204" pitchFamily="34" charset="0"/>
              </a:rPr>
              <a:t>Eeckhout</a:t>
            </a:r>
            <a:endParaRPr lang="en-US" altLang="nl-BE" dirty="0">
              <a:latin typeface="Arial" panose="020B0604020202020204" pitchFamily="34" charset="0"/>
            </a:endParaRPr>
          </a:p>
        </p:txBody>
      </p:sp>
      <p:sp>
        <p:nvSpPr>
          <p:cNvPr id="75783" name="Rectangle 94"/>
          <p:cNvSpPr>
            <a:spLocks noChangeArrowheads="1"/>
          </p:cNvSpPr>
          <p:nvPr/>
        </p:nvSpPr>
        <p:spPr bwMode="auto">
          <a:xfrm>
            <a:off x="4876800" y="3581400"/>
            <a:ext cx="3200400" cy="1200329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">
              <a:spcBef>
                <a:spcPct val="0"/>
              </a:spcBef>
            </a:pPr>
            <a:r>
              <a:rPr lang="nl-BE" altLang="nl-BE" dirty="0" smtClean="0">
                <a:latin typeface="Arial" panose="020B0604020202020204" pitchFamily="34" charset="0"/>
              </a:rPr>
              <a:t>Max </a:t>
            </a:r>
            <a:r>
              <a:rPr lang="nl-BE" altLang="nl-BE" dirty="0" err="1" smtClean="0">
                <a:latin typeface="Arial" panose="020B0604020202020204" pitchFamily="34" charset="0"/>
              </a:rPr>
              <a:t>Hallemeersch</a:t>
            </a:r>
            <a:endParaRPr lang="nl-BE" altLang="nl-BE" dirty="0" smtClean="0">
              <a:latin typeface="Arial" panose="020B0604020202020204" pitchFamily="34" charset="0"/>
            </a:endParaRPr>
          </a:p>
          <a:p>
            <a:pPr fontAlgn="b">
              <a:spcBef>
                <a:spcPct val="0"/>
              </a:spcBef>
            </a:pPr>
            <a:r>
              <a:rPr lang="nl-BE" altLang="nl-BE" dirty="0" smtClean="0">
                <a:latin typeface="Arial" panose="020B0604020202020204" pitchFamily="34" charset="0"/>
              </a:rPr>
              <a:t>Victor </a:t>
            </a:r>
            <a:r>
              <a:rPr lang="nl-BE" altLang="nl-BE" dirty="0" err="1" smtClean="0">
                <a:latin typeface="Arial" panose="020B0604020202020204" pitchFamily="34" charset="0"/>
              </a:rPr>
              <a:t>Tuytte</a:t>
            </a:r>
            <a:endParaRPr lang="nl-BE" altLang="nl-BE" dirty="0" smtClean="0">
              <a:latin typeface="Arial" panose="020B0604020202020204" pitchFamily="34" charset="0"/>
            </a:endParaRPr>
          </a:p>
          <a:p>
            <a:pPr fontAlgn="b">
              <a:spcBef>
                <a:spcPct val="0"/>
              </a:spcBef>
            </a:pPr>
            <a:r>
              <a:rPr lang="nl-BE" altLang="nl-BE" dirty="0" smtClean="0">
                <a:latin typeface="Arial" panose="020B0604020202020204" pitchFamily="34" charset="0"/>
              </a:rPr>
              <a:t>Tim Eerdekens</a:t>
            </a:r>
          </a:p>
          <a:p>
            <a:pPr fontAlgn="b">
              <a:spcBef>
                <a:spcPct val="0"/>
              </a:spcBef>
            </a:pPr>
            <a:r>
              <a:rPr lang="nl-BE" altLang="nl-BE" dirty="0" smtClean="0">
                <a:latin typeface="Arial" panose="020B0604020202020204" pitchFamily="34" charset="0"/>
              </a:rPr>
              <a:t>Stan </a:t>
            </a:r>
            <a:r>
              <a:rPr lang="nl-BE" altLang="nl-BE" dirty="0" err="1" smtClean="0">
                <a:latin typeface="Arial" panose="020B0604020202020204" pitchFamily="34" charset="0"/>
              </a:rPr>
              <a:t>Biesiada</a:t>
            </a:r>
            <a:endParaRPr lang="nl-BE" altLang="nl-BE" dirty="0">
              <a:latin typeface="Arial" panose="020B0604020202020204" pitchFamily="34" charset="0"/>
            </a:endParaRPr>
          </a:p>
        </p:txBody>
      </p:sp>
      <p:sp>
        <p:nvSpPr>
          <p:cNvPr id="75784" name="Rectangle 96"/>
          <p:cNvSpPr>
            <a:spLocks noChangeArrowheads="1"/>
          </p:cNvSpPr>
          <p:nvPr/>
        </p:nvSpPr>
        <p:spPr bwMode="auto">
          <a:xfrm>
            <a:off x="1219200" y="1447800"/>
            <a:ext cx="3200400" cy="366713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nl-BE">
                <a:latin typeface="Arial" panose="020B0604020202020204" pitchFamily="34" charset="0"/>
              </a:rPr>
              <a:t>groep A</a:t>
            </a:r>
          </a:p>
        </p:txBody>
      </p:sp>
      <p:sp>
        <p:nvSpPr>
          <p:cNvPr id="75785" name="Rectangle 97"/>
          <p:cNvSpPr>
            <a:spLocks noChangeArrowheads="1"/>
          </p:cNvSpPr>
          <p:nvPr/>
        </p:nvSpPr>
        <p:spPr bwMode="auto">
          <a:xfrm>
            <a:off x="4841019" y="1437290"/>
            <a:ext cx="3200400" cy="366713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nl-BE" dirty="0" err="1">
                <a:latin typeface="Arial" panose="020B0604020202020204" pitchFamily="34" charset="0"/>
              </a:rPr>
              <a:t>groep</a:t>
            </a:r>
            <a:r>
              <a:rPr lang="en-US" altLang="nl-BE" dirty="0">
                <a:latin typeface="Arial" panose="020B0604020202020204" pitchFamily="34" charset="0"/>
              </a:rPr>
              <a:t> B</a:t>
            </a:r>
          </a:p>
        </p:txBody>
      </p:sp>
      <p:sp>
        <p:nvSpPr>
          <p:cNvPr id="75786" name="Rectangle 98"/>
          <p:cNvSpPr>
            <a:spLocks noChangeArrowheads="1"/>
          </p:cNvSpPr>
          <p:nvPr/>
        </p:nvSpPr>
        <p:spPr bwMode="auto">
          <a:xfrm>
            <a:off x="1219200" y="3200400"/>
            <a:ext cx="3200400" cy="366713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nl-BE">
                <a:latin typeface="Arial" panose="020B0604020202020204" pitchFamily="34" charset="0"/>
              </a:rPr>
              <a:t>groep C</a:t>
            </a:r>
          </a:p>
        </p:txBody>
      </p:sp>
      <p:sp>
        <p:nvSpPr>
          <p:cNvPr id="75787" name="Rectangle 99"/>
          <p:cNvSpPr>
            <a:spLocks noChangeArrowheads="1"/>
          </p:cNvSpPr>
          <p:nvPr/>
        </p:nvSpPr>
        <p:spPr bwMode="auto">
          <a:xfrm>
            <a:off x="4876800" y="3200400"/>
            <a:ext cx="3200400" cy="366713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nl-BE">
                <a:latin typeface="Arial" panose="020B0604020202020204" pitchFamily="34" charset="0"/>
              </a:rPr>
              <a:t>groep D</a:t>
            </a:r>
          </a:p>
        </p:txBody>
      </p:sp>
      <p:sp>
        <p:nvSpPr>
          <p:cNvPr id="75788" name="Rectangle 94"/>
          <p:cNvSpPr>
            <a:spLocks noChangeArrowheads="1"/>
          </p:cNvSpPr>
          <p:nvPr/>
        </p:nvSpPr>
        <p:spPr bwMode="auto">
          <a:xfrm>
            <a:off x="1214120" y="5340350"/>
            <a:ext cx="3200400" cy="1200329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">
              <a:spcBef>
                <a:spcPct val="0"/>
              </a:spcBef>
            </a:pPr>
            <a:r>
              <a:rPr lang="nl-BE" altLang="nl-BE" dirty="0" smtClean="0">
                <a:latin typeface="Arial" panose="020B0604020202020204" pitchFamily="34" charset="0"/>
              </a:rPr>
              <a:t>Dries Van </a:t>
            </a:r>
            <a:r>
              <a:rPr lang="nl-BE" altLang="nl-BE" dirty="0" err="1" smtClean="0">
                <a:latin typeface="Arial" panose="020B0604020202020204" pitchFamily="34" charset="0"/>
              </a:rPr>
              <a:t>Schuylenberg</a:t>
            </a:r>
            <a:endParaRPr lang="nl-BE" altLang="nl-BE" dirty="0" smtClean="0">
              <a:latin typeface="Arial" panose="020B0604020202020204" pitchFamily="34" charset="0"/>
            </a:endParaRPr>
          </a:p>
          <a:p>
            <a:pPr fontAlgn="b">
              <a:spcBef>
                <a:spcPct val="0"/>
              </a:spcBef>
            </a:pPr>
            <a:r>
              <a:rPr lang="nl-BE" altLang="nl-BE" dirty="0" smtClean="0">
                <a:latin typeface="Arial" panose="020B0604020202020204" pitchFamily="34" charset="0"/>
              </a:rPr>
              <a:t>Wannes De Vos</a:t>
            </a:r>
          </a:p>
          <a:p>
            <a:pPr fontAlgn="b">
              <a:spcBef>
                <a:spcPct val="0"/>
              </a:spcBef>
            </a:pPr>
            <a:r>
              <a:rPr lang="nl-BE" altLang="nl-BE" dirty="0" smtClean="0">
                <a:latin typeface="Arial" panose="020B0604020202020204" pitchFamily="34" charset="0"/>
              </a:rPr>
              <a:t>Siemen </a:t>
            </a:r>
            <a:r>
              <a:rPr lang="nl-BE" altLang="nl-BE" dirty="0" smtClean="0">
                <a:latin typeface="Arial" panose="020B0604020202020204" pitchFamily="34" charset="0"/>
              </a:rPr>
              <a:t>Ameloot</a:t>
            </a:r>
          </a:p>
          <a:p>
            <a:pPr fontAlgn="b">
              <a:spcBef>
                <a:spcPct val="0"/>
              </a:spcBef>
            </a:pPr>
            <a:r>
              <a:rPr lang="nl-BE" altLang="nl-BE" dirty="0" smtClean="0">
                <a:latin typeface="Arial" panose="020B0604020202020204" pitchFamily="34" charset="0"/>
              </a:rPr>
              <a:t>Jelle De Geest</a:t>
            </a:r>
            <a:endParaRPr lang="nl-BE" altLang="nl-BE" dirty="0" smtClean="0">
              <a:latin typeface="Arial" panose="020B0604020202020204" pitchFamily="34" charset="0"/>
            </a:endParaRPr>
          </a:p>
        </p:txBody>
      </p:sp>
      <p:sp>
        <p:nvSpPr>
          <p:cNvPr id="75789" name="Rectangle 99"/>
          <p:cNvSpPr>
            <a:spLocks noChangeArrowheads="1"/>
          </p:cNvSpPr>
          <p:nvPr/>
        </p:nvSpPr>
        <p:spPr bwMode="auto">
          <a:xfrm>
            <a:off x="1214120" y="4953000"/>
            <a:ext cx="3200400" cy="366713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nl-BE">
                <a:latin typeface="Arial" panose="020B0604020202020204" pitchFamily="34" charset="0"/>
              </a:rPr>
              <a:t>groep 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CB5FEB-9836-41E0-86B2-F1C13DBDD759}" type="slidenum">
              <a:rPr lang="en-US" altLang="nl-BE" smtClean="0"/>
              <a:pPr>
                <a:spcBef>
                  <a:spcPct val="0"/>
                </a:spcBef>
              </a:pPr>
              <a:t>15</a:t>
            </a:fld>
            <a:endParaRPr lang="en-US" altLang="nl-BE" smtClean="0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Internettoegang</a:t>
            </a:r>
            <a:endParaRPr lang="en-US" altLang="nl-BE" smtClean="0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Wifi toegang voor studenten d.m.v. </a:t>
            </a:r>
          </a:p>
          <a:p>
            <a:pPr eaLnBrk="1" hangingPunct="1"/>
            <a:endParaRPr lang="nl-BE" altLang="nl-BE" smtClean="0"/>
          </a:p>
          <a:p>
            <a:pPr eaLnBrk="1" hangingPunct="1">
              <a:buFontTx/>
              <a:buChar char="•"/>
            </a:pPr>
            <a:r>
              <a:rPr lang="nl-BE" altLang="nl-BE" smtClean="0"/>
              <a:t>Eduroam: </a:t>
            </a:r>
            <a:r>
              <a:rPr lang="nl-BE" altLang="nl-BE" smtClean="0">
                <a:hlinkClick r:id="rId2"/>
              </a:rPr>
              <a:t>http://helpdesk.ugent.be/eduroam/</a:t>
            </a:r>
            <a:r>
              <a:rPr lang="nl-BE" altLang="nl-BE" smtClean="0"/>
              <a:t> </a:t>
            </a:r>
          </a:p>
          <a:p>
            <a:pPr eaLnBrk="1" hangingPunct="1"/>
            <a:endParaRPr lang="nl-BE" altLang="nl-BE" smtClean="0"/>
          </a:p>
          <a:p>
            <a:pPr eaLnBrk="1" hangingPunct="1">
              <a:buFontTx/>
              <a:buChar char="•"/>
            </a:pPr>
            <a:r>
              <a:rPr lang="nl-BE" altLang="nl-BE" smtClean="0"/>
              <a:t>VPN-verbinding: </a:t>
            </a:r>
            <a:r>
              <a:rPr lang="en-US" altLang="nl-BE" smtClean="0">
                <a:hlinkClick r:id="rId3"/>
              </a:rPr>
              <a:t>http://helpdesk.ugent.be/ugentnet/</a:t>
            </a:r>
            <a:r>
              <a:rPr lang="en-US" altLang="nl-BE" smtClean="0"/>
              <a:t> </a:t>
            </a:r>
          </a:p>
          <a:p>
            <a:pPr eaLnBrk="1" hangingPunct="1"/>
            <a:endParaRPr lang="en-US" altLang="nl-BE" sz="1400" smtClean="0"/>
          </a:p>
          <a:p>
            <a:pPr eaLnBrk="1" hangingPunct="1"/>
            <a:endParaRPr lang="en-US" altLang="nl-BE" sz="1400" smtClean="0"/>
          </a:p>
          <a:p>
            <a:pPr eaLnBrk="1" hangingPunct="1"/>
            <a:endParaRPr lang="en-US" altLang="nl-BE" sz="1400" smtClean="0"/>
          </a:p>
          <a:p>
            <a:pPr eaLnBrk="1" hangingPunct="1"/>
            <a:endParaRPr lang="en-US" altLang="nl-BE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00AAA3-DAF2-4A7E-8C7C-08B5426797F0}" type="slidenum">
              <a:rPr lang="en-US" altLang="nl-BE" smtClean="0"/>
              <a:pPr>
                <a:spcBef>
                  <a:spcPct val="0"/>
                </a:spcBef>
              </a:pPr>
              <a:t>16</a:t>
            </a:fld>
            <a:endParaRPr lang="en-US" altLang="nl-BE" smtClean="0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Contactgegevens</a:t>
            </a:r>
            <a:endParaRPr lang="en-US" altLang="nl-BE" smtClean="0"/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858" y="762000"/>
            <a:ext cx="8839200" cy="5257800"/>
          </a:xfrm>
        </p:spPr>
        <p:txBody>
          <a:bodyPr/>
          <a:lstStyle/>
          <a:p>
            <a:pPr eaLnBrk="1" hangingPunct="1"/>
            <a:r>
              <a:rPr lang="nl-BE" altLang="nl-BE" dirty="0" smtClean="0"/>
              <a:t>Prof. dr. ir. Bart Goossens		dr. ir. </a:t>
            </a:r>
            <a:r>
              <a:rPr lang="nl-BE" altLang="nl-BE" dirty="0" err="1" smtClean="0"/>
              <a:t>Ljubomir</a:t>
            </a:r>
            <a:r>
              <a:rPr lang="nl-BE" altLang="nl-BE" dirty="0" smtClean="0"/>
              <a:t> </a:t>
            </a:r>
            <a:r>
              <a:rPr lang="nl-BE" altLang="nl-BE" dirty="0" err="1" smtClean="0"/>
              <a:t>Jovanov</a:t>
            </a:r>
            <a:endParaRPr lang="nl-BE" altLang="nl-BE" dirty="0" smtClean="0"/>
          </a:p>
          <a:p>
            <a:pPr eaLnBrk="1" hangingPunct="1"/>
            <a:r>
              <a:rPr lang="nl-BE" altLang="nl-BE" dirty="0" smtClean="0">
                <a:hlinkClick r:id="rId2"/>
              </a:rPr>
              <a:t>Bart.Goossens@UGent.be</a:t>
            </a:r>
            <a:r>
              <a:rPr lang="nl-BE" altLang="nl-BE" dirty="0" smtClean="0"/>
              <a:t>		</a:t>
            </a:r>
            <a:r>
              <a:rPr lang="nl-BE" altLang="nl-BE" dirty="0" smtClean="0">
                <a:hlinkClick r:id="rId3"/>
              </a:rPr>
              <a:t>Ljubomir.Jovanov@ugent.be</a:t>
            </a:r>
            <a:r>
              <a:rPr lang="nl-BE" altLang="nl-BE" dirty="0" smtClean="0"/>
              <a:t> </a:t>
            </a:r>
          </a:p>
          <a:p>
            <a:pPr eaLnBrk="1" hangingPunct="1"/>
            <a:r>
              <a:rPr lang="nl-BE" altLang="nl-BE" dirty="0" smtClean="0">
                <a:hlinkClick r:id="rId4"/>
              </a:rPr>
              <a:t>http://telin.ugent.be/~bgoossen</a:t>
            </a:r>
            <a:r>
              <a:rPr lang="nl-BE" altLang="nl-BE" dirty="0" smtClean="0"/>
              <a:t>	</a:t>
            </a:r>
            <a:r>
              <a:rPr lang="nl-BE" altLang="nl-BE" dirty="0" smtClean="0">
                <a:hlinkClick r:id="rId5"/>
              </a:rPr>
              <a:t>http://telin.ugent.be/~ljj</a:t>
            </a:r>
            <a:r>
              <a:rPr lang="nl-BE" altLang="nl-BE" dirty="0" smtClean="0"/>
              <a:t> </a:t>
            </a:r>
          </a:p>
          <a:p>
            <a:pPr eaLnBrk="1" hangingPunct="1"/>
            <a:r>
              <a:rPr lang="nl-BE" altLang="nl-BE" dirty="0" smtClean="0"/>
              <a:t>Vakgroep TELIN, 1</a:t>
            </a:r>
            <a:r>
              <a:rPr lang="nl-BE" altLang="nl-BE" baseline="30000" dirty="0" smtClean="0"/>
              <a:t>e</a:t>
            </a:r>
            <a:r>
              <a:rPr lang="nl-BE" altLang="nl-BE" dirty="0" smtClean="0"/>
              <a:t> verdieping		Vakgroep TELIN, gelijkvloers</a:t>
            </a:r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err="1" smtClean="0"/>
              <a:t>UGent</a:t>
            </a:r>
            <a:r>
              <a:rPr lang="nl-BE" altLang="nl-BE" dirty="0" smtClean="0"/>
              <a:t> Technicum, St.Pietersnieuwstraat 41, 9000 Gent  </a:t>
            </a:r>
          </a:p>
          <a:p>
            <a:pPr eaLnBrk="1" hangingPunct="1"/>
            <a:endParaRPr lang="nl-BE" altLang="nl-BE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752600" y="2971800"/>
            <a:ext cx="5715000" cy="3657600"/>
            <a:chOff x="1447800" y="2567442"/>
            <a:chExt cx="6019800" cy="4061958"/>
          </a:xfrm>
        </p:grpSpPr>
        <p:grpSp>
          <p:nvGrpSpPr>
            <p:cNvPr id="6" name="Group 5"/>
            <p:cNvGrpSpPr/>
            <p:nvPr/>
          </p:nvGrpSpPr>
          <p:grpSpPr>
            <a:xfrm>
              <a:off x="1447800" y="2567442"/>
              <a:ext cx="6019800" cy="4061958"/>
              <a:chOff x="1447800" y="2667000"/>
              <a:chExt cx="6019800" cy="406195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7800" y="2667000"/>
                <a:ext cx="6019800" cy="40619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723919" y="6088618"/>
                <a:ext cx="1685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dirty="0" smtClean="0">
                    <a:solidFill>
                      <a:srgbClr val="FF0000"/>
                    </a:solidFill>
                  </a:rPr>
                  <a:t>Hoveniersberg</a:t>
                </a:r>
                <a:endParaRPr lang="nl-BE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78"/>
              <a:stretch/>
            </p:blipFill>
            <p:spPr>
              <a:xfrm>
                <a:off x="4191000" y="3581400"/>
                <a:ext cx="501255" cy="4727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78"/>
              <a:stretch/>
            </p:blipFill>
            <p:spPr>
              <a:xfrm>
                <a:off x="4269487" y="4045717"/>
                <a:ext cx="376426" cy="35503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78"/>
              <a:stretch/>
            </p:blipFill>
            <p:spPr>
              <a:xfrm>
                <a:off x="4800600" y="3055810"/>
                <a:ext cx="376426" cy="35503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78"/>
              <a:stretch/>
            </p:blipFill>
            <p:spPr>
              <a:xfrm>
                <a:off x="4800600" y="3388769"/>
                <a:ext cx="376426" cy="355030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655" y="3890992"/>
              <a:ext cx="238220" cy="23822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687" y="2795708"/>
              <a:ext cx="238220" cy="23822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803" y="3216039"/>
              <a:ext cx="238220" cy="2382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2133600"/>
            <a:ext cx="7772400" cy="536575"/>
          </a:xfrm>
        </p:spPr>
        <p:txBody>
          <a:bodyPr/>
          <a:lstStyle/>
          <a:p>
            <a:pPr eaLnBrk="1" hangingPunct="1"/>
            <a:r>
              <a:rPr lang="nl-BE" altLang="nl-BE" dirty="0" smtClean="0"/>
              <a:t>Inleiding: i-KNOW MOVE project</a:t>
            </a:r>
            <a:endParaRPr lang="en-US" altLang="nl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A781FC-D6D3-4EFD-9AC1-CAE6428344C7}" type="slidenum">
              <a:rPr lang="en-US" altLang="nl-BE" smtClean="0"/>
              <a:pPr>
                <a:spcBef>
                  <a:spcPct val="0"/>
                </a:spcBef>
              </a:pPr>
              <a:t>18</a:t>
            </a:fld>
            <a:endParaRPr lang="en-US" altLang="nl-BE" smtClean="0"/>
          </a:p>
        </p:txBody>
      </p:sp>
      <p:sp>
        <p:nvSpPr>
          <p:cNvPr id="798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i-KNOW MOVE project</a:t>
            </a:r>
            <a:endParaRPr lang="en-US" altLang="nl-BE" dirty="0" smtClean="0"/>
          </a:p>
        </p:txBody>
      </p:sp>
      <p:sp>
        <p:nvSpPr>
          <p:cNvPr id="79876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Doel: </a:t>
            </a:r>
          </a:p>
          <a:p>
            <a:pPr eaLnBrk="1" hangingPunct="1">
              <a:buFontTx/>
              <a:buChar char="•"/>
            </a:pPr>
            <a:r>
              <a:rPr lang="nl-BE" altLang="nl-BE" smtClean="0"/>
              <a:t>activiteiten van mensen volgen via GPS, GSM, Wifi en </a:t>
            </a:r>
          </a:p>
          <a:p>
            <a:pPr eaLnBrk="1" hangingPunct="1"/>
            <a:r>
              <a:rPr lang="nl-BE" altLang="nl-BE" smtClean="0"/>
              <a:t>    bluetooth scanners</a:t>
            </a:r>
          </a:p>
          <a:p>
            <a:pPr eaLnBrk="1" hangingPunct="1">
              <a:buFontTx/>
              <a:buChar char="•"/>
            </a:pPr>
            <a:r>
              <a:rPr lang="nl-BE" altLang="nl-BE" smtClean="0"/>
              <a:t>Rapporteren over het gedrag van mensen met </a:t>
            </a:r>
            <a:br>
              <a:rPr lang="nl-BE" altLang="nl-BE" smtClean="0"/>
            </a:br>
            <a:r>
              <a:rPr lang="nl-BE" altLang="nl-BE" smtClean="0"/>
              <a:t>oog op security, maken van kaarten, verkeersdoor-</a:t>
            </a:r>
            <a:br>
              <a:rPr lang="nl-BE" altLang="nl-BE" smtClean="0"/>
            </a:br>
            <a:r>
              <a:rPr lang="nl-BE" altLang="nl-BE" smtClean="0"/>
              <a:t>stroming, plannen openbaar vervoer, … </a:t>
            </a:r>
          </a:p>
          <a:p>
            <a:pPr lvl="1" eaLnBrk="1" hangingPunct="1">
              <a:buFontTx/>
              <a:buNone/>
            </a:pPr>
            <a:endParaRPr lang="en-US" altLang="nl-BE" smtClean="0"/>
          </a:p>
        </p:txBody>
      </p:sp>
      <p:grpSp>
        <p:nvGrpSpPr>
          <p:cNvPr id="79877" name="Group 8"/>
          <p:cNvGrpSpPr>
            <a:grpSpLocks/>
          </p:cNvGrpSpPr>
          <p:nvPr/>
        </p:nvGrpSpPr>
        <p:grpSpPr bwMode="auto">
          <a:xfrm>
            <a:off x="2514600" y="4800600"/>
            <a:ext cx="1143000" cy="1524000"/>
            <a:chOff x="288" y="1680"/>
            <a:chExt cx="816" cy="1088"/>
          </a:xfrm>
        </p:grpSpPr>
        <p:pic>
          <p:nvPicPr>
            <p:cNvPr id="79885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2544"/>
              <a:ext cx="67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6" name="Picture 10" descr="Free_Database_Icons_by_artistsvalle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68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9878" name="Picture 4" descr="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AutoShape 12"/>
          <p:cNvSpPr>
            <a:spLocks noChangeArrowheads="1"/>
          </p:cNvSpPr>
          <p:nvPr/>
        </p:nvSpPr>
        <p:spPr bwMode="auto">
          <a:xfrm>
            <a:off x="1981200" y="5105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9880" name="AutoShape 13"/>
          <p:cNvSpPr>
            <a:spLocks noChangeArrowheads="1"/>
          </p:cNvSpPr>
          <p:nvPr/>
        </p:nvSpPr>
        <p:spPr bwMode="auto">
          <a:xfrm>
            <a:off x="6553200" y="4876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pic>
        <p:nvPicPr>
          <p:cNvPr id="79881" name="Picture 4" descr="position density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4267200" cy="309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2" name="AutoShape 15"/>
          <p:cNvSpPr>
            <a:spLocks noChangeArrowheads="1"/>
          </p:cNvSpPr>
          <p:nvPr/>
        </p:nvSpPr>
        <p:spPr bwMode="auto">
          <a:xfrm>
            <a:off x="3581400" y="5105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79883" name="Text Box 16"/>
          <p:cNvSpPr txBox="1">
            <a:spLocks noChangeArrowheads="1"/>
          </p:cNvSpPr>
          <p:nvPr/>
        </p:nvSpPr>
        <p:spPr bwMode="auto">
          <a:xfrm>
            <a:off x="5943600" y="6521450"/>
            <a:ext cx="1057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densiteit</a:t>
            </a:r>
            <a:endParaRPr lang="en-US" altLang="nl-BE" sz="1600"/>
          </a:p>
        </p:txBody>
      </p:sp>
      <p:pic>
        <p:nvPicPr>
          <p:cNvPr id="7988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52413"/>
            <a:ext cx="2011363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066800"/>
            <a:ext cx="7791450" cy="606425"/>
          </a:xfrm>
        </p:spPr>
        <p:txBody>
          <a:bodyPr/>
          <a:lstStyle/>
          <a:p>
            <a:pPr eaLnBrk="1" hangingPunct="1"/>
            <a:r>
              <a:rPr lang="nl-BE" altLang="nl-BE" sz="3200" smtClean="0"/>
              <a:t>MOVE: beheer van stadsevenementen</a:t>
            </a:r>
            <a:endParaRPr lang="en-US" altLang="nl-BE" sz="3200" i="1" smtClean="0"/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85738"/>
            <a:ext cx="28670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703388"/>
            <a:ext cx="698976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4886325"/>
            <a:ext cx="23304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4886325"/>
            <a:ext cx="24415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/>
          <a:stretch>
            <a:fillRect/>
          </a:stretch>
        </p:blipFill>
        <p:spPr bwMode="auto">
          <a:xfrm>
            <a:off x="3513138" y="4886325"/>
            <a:ext cx="245268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375" y="2244725"/>
            <a:ext cx="3105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hangingPunct="1">
              <a:defRPr/>
            </a:pP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Realtime opmeten van</a:t>
            </a:r>
            <a:b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</a:b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hotspots van mensen</a:t>
            </a:r>
          </a:p>
          <a:p>
            <a:pPr defTabSz="457200" eaLnBrk="1" hangingPunct="1">
              <a:defRPr/>
            </a:pP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Tijdens de Gentse Feesten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4846DE-CCDF-4707-A733-B0D4E1C4EF22}" type="slidenum">
              <a:rPr lang="en-US" altLang="nl-BE" smtClean="0"/>
              <a:pPr>
                <a:spcBef>
                  <a:spcPct val="0"/>
                </a:spcBef>
              </a:pPr>
              <a:t>2</a:t>
            </a:fld>
            <a:endParaRPr lang="en-US" altLang="nl-BE" smtClean="0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Overzicht</a:t>
            </a:r>
            <a:endParaRPr lang="en-US" altLang="nl-BE" smtClean="0"/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Inhoud en doel project</a:t>
            </a:r>
          </a:p>
          <a:p>
            <a:pPr eaLnBrk="1" hangingPunct="1"/>
            <a:r>
              <a:rPr lang="nl-BE" altLang="nl-BE" smtClean="0"/>
              <a:t>Organisatie en afspraken</a:t>
            </a:r>
          </a:p>
          <a:p>
            <a:pPr eaLnBrk="1" hangingPunct="1"/>
            <a:endParaRPr lang="nl-BE" altLang="nl-BE" smtClean="0"/>
          </a:p>
          <a:p>
            <a:pPr eaLnBrk="1" hangingPunct="1"/>
            <a:r>
              <a:rPr lang="nl-BE" altLang="nl-BE" smtClean="0"/>
              <a:t>Inleiding</a:t>
            </a:r>
          </a:p>
          <a:p>
            <a:pPr eaLnBrk="1" hangingPunct="1"/>
            <a:r>
              <a:rPr lang="nl-BE" altLang="nl-BE" smtClean="0"/>
              <a:t>To do-lijst</a:t>
            </a:r>
          </a:p>
          <a:p>
            <a:pPr eaLnBrk="1" hangingPunct="1"/>
            <a:r>
              <a:rPr lang="nl-BE" altLang="nl-BE" smtClean="0"/>
              <a:t>Brainstorm</a:t>
            </a:r>
            <a:endParaRPr lang="en-US" altLang="nl-B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z="3200" smtClean="0"/>
              <a:t>MOVE: beheer van stadsevenementen</a:t>
            </a:r>
            <a:endParaRPr lang="en-US" altLang="nl-BE" sz="3200" i="1" smtClean="0"/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85738"/>
            <a:ext cx="28670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427288"/>
            <a:ext cx="57277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6" descr="Transcend:Schermafdruk op 2012-02-21 13_00_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2230438"/>
            <a:ext cx="2857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2913" y="5659438"/>
            <a:ext cx="54546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hangingPunct="1">
              <a:defRPr/>
            </a:pP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Rapporteren over de tijd om van plaats A</a:t>
            </a:r>
          </a:p>
          <a:p>
            <a:pPr defTabSz="457200" eaLnBrk="1" hangingPunct="1">
              <a:defRPr/>
            </a:pP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Naar plaats B te gaan tijdens de Gentse Feesten</a:t>
            </a:r>
          </a:p>
          <a:p>
            <a:pPr defTabSz="457200" eaLnBrk="1" hangingPunct="1">
              <a:defRPr/>
            </a:pPr>
            <a:endParaRPr lang="nl-BE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altLang="nl-BE" smtClean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altLang="nl-BE" smtClean="0"/>
          </a:p>
        </p:txBody>
      </p:sp>
      <p:pic>
        <p:nvPicPr>
          <p:cNvPr id="819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" y="914400"/>
            <a:ext cx="8399463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Box 4"/>
          <p:cNvSpPr txBox="1">
            <a:spLocks noChangeArrowheads="1"/>
          </p:cNvSpPr>
          <p:nvPr/>
        </p:nvSpPr>
        <p:spPr bwMode="auto">
          <a:xfrm>
            <a:off x="4038600" y="457200"/>
            <a:ext cx="400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 dirty="0">
                <a:latin typeface="Arial" panose="020B0604020202020204" pitchFamily="34" charset="0"/>
              </a:rPr>
              <a:t>Fietstelweek </a:t>
            </a:r>
            <a:r>
              <a:rPr lang="nl-BE" altLang="nl-BE" sz="1800" dirty="0" smtClean="0">
                <a:latin typeface="Arial" panose="020B0604020202020204" pitchFamily="34" charset="0"/>
              </a:rPr>
              <a:t>(24-30 </a:t>
            </a:r>
            <a:r>
              <a:rPr lang="nl-BE" altLang="nl-BE" sz="1800" dirty="0">
                <a:latin typeface="Arial" panose="020B0604020202020204" pitchFamily="34" charset="0"/>
              </a:rPr>
              <a:t>september </a:t>
            </a:r>
            <a:r>
              <a:rPr lang="nl-BE" altLang="nl-BE" sz="1800" dirty="0" smtClean="0">
                <a:latin typeface="Arial" panose="020B0604020202020204" pitchFamily="34" charset="0"/>
              </a:rPr>
              <a:t>2018)</a:t>
            </a:r>
            <a:endParaRPr lang="nl-BE" altLang="nl-BE" sz="1800" dirty="0">
              <a:latin typeface="Arial" panose="020B0604020202020204" pitchFamily="34" charset="0"/>
            </a:endParaRPr>
          </a:p>
        </p:txBody>
      </p:sp>
      <p:sp>
        <p:nvSpPr>
          <p:cNvPr id="81926" name="TextBox 1"/>
          <p:cNvSpPr txBox="1">
            <a:spLocks noChangeArrowheads="1"/>
          </p:cNvSpPr>
          <p:nvPr/>
        </p:nvSpPr>
        <p:spPr bwMode="auto">
          <a:xfrm>
            <a:off x="4809331" y="6174395"/>
            <a:ext cx="2467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en-US" sz="1800" dirty="0" smtClean="0">
                <a:latin typeface="Arial" panose="020B0604020202020204" pitchFamily="34" charset="0"/>
                <a:hlinkClick r:id="rId3"/>
              </a:rPr>
              <a:t>https://fietstelweek.be</a:t>
            </a:r>
            <a:r>
              <a:rPr lang="nl-BE" altLang="en-US" sz="1800" dirty="0" smtClean="0">
                <a:latin typeface="Arial" panose="020B0604020202020204" pitchFamily="34" charset="0"/>
              </a:rPr>
              <a:t> </a:t>
            </a:r>
            <a:endParaRPr lang="nl-BE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jdelijke aanduiding voor tekst 3"/>
          <p:cNvSpPr>
            <a:spLocks noGrp="1"/>
          </p:cNvSpPr>
          <p:nvPr>
            <p:ph type="body" sz="quarter" idx="16"/>
          </p:nvPr>
        </p:nvSpPr>
        <p:spPr>
          <a:xfrm>
            <a:off x="466725" y="295275"/>
            <a:ext cx="5689600" cy="254000"/>
          </a:xfrm>
        </p:spPr>
        <p:txBody>
          <a:bodyPr/>
          <a:lstStyle/>
          <a:p>
            <a:pPr eaLnBrk="1" hangingPunct="1"/>
            <a:r>
              <a:rPr lang="nl-BE" altLang="nl-BE" smtClean="0"/>
              <a:t>RATE YOUR RIDE</a:t>
            </a:r>
          </a:p>
        </p:txBody>
      </p:sp>
      <p:sp>
        <p:nvSpPr>
          <p:cNvPr id="82947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68313" y="511175"/>
            <a:ext cx="5688012" cy="685800"/>
          </a:xfrm>
        </p:spPr>
        <p:txBody>
          <a:bodyPr/>
          <a:lstStyle/>
          <a:p>
            <a:pPr eaLnBrk="1" hangingPunct="1"/>
            <a:r>
              <a:rPr lang="nl-BE" altLang="nl-BE" smtClean="0"/>
              <a:t>Participatie Fietsbeleid</a:t>
            </a:r>
          </a:p>
        </p:txBody>
      </p:sp>
      <p:grpSp>
        <p:nvGrpSpPr>
          <p:cNvPr id="82948" name="Group 5"/>
          <p:cNvGrpSpPr>
            <a:grpSpLocks/>
          </p:cNvGrpSpPr>
          <p:nvPr/>
        </p:nvGrpSpPr>
        <p:grpSpPr bwMode="auto">
          <a:xfrm>
            <a:off x="4248150" y="3979863"/>
            <a:ext cx="2381250" cy="2649537"/>
            <a:chOff x="2411760" y="2043607"/>
            <a:chExt cx="3690966" cy="403560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2"/>
            <a:srcRect/>
            <a:stretch/>
          </p:blipFill>
          <p:spPr bwMode="auto">
            <a:xfrm>
              <a:off x="2411760" y="2043607"/>
              <a:ext cx="3690966" cy="403560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pic>
          <p:nvPicPr>
            <p:cNvPr id="82958" name="Picture 2" descr="http://www.huisstijl.ugent.be/elementen/logo/basic/log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142" y="3937911"/>
              <a:ext cx="348874" cy="246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231900"/>
            <a:ext cx="2160587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7026275" y="3048000"/>
            <a:ext cx="1439863" cy="167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2" descr="http://arnoldpeeters.files.wordpress.com/2012/04/imgp2070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1752600" y="4922838"/>
            <a:ext cx="1581150" cy="1376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3" name="Straight Arrow Connector 2"/>
          <p:cNvCxnSpPr>
            <a:stCxn id="11" idx="0"/>
          </p:cNvCxnSpPr>
          <p:nvPr/>
        </p:nvCxnSpPr>
        <p:spPr>
          <a:xfrm flipV="1">
            <a:off x="2543175" y="4273550"/>
            <a:ext cx="2017713" cy="64928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2953" name="Group 13"/>
          <p:cNvGrpSpPr>
            <a:grpSpLocks/>
          </p:cNvGrpSpPr>
          <p:nvPr/>
        </p:nvGrpSpPr>
        <p:grpSpPr bwMode="auto">
          <a:xfrm>
            <a:off x="6951663" y="5043488"/>
            <a:ext cx="2116137" cy="1101725"/>
            <a:chOff x="6876256" y="5043233"/>
            <a:chExt cx="2115365" cy="1101564"/>
          </a:xfrm>
        </p:grpSpPr>
        <p:pic>
          <p:nvPicPr>
            <p:cNvPr id="8295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5043233"/>
              <a:ext cx="2115365" cy="1001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6" name="Picture 2" descr="http://www.huisstijl.ugent.be/elementen/logo/basic/logo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16" y="5733256"/>
              <a:ext cx="581298" cy="41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95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285875"/>
            <a:ext cx="5572125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0" y="990600"/>
            <a:ext cx="7791450" cy="606425"/>
          </a:xfrm>
        </p:spPr>
        <p:txBody>
          <a:bodyPr/>
          <a:lstStyle/>
          <a:p>
            <a:pPr eaLnBrk="1" hangingPunct="1"/>
            <a:r>
              <a:rPr lang="nl-BE" altLang="nl-BE" sz="2800" smtClean="0"/>
              <a:t>MOVE: routeplanning</a:t>
            </a:r>
            <a:endParaRPr lang="en-US" altLang="nl-BE" sz="2800" i="1" smtClean="0"/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85738"/>
            <a:ext cx="28670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990600"/>
            <a:ext cx="48736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908175"/>
            <a:ext cx="2195512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998" name="Group 14"/>
          <p:cNvGrpSpPr>
            <a:grpSpLocks/>
          </p:cNvGrpSpPr>
          <p:nvPr/>
        </p:nvGrpSpPr>
        <p:grpSpPr bwMode="auto">
          <a:xfrm>
            <a:off x="3094038" y="3627438"/>
            <a:ext cx="5654675" cy="3019425"/>
            <a:chOff x="1981079" y="3628227"/>
            <a:chExt cx="5653648" cy="3018092"/>
          </a:xfrm>
        </p:grpSpPr>
        <p:grpSp>
          <p:nvGrpSpPr>
            <p:cNvPr id="85004" name="Group 5"/>
            <p:cNvGrpSpPr>
              <a:grpSpLocks/>
            </p:cNvGrpSpPr>
            <p:nvPr/>
          </p:nvGrpSpPr>
          <p:grpSpPr bwMode="auto">
            <a:xfrm>
              <a:off x="1981079" y="3628227"/>
              <a:ext cx="5653648" cy="3018092"/>
              <a:chOff x="1397449" y="1927981"/>
              <a:chExt cx="5171313" cy="248986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/>
              <a:srcRect l="14243"/>
              <a:stretch/>
            </p:blipFill>
            <p:spPr>
              <a:xfrm>
                <a:off x="1400353" y="1927981"/>
                <a:ext cx="5168409" cy="24898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5007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766" y="3200621"/>
                <a:ext cx="486641" cy="486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08" name="Picture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3718" y="2663567"/>
                <a:ext cx="120280" cy="181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09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3606" y="2945316"/>
                <a:ext cx="120280" cy="181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10" name="Picture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7449" y="2945316"/>
                <a:ext cx="431641" cy="388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11" name="Pictur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0734" y="3109984"/>
                <a:ext cx="120280" cy="181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12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3570" y="2292567"/>
                <a:ext cx="120280" cy="181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Freeform 7"/>
            <p:cNvSpPr/>
            <p:nvPr/>
          </p:nvSpPr>
          <p:spPr>
            <a:xfrm>
              <a:off x="3615907" y="4432734"/>
              <a:ext cx="776146" cy="928278"/>
            </a:xfrm>
            <a:custGeom>
              <a:avLst/>
              <a:gdLst>
                <a:gd name="connsiteX0" fmla="*/ 0 w 775855"/>
                <a:gd name="connsiteY0" fmla="*/ 0 h 928254"/>
                <a:gd name="connsiteX1" fmla="*/ 0 w 775855"/>
                <a:gd name="connsiteY1" fmla="*/ 637309 h 928254"/>
                <a:gd name="connsiteX2" fmla="*/ 471055 w 775855"/>
                <a:gd name="connsiteY2" fmla="*/ 928254 h 928254"/>
                <a:gd name="connsiteX3" fmla="*/ 540328 w 775855"/>
                <a:gd name="connsiteY3" fmla="*/ 609600 h 928254"/>
                <a:gd name="connsiteX4" fmla="*/ 706582 w 775855"/>
                <a:gd name="connsiteY4" fmla="*/ 665018 h 928254"/>
                <a:gd name="connsiteX5" fmla="*/ 775855 w 775855"/>
                <a:gd name="connsiteY5" fmla="*/ 484909 h 928254"/>
                <a:gd name="connsiteX6" fmla="*/ 651164 w 775855"/>
                <a:gd name="connsiteY6" fmla="*/ 360218 h 928254"/>
                <a:gd name="connsiteX7" fmla="*/ 346364 w 775855"/>
                <a:gd name="connsiteY7" fmla="*/ 304800 h 928254"/>
                <a:gd name="connsiteX8" fmla="*/ 249382 w 775855"/>
                <a:gd name="connsiteY8" fmla="*/ 235527 h 928254"/>
                <a:gd name="connsiteX9" fmla="*/ 249382 w 775855"/>
                <a:gd name="connsiteY9" fmla="*/ 0 h 928254"/>
                <a:gd name="connsiteX10" fmla="*/ 0 w 775855"/>
                <a:gd name="connsiteY10" fmla="*/ 0 h 92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5855" h="928254">
                  <a:moveTo>
                    <a:pt x="0" y="0"/>
                  </a:moveTo>
                  <a:lnTo>
                    <a:pt x="0" y="637309"/>
                  </a:lnTo>
                  <a:lnTo>
                    <a:pt x="471055" y="928254"/>
                  </a:lnTo>
                  <a:lnTo>
                    <a:pt x="540328" y="609600"/>
                  </a:lnTo>
                  <a:lnTo>
                    <a:pt x="706582" y="665018"/>
                  </a:lnTo>
                  <a:lnTo>
                    <a:pt x="775855" y="484909"/>
                  </a:lnTo>
                  <a:lnTo>
                    <a:pt x="651164" y="360218"/>
                  </a:lnTo>
                  <a:lnTo>
                    <a:pt x="346364" y="304800"/>
                  </a:lnTo>
                  <a:lnTo>
                    <a:pt x="249382" y="235527"/>
                  </a:lnTo>
                  <a:lnTo>
                    <a:pt x="2493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30196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>
                <a:defRPr/>
              </a:pPr>
              <a:endParaRPr lang="nl-BE">
                <a:solidFill>
                  <a:srgbClr val="FFFFFF"/>
                </a:solidFill>
              </a:endParaRPr>
            </a:p>
          </p:txBody>
        </p:sp>
      </p:grpSp>
      <p:cxnSp>
        <p:nvCxnSpPr>
          <p:cNvPr id="11" name="Straight Arrow Connector 10"/>
          <p:cNvCxnSpPr>
            <a:stCxn id="8" idx="0"/>
          </p:cNvCxnSpPr>
          <p:nvPr/>
        </p:nvCxnSpPr>
        <p:spPr>
          <a:xfrm flipH="1" flipV="1">
            <a:off x="3779838" y="3241675"/>
            <a:ext cx="949325" cy="1192213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5000" name="Group 2"/>
          <p:cNvGrpSpPr>
            <a:grpSpLocks/>
          </p:cNvGrpSpPr>
          <p:nvPr/>
        </p:nvGrpSpPr>
        <p:grpSpPr bwMode="auto">
          <a:xfrm>
            <a:off x="762000" y="2438400"/>
            <a:ext cx="1303338" cy="2006600"/>
            <a:chOff x="747713" y="1814513"/>
            <a:chExt cx="1303337" cy="2006600"/>
          </a:xfrm>
        </p:grpSpPr>
        <p:pic>
          <p:nvPicPr>
            <p:cNvPr id="8500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3" y="1814513"/>
              <a:ext cx="1303337" cy="200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3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617" y="2157549"/>
              <a:ext cx="878732" cy="1318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611188" y="4884738"/>
            <a:ext cx="2544762" cy="147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hangingPunct="1">
              <a:defRPr/>
            </a:pP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MOVE integreert </a:t>
            </a:r>
          </a:p>
          <a:p>
            <a:pPr defTabSz="457200" eaLnBrk="1" hangingPunct="1">
              <a:defRPr/>
            </a:pP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locatiegebaseerde </a:t>
            </a:r>
          </a:p>
          <a:p>
            <a:pPr defTabSz="457200" eaLnBrk="1" hangingPunct="1">
              <a:defRPr/>
            </a:pP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services met sociale</a:t>
            </a:r>
          </a:p>
          <a:p>
            <a:pPr defTabSz="457200" eaLnBrk="1" hangingPunct="1">
              <a:defRPr/>
            </a:pP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netwerktoepassingen</a:t>
            </a:r>
            <a:b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</a:br>
            <a:r>
              <a:rPr lang="nl-BE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Andere commerciële voorbeelden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0A305-7DED-407A-9B83-75A0EE84F392}" type="slidenum">
              <a:rPr lang="en-US" altLang="nl-BE" smtClean="0"/>
              <a:pPr>
                <a:defRPr/>
              </a:pPr>
              <a:t>24</a:t>
            </a:fld>
            <a:endParaRPr lang="en-US" altLang="nl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057275"/>
            <a:ext cx="8749357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" y="634484"/>
            <a:ext cx="660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hlinkClick r:id="rId3"/>
              </a:rPr>
              <a:t>www.runmap.net</a:t>
            </a:r>
            <a:r>
              <a:rPr lang="nl-BE" dirty="0" smtClean="0"/>
              <a:t>, </a:t>
            </a:r>
            <a:r>
              <a:rPr lang="nl-BE" dirty="0" smtClean="0">
                <a:hlinkClick r:id="rId4"/>
              </a:rPr>
              <a:t>www.mapmyride.com</a:t>
            </a:r>
            <a:r>
              <a:rPr lang="nl-BE" dirty="0" smtClean="0"/>
              <a:t>, </a:t>
            </a:r>
            <a:r>
              <a:rPr lang="nl-BE" dirty="0" smtClean="0">
                <a:hlinkClick r:id="rId5"/>
              </a:rPr>
              <a:t>www.fietsroute.org</a:t>
            </a:r>
            <a:r>
              <a:rPr lang="nl-BE" dirty="0" smtClean="0"/>
              <a:t>,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221164-7386-4453-8EAE-53F7F818F218}" type="slidenum">
              <a:rPr lang="en-US" altLang="nl-BE" smtClean="0"/>
              <a:pPr>
                <a:spcBef>
                  <a:spcPct val="0"/>
                </a:spcBef>
              </a:pPr>
              <a:t>25</a:t>
            </a:fld>
            <a:endParaRPr lang="en-US" altLang="nl-BE" smtClean="0"/>
          </a:p>
        </p:txBody>
      </p:sp>
      <p:pic>
        <p:nvPicPr>
          <p:cNvPr id="86019" name="Picture 53" descr="i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18399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Doel les 1 + 2: locatiegebaseerde dienst</a:t>
            </a:r>
            <a:endParaRPr lang="en-US" altLang="nl-BE" smtClean="0"/>
          </a:p>
        </p:txBody>
      </p:sp>
      <p:grpSp>
        <p:nvGrpSpPr>
          <p:cNvPr id="86021" name="Group 73"/>
          <p:cNvGrpSpPr>
            <a:grpSpLocks/>
          </p:cNvGrpSpPr>
          <p:nvPr/>
        </p:nvGrpSpPr>
        <p:grpSpPr bwMode="auto">
          <a:xfrm>
            <a:off x="914400" y="990600"/>
            <a:ext cx="2944813" cy="2149475"/>
            <a:chOff x="96" y="384"/>
            <a:chExt cx="1855" cy="1354"/>
          </a:xfrm>
        </p:grpSpPr>
        <p:sp>
          <p:nvSpPr>
            <p:cNvPr id="86039" name="AutoShape 7"/>
            <p:cNvSpPr>
              <a:spLocks noChangeArrowheads="1"/>
            </p:cNvSpPr>
            <p:nvPr/>
          </p:nvSpPr>
          <p:spPr bwMode="auto">
            <a:xfrm>
              <a:off x="96" y="426"/>
              <a:ext cx="929" cy="756"/>
            </a:xfrm>
            <a:prstGeom prst="irregularSeal1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>
                  <a:latin typeface="Arial" panose="020B0604020202020204" pitchFamily="34" charset="0"/>
                </a:rPr>
                <a:t>Internet</a:t>
              </a:r>
              <a:endParaRPr lang="en-US" altLang="nl-BE">
                <a:latin typeface="Arial" panose="020B0604020202020204" pitchFamily="34" charset="0"/>
              </a:endParaRPr>
            </a:p>
          </p:txBody>
        </p:sp>
        <p:grpSp>
          <p:nvGrpSpPr>
            <p:cNvPr id="86040" name="Group 8"/>
            <p:cNvGrpSpPr>
              <a:grpSpLocks/>
            </p:cNvGrpSpPr>
            <p:nvPr/>
          </p:nvGrpSpPr>
          <p:grpSpPr bwMode="auto">
            <a:xfrm>
              <a:off x="1202" y="384"/>
              <a:ext cx="626" cy="1050"/>
              <a:chOff x="1200" y="2352"/>
              <a:chExt cx="967" cy="1680"/>
            </a:xfrm>
          </p:grpSpPr>
          <p:pic>
            <p:nvPicPr>
              <p:cNvPr id="86044" name="Picture 9" descr="iphon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352"/>
                <a:ext cx="967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045" name="Rectangle 10"/>
              <p:cNvSpPr>
                <a:spLocks noChangeArrowheads="1"/>
              </p:cNvSpPr>
              <p:nvPr/>
            </p:nvSpPr>
            <p:spPr bwMode="auto">
              <a:xfrm>
                <a:off x="1392" y="2648"/>
                <a:ext cx="609" cy="92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9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nl-BE" altLang="nl-BE">
                  <a:latin typeface="Arial" panose="020B0604020202020204" pitchFamily="34" charset="0"/>
                </a:endParaRPr>
              </a:p>
            </p:txBody>
          </p:sp>
          <p:pic>
            <p:nvPicPr>
              <p:cNvPr id="86046" name="Picture 11" descr="firefox_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7" y="2878"/>
                <a:ext cx="432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6041" name="Text Box 12"/>
            <p:cNvSpPr txBox="1">
              <a:spLocks noChangeArrowheads="1"/>
            </p:cNvSpPr>
            <p:nvPr/>
          </p:nvSpPr>
          <p:spPr bwMode="auto">
            <a:xfrm>
              <a:off x="1171" y="1371"/>
              <a:ext cx="780" cy="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HTML5</a:t>
              </a:r>
              <a:br>
                <a:rPr lang="nl-BE" altLang="nl-BE" sz="1600"/>
              </a:br>
              <a:r>
                <a:rPr lang="nl-BE" altLang="nl-BE" sz="1600"/>
                <a:t>JavaScript</a:t>
              </a:r>
              <a:endParaRPr lang="en-US" altLang="nl-BE" sz="1600"/>
            </a:p>
          </p:txBody>
        </p:sp>
        <p:sp>
          <p:nvSpPr>
            <p:cNvPr id="86042" name="Line 13"/>
            <p:cNvSpPr>
              <a:spLocks noChangeShapeType="1"/>
            </p:cNvSpPr>
            <p:nvPr/>
          </p:nvSpPr>
          <p:spPr bwMode="auto">
            <a:xfrm flipH="1" flipV="1">
              <a:off x="936" y="804"/>
              <a:ext cx="2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86043" name="Oval 37"/>
            <p:cNvSpPr>
              <a:spLocks noChangeArrowheads="1"/>
            </p:cNvSpPr>
            <p:nvPr/>
          </p:nvSpPr>
          <p:spPr bwMode="auto">
            <a:xfrm>
              <a:off x="720" y="912"/>
              <a:ext cx="354" cy="33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3200">
                  <a:latin typeface="Arial" panose="020B0604020202020204" pitchFamily="34" charset="0"/>
                </a:rPr>
                <a:t>1</a:t>
              </a:r>
              <a:endParaRPr lang="en-US" altLang="nl-BE" sz="3200">
                <a:latin typeface="Arial" panose="020B0604020202020204" pitchFamily="34" charset="0"/>
              </a:endParaRPr>
            </a:p>
          </p:txBody>
        </p:sp>
      </p:grpSp>
      <p:grpSp>
        <p:nvGrpSpPr>
          <p:cNvPr id="86022" name="Group 52"/>
          <p:cNvGrpSpPr>
            <a:grpSpLocks/>
          </p:cNvGrpSpPr>
          <p:nvPr/>
        </p:nvGrpSpPr>
        <p:grpSpPr bwMode="auto">
          <a:xfrm>
            <a:off x="4343400" y="838200"/>
            <a:ext cx="4419600" cy="5410200"/>
            <a:chOff x="2736" y="480"/>
            <a:chExt cx="2784" cy="3408"/>
          </a:xfrm>
        </p:grpSpPr>
        <p:grpSp>
          <p:nvGrpSpPr>
            <p:cNvPr id="86031" name="Group 50"/>
            <p:cNvGrpSpPr>
              <a:grpSpLocks/>
            </p:cNvGrpSpPr>
            <p:nvPr/>
          </p:nvGrpSpPr>
          <p:grpSpPr bwMode="auto">
            <a:xfrm>
              <a:off x="2736" y="480"/>
              <a:ext cx="2780" cy="3376"/>
              <a:chOff x="2736" y="480"/>
              <a:chExt cx="2780" cy="3376"/>
            </a:xfrm>
          </p:grpSpPr>
          <p:grpSp>
            <p:nvGrpSpPr>
              <p:cNvPr id="86033" name="Group 47"/>
              <p:cNvGrpSpPr>
                <a:grpSpLocks/>
              </p:cNvGrpSpPr>
              <p:nvPr/>
            </p:nvGrpSpPr>
            <p:grpSpPr bwMode="auto">
              <a:xfrm>
                <a:off x="2736" y="480"/>
                <a:ext cx="1904" cy="3312"/>
                <a:chOff x="1152" y="624"/>
                <a:chExt cx="1904" cy="3312"/>
              </a:xfrm>
            </p:grpSpPr>
            <p:pic>
              <p:nvPicPr>
                <p:cNvPr id="86037" name="Picture 43" descr="iphon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2" y="624"/>
                  <a:ext cx="1904" cy="3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038" name="Picture 44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8" y="1200"/>
                  <a:ext cx="1270" cy="182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6034" name="Picture 45" descr="StopWatch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864"/>
                <a:ext cx="555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6035" name="Text Box 46"/>
              <p:cNvSpPr txBox="1">
                <a:spLocks noChangeArrowheads="1"/>
              </p:cNvSpPr>
              <p:nvPr/>
            </p:nvSpPr>
            <p:spPr bwMode="auto">
              <a:xfrm>
                <a:off x="4512" y="1488"/>
                <a:ext cx="1004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9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nl-BE" altLang="nl-BE">
                    <a:latin typeface="Arial" panose="020B0604020202020204" pitchFamily="34" charset="0"/>
                  </a:rPr>
                  <a:t>08:00 Plateau</a:t>
                </a:r>
              </a:p>
              <a:p>
                <a:pPr>
                  <a:spcBef>
                    <a:spcPct val="0"/>
                  </a:spcBef>
                </a:pPr>
                <a:r>
                  <a:rPr lang="nl-BE" altLang="nl-BE">
                    <a:latin typeface="Arial" panose="020B0604020202020204" pitchFamily="34" charset="0"/>
                  </a:rPr>
                  <a:t>17:00 kot</a:t>
                </a:r>
              </a:p>
              <a:p>
                <a:pPr>
                  <a:spcBef>
                    <a:spcPct val="0"/>
                  </a:spcBef>
                </a:pPr>
                <a:r>
                  <a:rPr lang="nl-BE" altLang="nl-BE">
                    <a:latin typeface="Arial" panose="020B0604020202020204" pitchFamily="34" charset="0"/>
                  </a:rPr>
                  <a:t>21:00 café</a:t>
                </a:r>
              </a:p>
              <a:p>
                <a:pPr>
                  <a:spcBef>
                    <a:spcPct val="0"/>
                  </a:spcBef>
                </a:pPr>
                <a:r>
                  <a:rPr lang="nl-BE" altLang="nl-BE">
                    <a:latin typeface="Arial" panose="020B0604020202020204" pitchFamily="34" charset="0"/>
                  </a:rPr>
                  <a:t>24:00 </a:t>
                </a:r>
                <a:endParaRPr lang="en-US" altLang="nl-BE">
                  <a:latin typeface="Arial" panose="020B0604020202020204" pitchFamily="34" charset="0"/>
                </a:endParaRPr>
              </a:p>
            </p:txBody>
          </p:sp>
          <p:sp>
            <p:nvSpPr>
              <p:cNvPr id="86036" name="Text Box 48"/>
              <p:cNvSpPr txBox="1">
                <a:spLocks noChangeArrowheads="1"/>
              </p:cNvSpPr>
              <p:nvPr/>
            </p:nvSpPr>
            <p:spPr bwMode="auto">
              <a:xfrm>
                <a:off x="2982" y="3336"/>
                <a:ext cx="1501" cy="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9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nl-BE" altLang="nl-BE" sz="1600"/>
                  <a:t>reisinstructies vanaf uw locatie en volgens uw agenda </a:t>
                </a:r>
                <a:endParaRPr lang="en-US" altLang="nl-BE" sz="1600"/>
              </a:p>
            </p:txBody>
          </p:sp>
        </p:grpSp>
        <p:sp>
          <p:nvSpPr>
            <p:cNvPr id="86032" name="Rectangle 51"/>
            <p:cNvSpPr>
              <a:spLocks noChangeArrowheads="1"/>
            </p:cNvSpPr>
            <p:nvPr/>
          </p:nvSpPr>
          <p:spPr bwMode="auto">
            <a:xfrm>
              <a:off x="2832" y="528"/>
              <a:ext cx="2688" cy="33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nl-BE" altLang="nl-BE">
                <a:latin typeface="Arial" panose="020B0604020202020204" pitchFamily="34" charset="0"/>
              </a:endParaRPr>
            </a:p>
          </p:txBody>
        </p:sp>
      </p:grpSp>
      <p:pic>
        <p:nvPicPr>
          <p:cNvPr id="86023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771900"/>
            <a:ext cx="1285875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4" name="Text Box 64"/>
          <p:cNvSpPr txBox="1">
            <a:spLocks noChangeArrowheads="1"/>
          </p:cNvSpPr>
          <p:nvPr/>
        </p:nvSpPr>
        <p:spPr bwMode="auto">
          <a:xfrm>
            <a:off x="381000" y="5964238"/>
            <a:ext cx="167640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lokaal weerbericht</a:t>
            </a:r>
            <a:endParaRPr lang="en-US" altLang="nl-BE" sz="1600"/>
          </a:p>
        </p:txBody>
      </p:sp>
      <p:sp>
        <p:nvSpPr>
          <p:cNvPr id="86025" name="Rectangle 66"/>
          <p:cNvSpPr>
            <a:spLocks noChangeArrowheads="1"/>
          </p:cNvSpPr>
          <p:nvPr/>
        </p:nvSpPr>
        <p:spPr bwMode="auto">
          <a:xfrm>
            <a:off x="304800" y="3200400"/>
            <a:ext cx="1752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grpSp>
        <p:nvGrpSpPr>
          <p:cNvPr id="86026" name="Group 72"/>
          <p:cNvGrpSpPr>
            <a:grpSpLocks/>
          </p:cNvGrpSpPr>
          <p:nvPr/>
        </p:nvGrpSpPr>
        <p:grpSpPr bwMode="auto">
          <a:xfrm>
            <a:off x="2514600" y="3581400"/>
            <a:ext cx="1752600" cy="2767013"/>
            <a:chOff x="1584" y="1974"/>
            <a:chExt cx="1104" cy="1743"/>
          </a:xfrm>
        </p:grpSpPr>
        <p:pic>
          <p:nvPicPr>
            <p:cNvPr id="86027" name="Picture 70" descr="ipho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" y="1998"/>
              <a:ext cx="945" cy="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8" name="Text Box 68"/>
            <p:cNvSpPr txBox="1">
              <a:spLocks noChangeArrowheads="1"/>
            </p:cNvSpPr>
            <p:nvPr/>
          </p:nvSpPr>
          <p:spPr bwMode="auto">
            <a:xfrm>
              <a:off x="1596" y="3429"/>
              <a:ext cx="105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eigen dienst</a:t>
              </a:r>
              <a:endParaRPr lang="en-US" altLang="nl-BE" sz="1600"/>
            </a:p>
          </p:txBody>
        </p:sp>
        <p:sp>
          <p:nvSpPr>
            <p:cNvPr id="86029" name="Rectangle 69"/>
            <p:cNvSpPr>
              <a:spLocks noChangeArrowheads="1"/>
            </p:cNvSpPr>
            <p:nvPr/>
          </p:nvSpPr>
          <p:spPr bwMode="auto">
            <a:xfrm>
              <a:off x="1584" y="1974"/>
              <a:ext cx="1104" cy="17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nl-BE" altLang="nl-BE">
                <a:latin typeface="Arial" panose="020B0604020202020204" pitchFamily="34" charset="0"/>
              </a:endParaRPr>
            </a:p>
          </p:txBody>
        </p:sp>
        <p:sp>
          <p:nvSpPr>
            <p:cNvPr id="86030" name="Text Box 71"/>
            <p:cNvSpPr txBox="1">
              <a:spLocks noChangeArrowheads="1"/>
            </p:cNvSpPr>
            <p:nvPr/>
          </p:nvSpPr>
          <p:spPr bwMode="auto">
            <a:xfrm>
              <a:off x="1842" y="2310"/>
              <a:ext cx="632" cy="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8000">
                  <a:latin typeface="Arial" panose="020B0604020202020204" pitchFamily="34" charset="0"/>
                </a:rPr>
                <a:t>?</a:t>
              </a:r>
              <a:endParaRPr lang="en-US" altLang="nl-BE" sz="80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Inspiratie eigen LBS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54051"/>
            <a:ext cx="8839200" cy="5257800"/>
          </a:xfrm>
        </p:spPr>
        <p:txBody>
          <a:bodyPr/>
          <a:lstStyle/>
          <a:p>
            <a:pPr marL="0" indent="0"/>
            <a:r>
              <a:rPr lang="nl-BE" dirty="0" smtClean="0">
                <a:solidFill>
                  <a:srgbClr val="7030A0"/>
                </a:solidFill>
              </a:rPr>
              <a:t>Proof-of-concept</a:t>
            </a:r>
            <a:r>
              <a:rPr lang="nl-BE" dirty="0" smtClean="0"/>
              <a:t>: de applicatie hoeft niet volledig in detail uitgewerkt te zijn! Vanaf les 3: mogelijkheid om de dienst verder uit te werken (databanken, webserver, ...).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 smtClean="0"/>
              <a:t>Aanbevelen van evenementen in een stad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 smtClean="0"/>
              <a:t>Op zoek naar de dichtstbijzijnde zaak of service (bankautomaat, restaurant, winkel, strijkservice, ...)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Informatie </a:t>
            </a:r>
            <a:r>
              <a:rPr lang="nl-BE" dirty="0" smtClean="0"/>
              <a:t>opvragen over restaurants (menu, openingsuren, zaalverhuur)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Bijhouden hartslag tijdens lopen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Mensen in de buurt vinden op je </a:t>
            </a:r>
            <a:r>
              <a:rPr lang="nl-BE" dirty="0" smtClean="0"/>
              <a:t>smartphone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 smtClean="0"/>
              <a:t>Routebepaling naar een bepaalde locatie </a:t>
            </a:r>
            <a:br>
              <a:rPr lang="nl-BE" dirty="0" smtClean="0"/>
            </a:br>
            <a:r>
              <a:rPr lang="nl-BE" dirty="0" smtClean="0"/>
              <a:t>(hotel, station, restaurant)</a:t>
            </a:r>
          </a:p>
          <a:p>
            <a:pPr marL="457200" lvl="1" indent="0">
              <a:buNone/>
            </a:pPr>
            <a:r>
              <a:rPr lang="nl-BE" dirty="0" smtClean="0"/>
              <a:t>Bijv. weg naar blok 3 van het Technicum</a:t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0A305-7DED-407A-9B83-75A0EE84F392}" type="slidenum">
              <a:rPr lang="en-US" altLang="nl-BE" smtClean="0"/>
              <a:pPr>
                <a:defRPr/>
              </a:pPr>
              <a:t>26</a:t>
            </a:fld>
            <a:endParaRPr lang="en-US" altLang="nl-BE"/>
          </a:p>
        </p:txBody>
      </p:sp>
      <p:grpSp>
        <p:nvGrpSpPr>
          <p:cNvPr id="14" name="Group 13"/>
          <p:cNvGrpSpPr/>
          <p:nvPr/>
        </p:nvGrpSpPr>
        <p:grpSpPr>
          <a:xfrm>
            <a:off x="6068442" y="4107410"/>
            <a:ext cx="2923158" cy="2399716"/>
            <a:chOff x="6172343" y="3972509"/>
            <a:chExt cx="2923158" cy="2399716"/>
          </a:xfrm>
        </p:grpSpPr>
        <p:grpSp>
          <p:nvGrpSpPr>
            <p:cNvPr id="11" name="Group 10"/>
            <p:cNvGrpSpPr/>
            <p:nvPr/>
          </p:nvGrpSpPr>
          <p:grpSpPr>
            <a:xfrm>
              <a:off x="6172343" y="3972509"/>
              <a:ext cx="2923158" cy="2399716"/>
              <a:chOff x="6172343" y="3972509"/>
              <a:chExt cx="2923158" cy="239971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0449" y="4341841"/>
                <a:ext cx="1926564" cy="165735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78"/>
              <a:stretch/>
            </p:blipFill>
            <p:spPr>
              <a:xfrm>
                <a:off x="7118492" y="5644161"/>
                <a:ext cx="376426" cy="35503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78"/>
              <a:stretch/>
            </p:blipFill>
            <p:spPr>
              <a:xfrm>
                <a:off x="7833740" y="5107485"/>
                <a:ext cx="376426" cy="35503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78"/>
              <a:stretch/>
            </p:blipFill>
            <p:spPr>
              <a:xfrm>
                <a:off x="7670465" y="4399150"/>
                <a:ext cx="376426" cy="35503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172343" y="3972509"/>
                <a:ext cx="96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dirty="0" smtClean="0">
                    <a:solidFill>
                      <a:srgbClr val="FF0000"/>
                    </a:solidFill>
                  </a:rPr>
                  <a:t>Plateau</a:t>
                </a:r>
                <a:endParaRPr lang="nl-B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07904" y="6002893"/>
                <a:ext cx="1287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dirty="0" smtClean="0">
                    <a:solidFill>
                      <a:srgbClr val="FF0000"/>
                    </a:solidFill>
                  </a:rPr>
                  <a:t>Technicum</a:t>
                </a:r>
                <a:endParaRPr lang="nl-BE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6965" y="4924428"/>
              <a:ext cx="366114" cy="366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16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97" y="2930276"/>
            <a:ext cx="3141475" cy="1767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56" y="3520253"/>
            <a:ext cx="2244468" cy="1597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Inspiratie eigen LBS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91353"/>
            <a:ext cx="8839200" cy="5257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Alarm ontvangen </a:t>
            </a:r>
            <a:r>
              <a:rPr lang="nl-BE" dirty="0" smtClean="0"/>
              <a:t>bij </a:t>
            </a:r>
            <a:r>
              <a:rPr lang="nl-BE" dirty="0"/>
              <a:t>gasontploffing of natuurramp in de </a:t>
            </a:r>
            <a:r>
              <a:rPr lang="nl-BE" dirty="0" smtClean="0"/>
              <a:t>buurt</a:t>
            </a: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Locatiegebaseerde advertenties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Terugvinden van een gestolen smartphone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Registreren en vinden van mobiele flitspalen in de wagen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 smtClean="0"/>
              <a:t>Mobiele </a:t>
            </a:r>
            <a:r>
              <a:rPr lang="nl-BE" dirty="0"/>
              <a:t>games (bijv. Pokemon Go)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Versturen van </a:t>
            </a:r>
            <a:r>
              <a:rPr lang="nl-BE" dirty="0" smtClean="0"/>
              <a:t>locatiegegevens </a:t>
            </a:r>
            <a:r>
              <a:rPr lang="nl-BE" dirty="0"/>
              <a:t>tijdens een noodoproep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0A305-7DED-407A-9B83-75A0EE84F392}" type="slidenum">
              <a:rPr lang="en-US" altLang="nl-BE" smtClean="0"/>
              <a:pPr>
                <a:defRPr/>
              </a:pPr>
              <a:t>27</a:t>
            </a:fld>
            <a:endParaRPr lang="en-US" alt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913" y="4181475"/>
            <a:ext cx="2133600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8" b="98113" l="420" r="97899">
                        <a14:foregroundMark x1="19748" y1="64623" x2="44538" y2="15566"/>
                        <a14:foregroundMark x1="56303" y1="20283" x2="90336" y2="79717"/>
                        <a14:foregroundMark x1="26471" y1="93868" x2="73109" y2="93868"/>
                        <a14:foregroundMark x1="50000" y1="78302" x2="49160" y2="79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180" y="4185532"/>
            <a:ext cx="1582588" cy="140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11684"/>
          <a:stretch/>
        </p:blipFill>
        <p:spPr>
          <a:xfrm>
            <a:off x="4360456" y="4872803"/>
            <a:ext cx="1404825" cy="1428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8" b="98113" l="420" r="97899">
                        <a14:foregroundMark x1="19748" y1="64623" x2="44538" y2="15566"/>
                        <a14:foregroundMark x1="56303" y1="20283" x2="90336" y2="79717"/>
                        <a14:foregroundMark x1="26471" y1="93868" x2="73109" y2="93868"/>
                        <a14:foregroundMark x1="50000" y1="78302" x2="49160" y2="79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1475" y="3520253"/>
            <a:ext cx="1582588" cy="140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8" b="98113" l="420" r="97899">
                        <a14:foregroundMark x1="19748" y1="64623" x2="44538" y2="15566"/>
                        <a14:foregroundMark x1="56303" y1="20283" x2="90336" y2="79717"/>
                        <a14:foregroundMark x1="26471" y1="93868" x2="73109" y2="93868"/>
                        <a14:foregroundMark x1="50000" y1="78302" x2="49160" y2="79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0083" y="4472753"/>
            <a:ext cx="1582588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0A305-7DED-407A-9B83-75A0EE84F392}" type="slidenum">
              <a:rPr lang="en-US" altLang="nl-BE" smtClean="0"/>
              <a:pPr>
                <a:defRPr/>
              </a:pPr>
              <a:t>28</a:t>
            </a:fld>
            <a:endParaRPr lang="en-US" alt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008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156" y="6171359"/>
            <a:ext cx="898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Bron: </a:t>
            </a:r>
            <a:r>
              <a:rPr lang="nl-BE" dirty="0">
                <a:hlinkClick r:id="rId3"/>
              </a:rPr>
              <a:t>https://</a:t>
            </a:r>
            <a:r>
              <a:rPr lang="nl-BE" dirty="0" smtClean="0">
                <a:hlinkClick r:id="rId3"/>
              </a:rPr>
              <a:t>www.nature.com/news/autonomous-vehicles-no-drivers-required-1.16832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7" name="TextBox 6"/>
          <p:cNvSpPr txBox="1"/>
          <p:nvPr/>
        </p:nvSpPr>
        <p:spPr>
          <a:xfrm>
            <a:off x="13855" y="21336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</a:rPr>
              <a:t>Route planning</a:t>
            </a:r>
            <a:endParaRPr lang="nl-BE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371600"/>
            <a:ext cx="2057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</a:rPr>
              <a:t>Vehicle-to-vehicle </a:t>
            </a:r>
          </a:p>
          <a:p>
            <a:r>
              <a:rPr lang="nl-BE" dirty="0" smtClean="0">
                <a:solidFill>
                  <a:srgbClr val="FFFF00"/>
                </a:solidFill>
              </a:rPr>
              <a:t>communicatie</a:t>
            </a:r>
            <a:endParaRPr lang="nl-BE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304800"/>
            <a:ext cx="2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</a:rPr>
              <a:t>Sensors (radar, LIDAR)</a:t>
            </a:r>
            <a:endParaRPr lang="nl-BE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142355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</a:rPr>
              <a:t>Aangepaste </a:t>
            </a:r>
          </a:p>
          <a:p>
            <a:r>
              <a:rPr lang="nl-BE" dirty="0" smtClean="0">
                <a:solidFill>
                  <a:srgbClr val="FFFF00"/>
                </a:solidFill>
              </a:rPr>
              <a:t>verkeersdoorstroming</a:t>
            </a:r>
            <a:endParaRPr lang="nl-BE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0949" y="16630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</a:rPr>
              <a:t>Beslissingen en</a:t>
            </a:r>
          </a:p>
          <a:p>
            <a:r>
              <a:rPr lang="nl-BE" dirty="0" smtClean="0">
                <a:solidFill>
                  <a:srgbClr val="FFFF00"/>
                </a:solidFill>
              </a:rPr>
              <a:t>acties</a:t>
            </a:r>
            <a:endParaRPr lang="nl-BE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4267200"/>
            <a:ext cx="224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>
                <a:solidFill>
                  <a:srgbClr val="FFFF00"/>
                </a:solidFill>
              </a:rPr>
              <a:t>“Treinen” op de weg</a:t>
            </a:r>
            <a:endParaRPr lang="nl-BE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859" y="254000"/>
            <a:ext cx="2136883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chemeClr val="bg1"/>
                </a:solidFill>
              </a:rPr>
              <a:t>Autonome </a:t>
            </a:r>
          </a:p>
          <a:p>
            <a:pPr algn="ctr"/>
            <a:r>
              <a:rPr lang="nl-BE" dirty="0" smtClean="0">
                <a:solidFill>
                  <a:schemeClr val="bg1"/>
                </a:solidFill>
              </a:rPr>
              <a:t>voertuigen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1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37BBD9-4EAD-46DB-AACF-BE6FDA13F1C4}" type="slidenum">
              <a:rPr lang="en-US" altLang="nl-BE" smtClean="0"/>
              <a:pPr>
                <a:spcBef>
                  <a:spcPct val="0"/>
                </a:spcBef>
              </a:pPr>
              <a:t>29</a:t>
            </a:fld>
            <a:endParaRPr lang="en-US" altLang="nl-BE" smtClean="0"/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JavaScript/HTML5</a:t>
            </a:r>
            <a:endParaRPr lang="en-US" altLang="nl-BE" smtClean="0"/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JavaScript </a:t>
            </a:r>
          </a:p>
          <a:p>
            <a:pPr lvl="1" eaLnBrk="1" hangingPunct="1"/>
            <a:r>
              <a:rPr lang="nl-BE" altLang="nl-BE" smtClean="0"/>
              <a:t>scripting taal, ‘interpreted’</a:t>
            </a:r>
          </a:p>
          <a:p>
            <a:pPr lvl="1" eaLnBrk="1" hangingPunct="1"/>
            <a:r>
              <a:rPr lang="nl-BE" altLang="nl-BE" smtClean="0"/>
              <a:t>voegt interactiviteit toe aan HTML pagina’s</a:t>
            </a:r>
          </a:p>
          <a:p>
            <a:pPr lvl="1" eaLnBrk="1" hangingPunct="1"/>
            <a:r>
              <a:rPr lang="nl-BE" altLang="nl-BE" smtClean="0"/>
              <a:t>ingebed in HTML paginas	</a:t>
            </a:r>
          </a:p>
          <a:p>
            <a:pPr lvl="1" eaLnBrk="1" hangingPunct="1"/>
            <a:r>
              <a:rPr lang="nl-BE" altLang="nl-BE" smtClean="0"/>
              <a:t>wordt uitgevoerd op client (in browser)</a:t>
            </a:r>
          </a:p>
          <a:p>
            <a:pPr eaLnBrk="1" hangingPunct="1"/>
            <a:endParaRPr lang="nl-BE" altLang="nl-BE" smtClean="0"/>
          </a:p>
          <a:p>
            <a:pPr eaLnBrk="1" hangingPunct="1"/>
            <a:r>
              <a:rPr lang="nl-BE" altLang="nl-BE" smtClean="0"/>
              <a:t>JavaScript </a:t>
            </a:r>
          </a:p>
          <a:p>
            <a:pPr lvl="1" eaLnBrk="1" hangingPunct="1"/>
            <a:r>
              <a:rPr lang="nl-BE" altLang="nl-BE" smtClean="0"/>
              <a:t>kan (dynamisch, tijdens bekijken) tekst veranderen op HTML pagina</a:t>
            </a:r>
          </a:p>
          <a:p>
            <a:pPr lvl="1" eaLnBrk="1" hangingPunct="1"/>
            <a:r>
              <a:rPr lang="nl-BE" altLang="nl-BE" smtClean="0"/>
              <a:t>kan de geolocatie van een gebruiker opvragen (HTML5)</a:t>
            </a:r>
          </a:p>
          <a:p>
            <a:pPr eaLnBrk="1" hangingPunct="1"/>
            <a:endParaRPr lang="nl-BE" altLang="nl-BE" smtClean="0"/>
          </a:p>
          <a:p>
            <a:pPr eaLnBrk="1" hangingPunct="1"/>
            <a:r>
              <a:rPr lang="nl-BE" altLang="nl-BE" smtClean="0"/>
              <a:t>JavaScript Tutorial</a:t>
            </a:r>
          </a:p>
          <a:p>
            <a:pPr lvl="1" eaLnBrk="1" hangingPunct="1"/>
            <a:r>
              <a:rPr lang="nl-BE" altLang="nl-BE" smtClean="0">
                <a:hlinkClick r:id="rId2"/>
              </a:rPr>
              <a:t>http://www.w3schools.com/js/default.asp</a:t>
            </a:r>
            <a:endParaRPr lang="nl-BE" altLang="nl-BE" smtClean="0"/>
          </a:p>
          <a:p>
            <a:pPr lvl="1" eaLnBrk="1" hangingPunct="1"/>
            <a:r>
              <a:rPr lang="nl-BE" altLang="nl-BE" smtClean="0"/>
              <a:t>niet de bedoeling om experten te worden in JavaScript; wel leren voorbeelden aan te passen en selectief informatie op te zoeken </a:t>
            </a:r>
          </a:p>
          <a:p>
            <a:pPr eaLnBrk="1" hangingPunct="1"/>
            <a:endParaRPr lang="nl-BE" altLang="nl-B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Inhoud en doel project</a:t>
            </a:r>
            <a:endParaRPr lang="en-US" altLang="nl-BE" smtClean="0"/>
          </a:p>
        </p:txBody>
      </p:sp>
      <p:sp>
        <p:nvSpPr>
          <p:cNvPr id="62467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l-NL" altLang="nl-B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4B160C-20BA-449B-89A4-AF3FF5813EB6}" type="slidenum">
              <a:rPr lang="en-US" altLang="nl-BE" smtClean="0"/>
              <a:pPr>
                <a:spcBef>
                  <a:spcPct val="0"/>
                </a:spcBef>
              </a:pPr>
              <a:t>30</a:t>
            </a:fld>
            <a:endParaRPr lang="en-US" altLang="nl-BE" smtClean="0"/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Voorbeeld 1: Hello world!</a:t>
            </a:r>
            <a:endParaRPr lang="en-US" altLang="nl-BE" smtClean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1"/>
          <a:stretch>
            <a:fillRect/>
          </a:stretch>
        </p:blipFill>
        <p:spPr bwMode="auto">
          <a:xfrm>
            <a:off x="152400" y="990600"/>
            <a:ext cx="87725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2213"/>
            <a:ext cx="42481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25CE3D-C8C5-42E7-86A1-5542C0C85BC1}" type="slidenum">
              <a:rPr lang="en-US" altLang="nl-BE" smtClean="0"/>
              <a:pPr>
                <a:spcBef>
                  <a:spcPct val="0"/>
                </a:spcBef>
              </a:pPr>
              <a:t>31</a:t>
            </a:fld>
            <a:endParaRPr lang="en-US" altLang="nl-BE" smtClean="0"/>
          </a:p>
        </p:txBody>
      </p:sp>
      <p:sp>
        <p:nvSpPr>
          <p:cNvPr id="9011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Firefox &amp; Developer Tools</a:t>
            </a:r>
            <a:endParaRPr lang="en-US" altLang="nl-BE" smtClean="0"/>
          </a:p>
        </p:txBody>
      </p:sp>
      <p:sp>
        <p:nvSpPr>
          <p:cNvPr id="90116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60338" y="1143000"/>
            <a:ext cx="8839200" cy="5257800"/>
          </a:xfrm>
        </p:spPr>
        <p:txBody>
          <a:bodyPr/>
          <a:lstStyle/>
          <a:p>
            <a:pPr eaLnBrk="1" hangingPunct="1"/>
            <a:r>
              <a:rPr lang="nl-BE" altLang="nl-BE" smtClean="0"/>
              <a:t>Editeren in notepad++</a:t>
            </a:r>
          </a:p>
          <a:p>
            <a:pPr eaLnBrk="1" hangingPunct="1"/>
            <a:r>
              <a:rPr lang="nl-BE" altLang="nl-BE" smtClean="0"/>
              <a:t>Code weergeven en fouten checken (debuggen) met developer tools</a:t>
            </a:r>
            <a:endParaRPr lang="en-US" altLang="nl-BE" smtClean="0"/>
          </a:p>
        </p:txBody>
      </p:sp>
      <p:sp>
        <p:nvSpPr>
          <p:cNvPr id="90119" name="Right Arrow 6"/>
          <p:cNvSpPr>
            <a:spLocks noChangeArrowheads="1"/>
          </p:cNvSpPr>
          <p:nvPr/>
        </p:nvSpPr>
        <p:spPr bwMode="auto">
          <a:xfrm>
            <a:off x="3352800" y="3352800"/>
            <a:ext cx="3048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57400"/>
            <a:ext cx="1964914" cy="4582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004848"/>
            <a:ext cx="2286000" cy="4810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Firefox &amp; Developer Tools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0A305-7DED-407A-9B83-75A0EE84F392}" type="slidenum">
              <a:rPr lang="en-US" altLang="nl-BE" smtClean="0"/>
              <a:pPr>
                <a:defRPr/>
              </a:pPr>
              <a:t>32</a:t>
            </a:fld>
            <a:endParaRPr lang="en-US" alt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7602039" cy="4781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958735"/>
            <a:ext cx="694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Fout in de HTML: lege (of onvolledige) pagina wordt weergegeven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79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Firefox &amp; Developer Tools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Oplossing: ga naar de console en kijk naar </a:t>
            </a:r>
            <a:r>
              <a:rPr lang="nl-BE" dirty="0" smtClean="0">
                <a:solidFill>
                  <a:srgbClr val="FF0000"/>
                </a:solidFill>
              </a:rPr>
              <a:t>SyntaxError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0A305-7DED-407A-9B83-75A0EE84F392}" type="slidenum">
              <a:rPr lang="en-US" altLang="nl-BE" smtClean="0"/>
              <a:pPr>
                <a:defRPr/>
              </a:pPr>
              <a:t>33</a:t>
            </a:fld>
            <a:endParaRPr lang="en-US" alt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799"/>
            <a:ext cx="8305800" cy="5224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04800" y="2776452"/>
            <a:ext cx="3886200" cy="228600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715000" y="2743200"/>
            <a:ext cx="609600" cy="457200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79688"/>
            <a:ext cx="7302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5604A4-9165-4818-A6BB-5BC36AD0B425}" type="slidenum">
              <a:rPr lang="en-US" altLang="nl-BE" smtClean="0"/>
              <a:pPr>
                <a:spcBef>
                  <a:spcPct val="0"/>
                </a:spcBef>
              </a:pPr>
              <a:t>34</a:t>
            </a:fld>
            <a:endParaRPr lang="en-US" altLang="nl-BE" smtClean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Firefox &amp; Developer Tools</a:t>
            </a:r>
            <a:endParaRPr lang="en-US" altLang="nl-BE" dirty="0" smtClean="0"/>
          </a:p>
        </p:txBody>
      </p:sp>
      <p:sp>
        <p:nvSpPr>
          <p:cNvPr id="9114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60338" y="1143000"/>
            <a:ext cx="8839200" cy="5257800"/>
          </a:xfrm>
        </p:spPr>
        <p:txBody>
          <a:bodyPr/>
          <a:lstStyle/>
          <a:p>
            <a:pPr eaLnBrk="1" hangingPunct="1"/>
            <a:r>
              <a:rPr lang="nl-BE" altLang="nl-BE" dirty="0" smtClean="0"/>
              <a:t>Editeren in notepad++</a:t>
            </a:r>
          </a:p>
          <a:p>
            <a:pPr eaLnBrk="1" hangingPunct="1"/>
            <a:r>
              <a:rPr lang="nl-BE" altLang="nl-BE" dirty="0" smtClean="0"/>
              <a:t>Code weergeven en fouten checken (debuggen) met developer tools</a:t>
            </a:r>
            <a:endParaRPr lang="en-US" altLang="nl-BE" dirty="0" smtClean="0"/>
          </a:p>
        </p:txBody>
      </p:sp>
      <p:pic>
        <p:nvPicPr>
          <p:cNvPr id="911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1905000"/>
            <a:ext cx="3275013" cy="3119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BFFA6B-27AB-48B8-9525-01F06487E5B6}" type="slidenum">
              <a:rPr lang="en-US" altLang="nl-BE" smtClean="0"/>
              <a:pPr>
                <a:spcBef>
                  <a:spcPct val="0"/>
                </a:spcBef>
              </a:pPr>
              <a:t>35</a:t>
            </a:fld>
            <a:endParaRPr lang="en-US" altLang="nl-BE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navigator.geolocation</a:t>
            </a:r>
            <a:endParaRPr lang="en-US" altLang="nl-BE" smtClean="0"/>
          </a:p>
        </p:txBody>
      </p:sp>
      <p:sp>
        <p:nvSpPr>
          <p:cNvPr id="92164" name="AutoShape 5"/>
          <p:cNvSpPr>
            <a:spLocks noChangeArrowheads="1"/>
          </p:cNvSpPr>
          <p:nvPr/>
        </p:nvSpPr>
        <p:spPr bwMode="auto">
          <a:xfrm>
            <a:off x="1219200" y="1905000"/>
            <a:ext cx="1474788" cy="1200150"/>
          </a:xfrm>
          <a:prstGeom prst="irregularSeal1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>
                <a:latin typeface="Arial" panose="020B0604020202020204" pitchFamily="34" charset="0"/>
              </a:rPr>
              <a:t>Internet</a:t>
            </a:r>
            <a:endParaRPr lang="en-US" altLang="nl-BE">
              <a:latin typeface="Arial" panose="020B0604020202020204" pitchFamily="34" charset="0"/>
            </a:endParaRPr>
          </a:p>
        </p:txBody>
      </p:sp>
      <p:grpSp>
        <p:nvGrpSpPr>
          <p:cNvPr id="92165" name="Group 6"/>
          <p:cNvGrpSpPr>
            <a:grpSpLocks/>
          </p:cNvGrpSpPr>
          <p:nvPr/>
        </p:nvGrpSpPr>
        <p:grpSpPr bwMode="auto">
          <a:xfrm>
            <a:off x="4267200" y="1676400"/>
            <a:ext cx="1447800" cy="2133600"/>
            <a:chOff x="1200" y="2352"/>
            <a:chExt cx="967" cy="1680"/>
          </a:xfrm>
        </p:grpSpPr>
        <p:pic>
          <p:nvPicPr>
            <p:cNvPr id="92171" name="Picture 7" descr="ipho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52"/>
              <a:ext cx="967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2" name="Rectangle 8"/>
            <p:cNvSpPr>
              <a:spLocks noChangeArrowheads="1"/>
            </p:cNvSpPr>
            <p:nvPr/>
          </p:nvSpPr>
          <p:spPr bwMode="auto">
            <a:xfrm>
              <a:off x="1392" y="2648"/>
              <a:ext cx="609" cy="9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nl-BE" altLang="nl-BE">
                <a:latin typeface="Arial" panose="020B0604020202020204" pitchFamily="34" charset="0"/>
              </a:endParaRPr>
            </a:p>
          </p:txBody>
        </p:sp>
        <p:pic>
          <p:nvPicPr>
            <p:cNvPr id="92173" name="Picture 9" descr="firefox_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" y="2878"/>
              <a:ext cx="432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6" name="Text Box 10"/>
          <p:cNvSpPr txBox="1">
            <a:spLocks noChangeArrowheads="1"/>
          </p:cNvSpPr>
          <p:nvPr/>
        </p:nvSpPr>
        <p:spPr bwMode="auto">
          <a:xfrm>
            <a:off x="6019800" y="3124200"/>
            <a:ext cx="1238250" cy="582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HTML5</a:t>
            </a:r>
            <a:br>
              <a:rPr lang="nl-BE" altLang="nl-BE" sz="1600"/>
            </a:br>
            <a:r>
              <a:rPr lang="nl-BE" altLang="nl-BE" sz="1600"/>
              <a:t>JavaScript</a:t>
            </a:r>
            <a:endParaRPr lang="en-US" altLang="nl-BE" sz="1600"/>
          </a:p>
        </p:txBody>
      </p:sp>
      <p:sp>
        <p:nvSpPr>
          <p:cNvPr id="92167" name="Line 11"/>
          <p:cNvSpPr>
            <a:spLocks noChangeShapeType="1"/>
          </p:cNvSpPr>
          <p:nvPr/>
        </p:nvSpPr>
        <p:spPr bwMode="auto">
          <a:xfrm flipH="1" flipV="1">
            <a:off x="2971800" y="2590800"/>
            <a:ext cx="8794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pic>
        <p:nvPicPr>
          <p:cNvPr id="92168" name="Picture 30" descr="world-glo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4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Rectangle 31"/>
          <p:cNvSpPr>
            <a:spLocks noChangeArrowheads="1"/>
          </p:cNvSpPr>
          <p:nvPr/>
        </p:nvSpPr>
        <p:spPr bwMode="auto">
          <a:xfrm>
            <a:off x="4267200" y="6324600"/>
            <a:ext cx="452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nl-BE">
                <a:latin typeface="Arial" panose="020B0604020202020204" pitchFamily="34" charset="0"/>
              </a:rPr>
              <a:t>zie: http://www.w3.org/TR/geolocation-API/</a:t>
            </a:r>
          </a:p>
        </p:txBody>
      </p:sp>
      <p:pic>
        <p:nvPicPr>
          <p:cNvPr id="92170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65532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7A557F-EF13-41DF-95F0-20B9B77C00DE}" type="slidenum">
              <a:rPr lang="en-US" altLang="nl-BE" smtClean="0"/>
              <a:pPr>
                <a:spcBef>
                  <a:spcPct val="0"/>
                </a:spcBef>
              </a:pPr>
              <a:t>36</a:t>
            </a:fld>
            <a:endParaRPr lang="en-US" altLang="nl-BE" smtClean="0"/>
          </a:p>
        </p:txBody>
      </p:sp>
      <p:sp>
        <p:nvSpPr>
          <p:cNvPr id="942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Voorbeeld 2: Uw locatie opvragen in JavaScript/HTML5</a:t>
            </a:r>
            <a:endParaRPr lang="en-US" altLang="nl-BE" smtClean="0"/>
          </a:p>
        </p:txBody>
      </p:sp>
      <p:pic>
        <p:nvPicPr>
          <p:cNvPr id="942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7620000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2895600" cy="215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3276600" y="2438400"/>
            <a:ext cx="2590800" cy="990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5F8000-661D-4198-A0E5-21A96987D94A}" type="slidenum">
              <a:rPr lang="en-US" altLang="nl-BE" smtClean="0"/>
              <a:pPr>
                <a:spcBef>
                  <a:spcPct val="0"/>
                </a:spcBef>
              </a:pPr>
              <a:t>37</a:t>
            </a:fld>
            <a:endParaRPr lang="en-US" altLang="nl-BE" smtClean="0"/>
          </a:p>
        </p:txBody>
      </p:sp>
      <p:sp>
        <p:nvSpPr>
          <p:cNvPr id="952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Voorbeeld 3: Google Maps</a:t>
            </a:r>
            <a:endParaRPr lang="en-US" altLang="nl-BE" dirty="0" smtClean="0"/>
          </a:p>
        </p:txBody>
      </p:sp>
      <p:pic>
        <p:nvPicPr>
          <p:cNvPr id="9523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7086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0"/>
            <a:ext cx="6554788" cy="220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886200" cy="2341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Google Maps: opmerking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D3F6E-B6D5-4B26-8524-6790B6FCCB27}" type="slidenum">
              <a:rPr lang="en-US" altLang="nl-BE" smtClean="0"/>
              <a:pPr>
                <a:defRPr/>
              </a:pPr>
              <a:t>38</a:t>
            </a:fld>
            <a:endParaRPr lang="en-US" altLang="nl-BE"/>
          </a:p>
        </p:txBody>
      </p:sp>
      <p:sp>
        <p:nvSpPr>
          <p:cNvPr id="4" name="TextBox 3"/>
          <p:cNvSpPr txBox="1"/>
          <p:nvPr/>
        </p:nvSpPr>
        <p:spPr>
          <a:xfrm>
            <a:off x="381000" y="920618"/>
            <a:ext cx="8001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Sinds </a:t>
            </a:r>
            <a:r>
              <a:rPr lang="nl-BE" dirty="0"/>
              <a:t>juni 2018 is de Google Maps </a:t>
            </a:r>
            <a:r>
              <a:rPr lang="nl-BE" dirty="0" smtClean="0"/>
              <a:t>API service </a:t>
            </a:r>
            <a:r>
              <a:rPr lang="nl-BE" dirty="0"/>
              <a:t>niet langer gratis en is er een </a:t>
            </a:r>
            <a:r>
              <a:rPr lang="nl-BE" dirty="0" smtClean="0"/>
              <a:t>“sleutel” nodig gekoppeld aan een factureringsaccount (bijv. VISA/Mastercard) om </a:t>
            </a:r>
            <a:r>
              <a:rPr lang="nl-BE" dirty="0"/>
              <a:t>van </a:t>
            </a:r>
            <a:r>
              <a:rPr lang="nl-BE" dirty="0" smtClean="0"/>
              <a:t>Google Maps gebruik </a:t>
            </a:r>
            <a:r>
              <a:rPr lang="nl-BE" dirty="0"/>
              <a:t>te kunnen maken. </a:t>
            </a:r>
            <a:endParaRPr lang="nl-BE" dirty="0" smtClean="0"/>
          </a:p>
          <a:p>
            <a:endParaRPr lang="nl-BE" dirty="0"/>
          </a:p>
          <a:p>
            <a:r>
              <a:rPr lang="nl-BE" dirty="0" smtClean="0"/>
              <a:t>Onderstaande sleutels werden aangemaakt </a:t>
            </a:r>
            <a:r>
              <a:rPr lang="nl-BE" dirty="0"/>
              <a:t>voor Ingenieursproject </a:t>
            </a:r>
            <a:r>
              <a:rPr lang="nl-BE" dirty="0" smtClean="0"/>
              <a:t>I: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Sleutel voor lokaal gebruik (eigen </a:t>
            </a:r>
            <a:r>
              <a:rPr lang="nl-BE" dirty="0"/>
              <a:t>PC/laptop)</a:t>
            </a:r>
            <a:br>
              <a:rPr lang="nl-BE" dirty="0"/>
            </a:br>
            <a:r>
              <a:rPr lang="nl-BE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AIzaSyBt4DPQgO6Vdv_vs1LixW7yknkYkeRhcoY</a:t>
            </a:r>
            <a:endParaRPr lang="nl-BE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Sleutel voor gebruik op de </a:t>
            </a:r>
            <a:r>
              <a:rPr lang="nl-BE" dirty="0" smtClean="0">
                <a:solidFill>
                  <a:srgbClr val="FF0000"/>
                </a:solidFill>
              </a:rPr>
              <a:t>movestud.ugent.be</a:t>
            </a:r>
            <a:r>
              <a:rPr lang="nl-BE" dirty="0" smtClean="0"/>
              <a:t> server (les 4 en </a:t>
            </a:r>
            <a:r>
              <a:rPr lang="nl-BE" dirty="0"/>
              <a:t>volgende)</a:t>
            </a:r>
            <a:br>
              <a:rPr lang="nl-BE" dirty="0"/>
            </a:br>
            <a:r>
              <a:rPr lang="nl-BE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AIzaSyCWHiaVNBeWXWLEOTFoOmw0rNFBZY7OC9k</a:t>
            </a:r>
            <a:endParaRPr lang="nl-BE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nl-BE" dirty="0"/>
          </a:p>
          <a:p>
            <a:r>
              <a:rPr lang="nl-BE" dirty="0" smtClean="0"/>
              <a:t>Er zijn limieten qua aantal paginaopvragingen! Indien er zich een probleem voordoet: </a:t>
            </a:r>
            <a:r>
              <a:rPr lang="nl-BE" b="1" dirty="0" smtClean="0"/>
              <a:t>contacteer de begeleider</a:t>
            </a:r>
            <a:r>
              <a:rPr lang="nl-BE" dirty="0" smtClean="0"/>
              <a:t>.</a:t>
            </a:r>
          </a:p>
          <a:p>
            <a:endParaRPr lang="nl-BE" dirty="0" smtClean="0"/>
          </a:p>
          <a:p>
            <a:r>
              <a:rPr lang="nl-BE" dirty="0" smtClean="0"/>
              <a:t>Gelieve de eerste sleutel niet publiek te verspreiden (bijv. op website)!</a:t>
            </a:r>
          </a:p>
          <a:p>
            <a:endParaRPr lang="nl-BE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5779082"/>
            <a:ext cx="8839200" cy="38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27328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(Zie voorbeeldprogramma)</a:t>
            </a:r>
            <a:endParaRPr lang="nl-BE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514600" y="5721932"/>
            <a:ext cx="6477000" cy="37406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D4BFBB-B817-4EE0-A354-4315BF73B2B1}" type="slidenum">
              <a:rPr lang="en-US" altLang="nl-BE" smtClean="0"/>
              <a:pPr>
                <a:spcBef>
                  <a:spcPct val="0"/>
                </a:spcBef>
              </a:pPr>
              <a:t>39</a:t>
            </a:fld>
            <a:endParaRPr lang="en-US" altLang="nl-BE" smtClean="0"/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Nuttige links</a:t>
            </a:r>
            <a:endParaRPr lang="en-US" altLang="nl-BE" smtClean="0"/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tutorial HTML: </a:t>
            </a:r>
            <a:r>
              <a:rPr lang="nl-BE" altLang="nl-BE" dirty="0" smtClean="0">
                <a:hlinkClick r:id="rId2"/>
              </a:rPr>
              <a:t>http://www.w3schools.com/html/default.asp</a:t>
            </a:r>
            <a:endParaRPr lang="nl-BE" altLang="nl-BE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tutorial JavaScript: </a:t>
            </a:r>
            <a:r>
              <a:rPr lang="en-US" altLang="nl-BE" dirty="0" smtClean="0">
                <a:hlinkClick r:id="rId3"/>
              </a:rPr>
              <a:t>http://www.w3schools.com/js/default.asp</a:t>
            </a:r>
            <a:endParaRPr lang="en-US" altLang="nl-BE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Google Maps JavaScript API V3: </a:t>
            </a:r>
            <a:r>
              <a:rPr lang="en-US" altLang="nl-BE" dirty="0" smtClean="0">
                <a:hlinkClick r:id="rId4"/>
              </a:rPr>
              <a:t>http://code.google.com/apis/maps/documentation/javascript/</a:t>
            </a:r>
            <a:endParaRPr lang="en-US" altLang="nl-BE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Google Earth: </a:t>
            </a:r>
            <a:r>
              <a:rPr lang="en-US" altLang="nl-BE" dirty="0" smtClean="0">
                <a:hlinkClick r:id="rId5"/>
              </a:rPr>
              <a:t>http://www.google.com/earth/index.html</a:t>
            </a:r>
            <a:endParaRPr lang="nl-BE" altLang="nl-BE" dirty="0" smtClean="0"/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Notepad++ – </a:t>
            </a:r>
            <a:r>
              <a:rPr lang="en-US" altLang="nl-BE" dirty="0" err="1" smtClean="0"/>
              <a:t>handige</a:t>
            </a:r>
            <a:r>
              <a:rPr lang="en-US" altLang="nl-BE" dirty="0" smtClean="0"/>
              <a:t> open source editor, met </a:t>
            </a:r>
            <a:r>
              <a:rPr lang="en-US" altLang="nl-BE" dirty="0" err="1" smtClean="0"/>
              <a:t>o.a</a:t>
            </a:r>
            <a:r>
              <a:rPr lang="en-US" altLang="nl-BE" dirty="0" smtClean="0"/>
              <a:t>. syntax highlighting </a:t>
            </a:r>
            <a:r>
              <a:rPr lang="en-US" altLang="nl-BE" dirty="0" err="1" smtClean="0"/>
              <a:t>voor</a:t>
            </a:r>
            <a:r>
              <a:rPr lang="en-US" altLang="nl-BE" dirty="0" smtClean="0"/>
              <a:t> </a:t>
            </a:r>
            <a:r>
              <a:rPr lang="en-US" altLang="nl-BE" dirty="0" err="1" smtClean="0"/>
              <a:t>javascript</a:t>
            </a:r>
            <a:r>
              <a:rPr lang="en-US" altLang="nl-BE" dirty="0" smtClean="0"/>
              <a:t>: </a:t>
            </a:r>
            <a:r>
              <a:rPr lang="en-US" altLang="nl-BE" dirty="0" smtClean="0">
                <a:hlinkClick r:id="rId6"/>
              </a:rPr>
              <a:t>http://www.notepad-plus-plus.org/</a:t>
            </a:r>
            <a:endParaRPr lang="en-US" altLang="nl-BE" dirty="0" smtClean="0"/>
          </a:p>
          <a:p>
            <a:pPr eaLnBrk="1" hangingPunct="1"/>
            <a:endParaRPr lang="en-US" altLang="nl-BE" dirty="0" smtClean="0"/>
          </a:p>
          <a:p>
            <a:pPr eaLnBrk="1" hangingPunct="1"/>
            <a:r>
              <a:rPr lang="en-US" altLang="nl-BE" dirty="0" smtClean="0"/>
              <a:t>Atom – </a:t>
            </a:r>
            <a:r>
              <a:rPr lang="en-US" altLang="nl-BE" dirty="0" err="1" smtClean="0"/>
              <a:t>alternatief</a:t>
            </a:r>
            <a:r>
              <a:rPr lang="en-US" altLang="nl-BE" dirty="0" smtClean="0"/>
              <a:t> </a:t>
            </a:r>
            <a:r>
              <a:rPr lang="en-US" altLang="nl-BE" dirty="0" err="1" smtClean="0"/>
              <a:t>voor</a:t>
            </a:r>
            <a:r>
              <a:rPr lang="en-US" altLang="nl-BE" dirty="0" smtClean="0"/>
              <a:t> Notepad++:  </a:t>
            </a:r>
            <a:r>
              <a:rPr lang="en-US" altLang="nl-BE" dirty="0" smtClean="0">
                <a:hlinkClick r:id="rId7"/>
              </a:rPr>
              <a:t>https://atom.io/</a:t>
            </a:r>
            <a:r>
              <a:rPr lang="en-US" altLang="nl-BE" dirty="0" smtClean="0"/>
              <a:t> </a:t>
            </a:r>
          </a:p>
          <a:p>
            <a:pPr eaLnBrk="1" hangingPunct="1"/>
            <a:endParaRPr lang="en-US" altLang="nl-BE" dirty="0"/>
          </a:p>
          <a:p>
            <a:pPr eaLnBrk="1" hangingPunct="1"/>
            <a:r>
              <a:rPr lang="en-US" altLang="nl-BE" dirty="0" smtClean="0"/>
              <a:t>Visual Studio Code: Microsoft </a:t>
            </a:r>
            <a:r>
              <a:rPr lang="en-US" altLang="nl-BE" dirty="0" err="1" smtClean="0"/>
              <a:t>alternatief</a:t>
            </a:r>
            <a:r>
              <a:rPr lang="en-US" altLang="nl-BE" dirty="0"/>
              <a:t>: </a:t>
            </a:r>
            <a:r>
              <a:rPr lang="en-US" altLang="nl-BE" dirty="0">
                <a:hlinkClick r:id="rId8"/>
              </a:rPr>
              <a:t>https://code.visualstudio.com</a:t>
            </a:r>
            <a:r>
              <a:rPr lang="en-US" altLang="nl-BE" dirty="0" smtClean="0">
                <a:hlinkClick r:id="rId8"/>
              </a:rPr>
              <a:t>/</a:t>
            </a:r>
            <a:r>
              <a:rPr lang="en-US" altLang="nl-BE" dirty="0" smtClean="0"/>
              <a:t> </a:t>
            </a:r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Firefox: </a:t>
            </a:r>
            <a:r>
              <a:rPr lang="nl-BE" altLang="nl-BE" dirty="0" smtClean="0">
                <a:hlinkClick r:id="rId9"/>
              </a:rPr>
              <a:t>http://www.mozilla.com/en-US/</a:t>
            </a:r>
            <a:endParaRPr lang="nl-BE" altLang="nl-BE" dirty="0" smtClean="0"/>
          </a:p>
          <a:p>
            <a:pPr eaLnBrk="1" hangingPunct="1"/>
            <a:r>
              <a:rPr lang="nl-BE" altLang="nl-BE" dirty="0" smtClean="0"/>
              <a:t>	</a:t>
            </a:r>
            <a:endParaRPr lang="en-US" altLang="nl-B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DF92A2-6054-458C-B8B8-C0A1E10D772D}" type="slidenum">
              <a:rPr lang="en-US" altLang="nl-BE" smtClean="0"/>
              <a:pPr>
                <a:spcBef>
                  <a:spcPct val="0"/>
                </a:spcBef>
              </a:pPr>
              <a:t>4</a:t>
            </a:fld>
            <a:endParaRPr lang="en-US" altLang="nl-BE" smtClean="0"/>
          </a:p>
        </p:txBody>
      </p:sp>
      <p:sp>
        <p:nvSpPr>
          <p:cNvPr id="63491" name="Text Box 45"/>
          <p:cNvSpPr txBox="1">
            <a:spLocks noChangeArrowheads="1"/>
          </p:cNvSpPr>
          <p:nvPr/>
        </p:nvSpPr>
        <p:spPr bwMode="auto">
          <a:xfrm>
            <a:off x="152400" y="990600"/>
            <a:ext cx="25908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1. Locatiegebaseerde dienst</a:t>
            </a:r>
            <a:endParaRPr lang="en-US" altLang="nl-BE" sz="1600"/>
          </a:p>
        </p:txBody>
      </p:sp>
      <p:sp>
        <p:nvSpPr>
          <p:cNvPr id="63492" name="Text Box 49"/>
          <p:cNvSpPr txBox="1">
            <a:spLocks noChangeArrowheads="1"/>
          </p:cNvSpPr>
          <p:nvPr/>
        </p:nvSpPr>
        <p:spPr bwMode="auto">
          <a:xfrm>
            <a:off x="152400" y="1752600"/>
            <a:ext cx="25908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2. Visualisatie &amp; analyse trajecten</a:t>
            </a:r>
            <a:endParaRPr lang="en-US" altLang="nl-BE" sz="1600"/>
          </a:p>
        </p:txBody>
      </p:sp>
      <p:grpSp>
        <p:nvGrpSpPr>
          <p:cNvPr id="63493" name="Group 81"/>
          <p:cNvGrpSpPr>
            <a:grpSpLocks/>
          </p:cNvGrpSpPr>
          <p:nvPr/>
        </p:nvGrpSpPr>
        <p:grpSpPr bwMode="auto">
          <a:xfrm>
            <a:off x="3124200" y="228600"/>
            <a:ext cx="5810250" cy="2219325"/>
            <a:chOff x="36" y="336"/>
            <a:chExt cx="3660" cy="1398"/>
          </a:xfrm>
        </p:grpSpPr>
        <p:pic>
          <p:nvPicPr>
            <p:cNvPr id="63520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384"/>
              <a:ext cx="63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21" name="Picture 36" descr="thumb_weerberich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66"/>
              <a:ext cx="768" cy="5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22" name="AutoShape 38"/>
            <p:cNvSpPr>
              <a:spLocks noChangeArrowheads="1"/>
            </p:cNvSpPr>
            <p:nvPr/>
          </p:nvSpPr>
          <p:spPr bwMode="auto">
            <a:xfrm>
              <a:off x="1008" y="384"/>
              <a:ext cx="1008" cy="864"/>
            </a:xfrm>
            <a:prstGeom prst="irregularSeal1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>
                  <a:latin typeface="Arial" panose="020B0604020202020204" pitchFamily="34" charset="0"/>
                </a:rPr>
                <a:t>Internet</a:t>
              </a:r>
              <a:endParaRPr lang="en-US" altLang="nl-BE">
                <a:latin typeface="Arial" panose="020B0604020202020204" pitchFamily="34" charset="0"/>
              </a:endParaRPr>
            </a:p>
          </p:txBody>
        </p:sp>
        <p:grpSp>
          <p:nvGrpSpPr>
            <p:cNvPr id="63523" name="Group 42"/>
            <p:cNvGrpSpPr>
              <a:grpSpLocks/>
            </p:cNvGrpSpPr>
            <p:nvPr/>
          </p:nvGrpSpPr>
          <p:grpSpPr bwMode="auto">
            <a:xfrm>
              <a:off x="2208" y="336"/>
              <a:ext cx="679" cy="1200"/>
              <a:chOff x="1200" y="2352"/>
              <a:chExt cx="967" cy="1680"/>
            </a:xfrm>
          </p:grpSpPr>
          <p:pic>
            <p:nvPicPr>
              <p:cNvPr id="63528" name="Picture 33" descr="ipho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352"/>
                <a:ext cx="967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29" name="Rectangle 41"/>
              <p:cNvSpPr>
                <a:spLocks noChangeArrowheads="1"/>
              </p:cNvSpPr>
              <p:nvPr/>
            </p:nvSpPr>
            <p:spPr bwMode="auto">
              <a:xfrm>
                <a:off x="1392" y="2648"/>
                <a:ext cx="609" cy="92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9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nl-BE" altLang="nl-BE">
                  <a:latin typeface="Arial" panose="020B0604020202020204" pitchFamily="34" charset="0"/>
                </a:endParaRPr>
              </a:p>
            </p:txBody>
          </p:sp>
          <p:pic>
            <p:nvPicPr>
              <p:cNvPr id="63530" name="Picture 40" descr="firefox_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7" y="2878"/>
                <a:ext cx="432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3524" name="Text Box 30"/>
            <p:cNvSpPr txBox="1">
              <a:spLocks noChangeArrowheads="1"/>
            </p:cNvSpPr>
            <p:nvPr/>
          </p:nvSpPr>
          <p:spPr bwMode="auto">
            <a:xfrm>
              <a:off x="2160" y="1368"/>
              <a:ext cx="779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HTML5</a:t>
              </a:r>
              <a:br>
                <a:rPr lang="nl-BE" altLang="nl-BE" sz="1600"/>
              </a:br>
              <a:r>
                <a:rPr lang="nl-BE" altLang="nl-BE" sz="1600"/>
                <a:t>JavaScript</a:t>
              </a:r>
              <a:endParaRPr lang="en-US" altLang="nl-BE" sz="1600"/>
            </a:p>
          </p:txBody>
        </p:sp>
        <p:sp>
          <p:nvSpPr>
            <p:cNvPr id="63525" name="Line 43"/>
            <p:cNvSpPr>
              <a:spLocks noChangeShapeType="1"/>
            </p:cNvSpPr>
            <p:nvPr/>
          </p:nvSpPr>
          <p:spPr bwMode="auto">
            <a:xfrm flipH="1" flipV="1">
              <a:off x="1920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/>
            </a:p>
          </p:txBody>
        </p:sp>
        <p:pic>
          <p:nvPicPr>
            <p:cNvPr id="63526" name="Picture 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960"/>
              <a:ext cx="768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27" name="Line 76"/>
            <p:cNvSpPr>
              <a:spLocks noChangeShapeType="1"/>
            </p:cNvSpPr>
            <p:nvPr/>
          </p:nvSpPr>
          <p:spPr bwMode="auto">
            <a:xfrm flipH="1" flipV="1">
              <a:off x="720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3494" name="Rectangle 8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Inhoud project</a:t>
            </a:r>
            <a:endParaRPr lang="en-US" altLang="nl-BE" smtClean="0"/>
          </a:p>
        </p:txBody>
      </p:sp>
      <p:grpSp>
        <p:nvGrpSpPr>
          <p:cNvPr id="63495" name="Group 46"/>
          <p:cNvGrpSpPr>
            <a:grpSpLocks/>
          </p:cNvGrpSpPr>
          <p:nvPr/>
        </p:nvGrpSpPr>
        <p:grpSpPr bwMode="auto">
          <a:xfrm>
            <a:off x="38100" y="2963863"/>
            <a:ext cx="1143000" cy="1524000"/>
            <a:chOff x="288" y="1680"/>
            <a:chExt cx="816" cy="1088"/>
          </a:xfrm>
        </p:grpSpPr>
        <p:pic>
          <p:nvPicPr>
            <p:cNvPr id="63518" name="Picture 4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2544"/>
              <a:ext cx="67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19" name="Picture 48" descr="Free_Database_Icons_by_artistsvalle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68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43000" y="2971800"/>
            <a:ext cx="1676400" cy="1403350"/>
            <a:chOff x="1143000" y="2971800"/>
            <a:chExt cx="1676400" cy="1403350"/>
          </a:xfrm>
        </p:grpSpPr>
        <p:pic>
          <p:nvPicPr>
            <p:cNvPr id="63515" name="Picture 5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9718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16" name="AutoShape 63"/>
            <p:cNvSpPr>
              <a:spLocks noChangeArrowheads="1"/>
            </p:cNvSpPr>
            <p:nvPr/>
          </p:nvSpPr>
          <p:spPr bwMode="auto">
            <a:xfrm>
              <a:off x="1143000" y="3200400"/>
              <a:ext cx="533400" cy="533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nl-BE" altLang="nl-BE">
                <a:latin typeface="Arial" panose="020B0604020202020204" pitchFamily="34" charset="0"/>
              </a:endParaRPr>
            </a:p>
          </p:txBody>
        </p:sp>
        <p:sp>
          <p:nvSpPr>
            <p:cNvPr id="63517" name="Text Box 70"/>
            <p:cNvSpPr txBox="1">
              <a:spLocks noChangeArrowheads="1"/>
            </p:cNvSpPr>
            <p:nvPr/>
          </p:nvSpPr>
          <p:spPr bwMode="auto">
            <a:xfrm>
              <a:off x="1752600" y="4038600"/>
              <a:ext cx="954088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locaties</a:t>
              </a:r>
              <a:endParaRPr lang="en-US" altLang="nl-BE" sz="1600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71600" y="4495800"/>
            <a:ext cx="1524000" cy="2165350"/>
            <a:chOff x="1371600" y="4495800"/>
            <a:chExt cx="1524000" cy="2165350"/>
          </a:xfrm>
        </p:grpSpPr>
        <p:pic>
          <p:nvPicPr>
            <p:cNvPr id="63512" name="Picture 52" descr="imag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105400"/>
              <a:ext cx="1524000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13" name="AutoShape 71"/>
            <p:cNvSpPr>
              <a:spLocks noChangeArrowheads="1"/>
            </p:cNvSpPr>
            <p:nvPr/>
          </p:nvSpPr>
          <p:spPr bwMode="auto">
            <a:xfrm rot="5400000">
              <a:off x="1905000" y="4495800"/>
              <a:ext cx="533400" cy="533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nl-BE" altLang="nl-BE">
                <a:latin typeface="Arial" panose="020B0604020202020204" pitchFamily="34" charset="0"/>
              </a:endParaRPr>
            </a:p>
          </p:txBody>
        </p:sp>
        <p:sp>
          <p:nvSpPr>
            <p:cNvPr id="63514" name="Text Box 72"/>
            <p:cNvSpPr txBox="1">
              <a:spLocks noChangeArrowheads="1"/>
            </p:cNvSpPr>
            <p:nvPr/>
          </p:nvSpPr>
          <p:spPr bwMode="auto">
            <a:xfrm>
              <a:off x="1676400" y="6324600"/>
              <a:ext cx="109855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trajecten</a:t>
              </a:r>
              <a:endParaRPr lang="en-US" altLang="nl-BE" sz="1600"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172200" y="4800600"/>
            <a:ext cx="2719388" cy="1936750"/>
            <a:chOff x="6172200" y="4800600"/>
            <a:chExt cx="2719388" cy="1936750"/>
          </a:xfrm>
        </p:grpSpPr>
        <p:pic>
          <p:nvPicPr>
            <p:cNvPr id="63510" name="Picture 7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800600"/>
              <a:ext cx="2719388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11" name="Text Box 79"/>
            <p:cNvSpPr txBox="1">
              <a:spLocks noChangeArrowheads="1"/>
            </p:cNvSpPr>
            <p:nvPr/>
          </p:nvSpPr>
          <p:spPr bwMode="auto">
            <a:xfrm>
              <a:off x="6324600" y="6400800"/>
              <a:ext cx="229870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 co-occurentiematrix</a:t>
              </a:r>
              <a:endParaRPr lang="en-US" altLang="nl-BE" sz="1600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324600" y="2743200"/>
            <a:ext cx="2286000" cy="1936750"/>
            <a:chOff x="6324600" y="2743200"/>
            <a:chExt cx="2286000" cy="1936750"/>
          </a:xfrm>
        </p:grpSpPr>
        <p:pic>
          <p:nvPicPr>
            <p:cNvPr id="63508" name="Picture 7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743200"/>
              <a:ext cx="2286000" cy="167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09" name="Text Box 80"/>
            <p:cNvSpPr txBox="1">
              <a:spLocks noChangeArrowheads="1"/>
            </p:cNvSpPr>
            <p:nvPr/>
          </p:nvSpPr>
          <p:spPr bwMode="auto">
            <a:xfrm>
              <a:off x="6629400" y="4343400"/>
              <a:ext cx="1887538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frequentiematrix</a:t>
              </a:r>
              <a:endParaRPr lang="en-US" altLang="nl-BE" sz="1600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971800" y="2819400"/>
            <a:ext cx="3036888" cy="1860550"/>
            <a:chOff x="2971800" y="2819400"/>
            <a:chExt cx="3036888" cy="1860550"/>
          </a:xfrm>
        </p:grpSpPr>
        <p:sp>
          <p:nvSpPr>
            <p:cNvPr id="63505" name="AutoShape 66"/>
            <p:cNvSpPr>
              <a:spLocks noChangeArrowheads="1"/>
            </p:cNvSpPr>
            <p:nvPr/>
          </p:nvSpPr>
          <p:spPr bwMode="auto">
            <a:xfrm>
              <a:off x="2971800" y="3352800"/>
              <a:ext cx="533400" cy="533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nl-BE" altLang="nl-BE">
                <a:latin typeface="Arial" panose="020B0604020202020204" pitchFamily="34" charset="0"/>
              </a:endParaRPr>
            </a:p>
          </p:txBody>
        </p:sp>
        <p:pic>
          <p:nvPicPr>
            <p:cNvPr id="63506" name="Picture 69" descr="buurtactivitei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2819400"/>
              <a:ext cx="2274888" cy="15001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07" name="Text Box 83"/>
            <p:cNvSpPr txBox="1">
              <a:spLocks noChangeArrowheads="1"/>
            </p:cNvSpPr>
            <p:nvPr/>
          </p:nvSpPr>
          <p:spPr bwMode="auto">
            <a:xfrm>
              <a:off x="4343400" y="4343400"/>
              <a:ext cx="952500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hotpots</a:t>
              </a:r>
              <a:endParaRPr lang="en-US" altLang="nl-BE" sz="1600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971800" y="4800600"/>
            <a:ext cx="3063875" cy="1905000"/>
            <a:chOff x="2971800" y="4800600"/>
            <a:chExt cx="3063875" cy="1905000"/>
          </a:xfrm>
        </p:grpSpPr>
        <p:sp>
          <p:nvSpPr>
            <p:cNvPr id="63502" name="AutoShape 67"/>
            <p:cNvSpPr>
              <a:spLocks noChangeArrowheads="1"/>
            </p:cNvSpPr>
            <p:nvPr/>
          </p:nvSpPr>
          <p:spPr bwMode="auto">
            <a:xfrm>
              <a:off x="2971800" y="5486400"/>
              <a:ext cx="533400" cy="53340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nl-BE" altLang="nl-BE">
                <a:latin typeface="Arial" panose="020B0604020202020204" pitchFamily="34" charset="0"/>
              </a:endParaRPr>
            </a:p>
          </p:txBody>
        </p:sp>
        <p:pic>
          <p:nvPicPr>
            <p:cNvPr id="63503" name="Picture 68" descr="herkomst bestemming relaties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4800600"/>
              <a:ext cx="2286000" cy="15287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04" name="Text Box 84"/>
            <p:cNvSpPr txBox="1">
              <a:spLocks noChangeArrowheads="1"/>
            </p:cNvSpPr>
            <p:nvPr/>
          </p:nvSpPr>
          <p:spPr bwMode="auto">
            <a:xfrm>
              <a:off x="3617913" y="6369050"/>
              <a:ext cx="2417762" cy="33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vertrek - bestemming</a:t>
              </a:r>
              <a:endParaRPr lang="en-US" altLang="nl-BE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To do-lijst</a:t>
            </a:r>
            <a:endParaRPr lang="en-US" altLang="nl-BE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l-NL" altLang="nl-B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765E41-DAED-4F84-A27F-6663B7F6B649}" type="slidenum">
              <a:rPr lang="en-US" altLang="nl-BE" smtClean="0"/>
              <a:pPr>
                <a:spcBef>
                  <a:spcPct val="0"/>
                </a:spcBef>
              </a:pPr>
              <a:t>41</a:t>
            </a:fld>
            <a:endParaRPr lang="en-US" altLang="nl-BE" smtClean="0"/>
          </a:p>
        </p:txBody>
      </p:sp>
      <p:sp>
        <p:nvSpPr>
          <p:cNvPr id="9830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les 1 To do-lijst (1/2)</a:t>
            </a:r>
            <a:endParaRPr lang="en-US" altLang="nl-BE" smtClean="0"/>
          </a:p>
        </p:txBody>
      </p:sp>
      <p:sp>
        <p:nvSpPr>
          <p:cNvPr id="9830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410200"/>
          </a:xfrm>
        </p:spPr>
        <p:txBody>
          <a:bodyPr/>
          <a:lstStyle/>
          <a:p>
            <a:pPr eaLnBrk="1" hangingPunct="1"/>
            <a:r>
              <a:rPr lang="nl-BE" altLang="nl-BE" smtClean="0"/>
              <a:t>Probeer zelf de JavaScript voorbeelden (zie ook JavaScript tutorial).</a:t>
            </a:r>
          </a:p>
          <a:p>
            <a:pPr eaLnBrk="1" hangingPunct="1"/>
            <a:r>
              <a:rPr lang="nl-BE" altLang="nl-BE" smtClean="0"/>
              <a:t>Bekijk de Google Maps JavaScript API. Welke functionaliteit is er voorhanden?</a:t>
            </a:r>
          </a:p>
          <a:p>
            <a:pPr eaLnBrk="1" hangingPunct="1"/>
            <a:r>
              <a:rPr lang="nl-BE" altLang="nl-BE" smtClean="0"/>
              <a:t>Maak een eenvoudige webpagina die weergeeft in welk gebouw je je bevindt:</a:t>
            </a:r>
          </a:p>
          <a:p>
            <a:pPr lvl="1" eaLnBrk="1" hangingPunct="1"/>
            <a:r>
              <a:rPr lang="nl-BE" altLang="nl-BE" smtClean="0"/>
              <a:t>Veronderstel in eerste instantie slechts een beperkt aantal gebouwen, b.v., de Plateau &amp; Rozier, en het Technicum</a:t>
            </a:r>
          </a:p>
          <a:p>
            <a:pPr lvl="1" eaLnBrk="1" hangingPunct="1"/>
            <a:r>
              <a:rPr lang="nl-BE" altLang="nl-BE" smtClean="0"/>
              <a:t>Als een eerste versie kan je tekstueel weergeven welk gebouw werd gevonden. Als twee versie toon je een afbeelding van de locatie waar je je bevindt (Plateau, Technicum, of buiten).</a:t>
            </a:r>
          </a:p>
          <a:p>
            <a:pPr lvl="1" eaLnBrk="1" hangingPunct="1"/>
            <a:r>
              <a:rPr lang="nl-BE" altLang="nl-BE" smtClean="0"/>
              <a:t>Uitbreiding: zorg dat de pagina zichzelf </a:t>
            </a:r>
            <a:br>
              <a:rPr lang="nl-BE" altLang="nl-BE" smtClean="0"/>
            </a:br>
            <a:r>
              <a:rPr lang="nl-BE" altLang="nl-BE" smtClean="0"/>
              <a:t>vernieuwt, bijv. elke 15 seconden.</a:t>
            </a:r>
          </a:p>
          <a:p>
            <a:pPr lvl="1" eaLnBrk="1" hangingPunct="1"/>
            <a:r>
              <a:rPr lang="nl-BE" altLang="nl-BE" smtClean="0"/>
              <a:t>…</a:t>
            </a:r>
          </a:p>
          <a:p>
            <a:pPr lvl="1" eaLnBrk="1" hangingPunct="1"/>
            <a:endParaRPr lang="en-US" altLang="nl-BE" smtClean="0"/>
          </a:p>
        </p:txBody>
      </p:sp>
      <p:pic>
        <p:nvPicPr>
          <p:cNvPr id="9830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2586038" cy="1677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7" descr="http://issisp.elis.ugent.be/images/plateau-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64063"/>
            <a:ext cx="18192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834552-18FB-4751-81DF-FDDEB28E3AC1}" type="slidenum">
              <a:rPr lang="en-US" altLang="nl-BE" smtClean="0"/>
              <a:pPr>
                <a:spcBef>
                  <a:spcPct val="0"/>
                </a:spcBef>
              </a:pPr>
              <a:t>42</a:t>
            </a:fld>
            <a:endParaRPr lang="en-US" altLang="nl-BE" smtClean="0"/>
          </a:p>
        </p:txBody>
      </p:sp>
      <p:sp>
        <p:nvSpPr>
          <p:cNvPr id="9933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les 1 To do-lijst (2/2)</a:t>
            </a:r>
            <a:endParaRPr lang="en-US" altLang="nl-BE" smtClean="0"/>
          </a:p>
        </p:txBody>
      </p:sp>
      <p:sp>
        <p:nvSpPr>
          <p:cNvPr id="99332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Literatuurstudie lokalisatiemethoden:</a:t>
            </a:r>
          </a:p>
          <a:p>
            <a:pPr lvl="1" eaLnBrk="1" hangingPunct="1"/>
            <a:r>
              <a:rPr lang="nl-BE" altLang="nl-BE" dirty="0" smtClean="0"/>
              <a:t>Hoe werkt GPS?</a:t>
            </a:r>
          </a:p>
          <a:p>
            <a:pPr lvl="1" eaLnBrk="1" hangingPunct="1"/>
            <a:r>
              <a:rPr lang="nl-BE" altLang="nl-BE" dirty="0" smtClean="0"/>
              <a:t>Hoe werkt Wifi gebaseerde lokalisatie?</a:t>
            </a:r>
          </a:p>
          <a:p>
            <a:pPr lvl="1" eaLnBrk="1" hangingPunct="1"/>
            <a:r>
              <a:rPr lang="nl-BE" altLang="nl-BE" dirty="0" smtClean="0"/>
              <a:t>Hoe werkt GSM gebaseerde lokalisatie?</a:t>
            </a:r>
          </a:p>
          <a:p>
            <a:pPr lvl="1" eaLnBrk="1" hangingPunct="1"/>
            <a:r>
              <a:rPr lang="nl-BE" altLang="nl-BE" dirty="0" smtClean="0"/>
              <a:t>Hoe nauwkeurig zijn deze methoden?</a:t>
            </a:r>
          </a:p>
          <a:p>
            <a:pPr eaLnBrk="1" hangingPunct="1"/>
            <a:r>
              <a:rPr lang="nl-BE" altLang="nl-BE" dirty="0" smtClean="0"/>
              <a:t>Welke coördinatensystemen bestaan er?</a:t>
            </a:r>
          </a:p>
          <a:p>
            <a:pPr eaLnBrk="1" hangingPunct="1"/>
            <a:r>
              <a:rPr lang="nl-BE" altLang="nl-BE" dirty="0" smtClean="0"/>
              <a:t>Welke </a:t>
            </a:r>
            <a:r>
              <a:rPr lang="nl-BE" altLang="nl-BE" dirty="0" err="1" smtClean="0"/>
              <a:t>locatiegebaseerde</a:t>
            </a:r>
            <a:r>
              <a:rPr lang="nl-BE" altLang="nl-BE" dirty="0" smtClean="0"/>
              <a:t> diensten bestaan er?</a:t>
            </a:r>
          </a:p>
          <a:p>
            <a:pPr lvl="1" eaLnBrk="1" hangingPunct="1"/>
            <a:r>
              <a:rPr lang="nl-BE" altLang="nl-BE" dirty="0" smtClean="0"/>
              <a:t>Evt. voorstel voor uitwerken van eigen dienst voor les 2</a:t>
            </a:r>
          </a:p>
          <a:p>
            <a:pPr eaLnBrk="1" hangingPunct="1"/>
            <a:r>
              <a:rPr lang="nl-BE" altLang="nl-BE" dirty="0" smtClean="0"/>
              <a:t>Welke problemen stellen zich m.b.t. privacy bij het verzamelen en verwerken van locatiegegevens?</a:t>
            </a:r>
          </a:p>
          <a:p>
            <a:pPr eaLnBrk="1" hangingPunct="1"/>
            <a:endParaRPr lang="nl-BE" altLang="nl-BE" dirty="0" smtClean="0"/>
          </a:p>
          <a:p>
            <a:pPr eaLnBrk="1" hangingPunct="1"/>
            <a:r>
              <a:rPr lang="nl-BE" altLang="nl-BE" dirty="0" smtClean="0"/>
              <a:t>	Verwerken in verslag 5/11/2019</a:t>
            </a:r>
          </a:p>
          <a:p>
            <a:pPr eaLnBrk="1" hangingPunct="1"/>
            <a:endParaRPr lang="nl-BE" altLang="nl-BE" dirty="0" smtClean="0"/>
          </a:p>
        </p:txBody>
      </p:sp>
      <p:sp>
        <p:nvSpPr>
          <p:cNvPr id="99333" name="Right Arrow 1"/>
          <p:cNvSpPr>
            <a:spLocks noChangeArrowheads="1"/>
          </p:cNvSpPr>
          <p:nvPr/>
        </p:nvSpPr>
        <p:spPr bwMode="auto">
          <a:xfrm>
            <a:off x="228600" y="44958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3587750"/>
            <a:ext cx="9144000" cy="327025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nl-BE">
              <a:latin typeface="Arial" charset="0"/>
            </a:endParaRPr>
          </a:p>
        </p:txBody>
      </p:sp>
      <p:pic>
        <p:nvPicPr>
          <p:cNvPr id="100355" name="Picture 16" descr="fig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3656013"/>
            <a:ext cx="27717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10E0E5-79F1-4FF7-8D7F-34B51A7CA9B6}" type="slidenum">
              <a:rPr lang="en-US" altLang="nl-BE" smtClean="0"/>
              <a:pPr>
                <a:spcBef>
                  <a:spcPct val="0"/>
                </a:spcBef>
              </a:pPr>
              <a:t>43</a:t>
            </a:fld>
            <a:endParaRPr lang="en-US" altLang="nl-BE" smtClean="0"/>
          </a:p>
        </p:txBody>
      </p:sp>
      <p:sp>
        <p:nvSpPr>
          <p:cNvPr id="1003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Brainstorm</a:t>
            </a:r>
            <a:endParaRPr lang="en-US" altLang="nl-BE" smtClean="0"/>
          </a:p>
        </p:txBody>
      </p:sp>
      <p:sp>
        <p:nvSpPr>
          <p:cNvPr id="1003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2882900"/>
          </a:xfrm>
        </p:spPr>
        <p:txBody>
          <a:bodyPr/>
          <a:lstStyle/>
          <a:p>
            <a:pPr eaLnBrk="1" hangingPunct="1"/>
            <a:r>
              <a:rPr lang="nl-BE" altLang="nl-BE" smtClean="0"/>
              <a:t>Maak een eenvoudige webpagina die weergeeft in welk gebouw je je bevindt:</a:t>
            </a:r>
          </a:p>
          <a:p>
            <a:pPr lvl="1" eaLnBrk="1" hangingPunct="1"/>
            <a:r>
              <a:rPr lang="nl-BE" altLang="nl-BE" smtClean="0"/>
              <a:t>Veronderstel in eerste instantie slechts een beperkt aantal gebouwen, b.v., de Plateau &amp; Rozier, en het Technicum</a:t>
            </a:r>
          </a:p>
          <a:p>
            <a:pPr lvl="1" eaLnBrk="1" hangingPunct="1"/>
            <a:r>
              <a:rPr lang="nl-BE" altLang="nl-BE" smtClean="0"/>
              <a:t>Als een eerste versie kan je tekstueel weergeven welk gebouw werd gevonden. Als twee versie toon je een afbeelding van de locatie waar je je bevindt (Plateau, Technicum, of buiten).</a:t>
            </a:r>
          </a:p>
          <a:p>
            <a:pPr lvl="1" eaLnBrk="1" hangingPunct="1"/>
            <a:r>
              <a:rPr lang="nl-BE" altLang="nl-BE" smtClean="0"/>
              <a:t>Uitbreiding: zorg dat de pagina zichzelf </a:t>
            </a:r>
            <a:br>
              <a:rPr lang="nl-BE" altLang="nl-BE" smtClean="0"/>
            </a:br>
            <a:r>
              <a:rPr lang="nl-BE" altLang="nl-BE" smtClean="0"/>
              <a:t>vernieuwt, bijv. elke 15 seconden.</a:t>
            </a:r>
          </a:p>
          <a:p>
            <a:pPr lvl="1" eaLnBrk="1" hangingPunct="1"/>
            <a:r>
              <a:rPr lang="nl-BE" altLang="nl-BE" smtClean="0"/>
              <a:t>... Eigen inbreng</a:t>
            </a:r>
          </a:p>
        </p:txBody>
      </p:sp>
      <p:pic>
        <p:nvPicPr>
          <p:cNvPr id="1003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80013"/>
            <a:ext cx="2286000" cy="1677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iphone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86200"/>
            <a:ext cx="203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4" descr="http://issisp.elis.ugent.be/images/plateau-fro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629275"/>
            <a:ext cx="18192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AutoShape 17"/>
          <p:cNvSpPr>
            <a:spLocks noChangeArrowheads="1"/>
          </p:cNvSpPr>
          <p:nvPr/>
        </p:nvSpPr>
        <p:spPr bwMode="auto">
          <a:xfrm>
            <a:off x="5105400" y="55626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pic>
        <p:nvPicPr>
          <p:cNvPr id="10036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24701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11" descr="Windows Phone 8, battery, savings, p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5029200"/>
            <a:ext cx="103663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TextBox 2"/>
          <p:cNvSpPr txBox="1">
            <a:spLocks noChangeArrowheads="1"/>
          </p:cNvSpPr>
          <p:nvPr/>
        </p:nvSpPr>
        <p:spPr bwMode="auto">
          <a:xfrm>
            <a:off x="307975" y="495458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l-BE" altLang="nl-BE">
                <a:latin typeface="Arial" panose="020B0604020202020204" pitchFamily="34" charset="0"/>
              </a:rPr>
              <a:t>Android</a:t>
            </a:r>
          </a:p>
        </p:txBody>
      </p:sp>
      <p:sp>
        <p:nvSpPr>
          <p:cNvPr id="100366" name="TextBox 12"/>
          <p:cNvSpPr txBox="1">
            <a:spLocks noChangeArrowheads="1"/>
          </p:cNvSpPr>
          <p:nvPr/>
        </p:nvSpPr>
        <p:spPr bwMode="auto">
          <a:xfrm>
            <a:off x="4246563" y="3587750"/>
            <a:ext cx="901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l-BE" altLang="nl-BE">
                <a:latin typeface="Arial" panose="020B0604020202020204" pitchFamily="34" charset="0"/>
              </a:rPr>
              <a:t>iPhone</a:t>
            </a:r>
          </a:p>
        </p:txBody>
      </p:sp>
      <p:sp>
        <p:nvSpPr>
          <p:cNvPr id="100367" name="TextBox 13"/>
          <p:cNvSpPr txBox="1">
            <a:spLocks noChangeArrowheads="1"/>
          </p:cNvSpPr>
          <p:nvPr/>
        </p:nvSpPr>
        <p:spPr bwMode="auto">
          <a:xfrm>
            <a:off x="673100" y="6153150"/>
            <a:ext cx="1120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nl-BE" altLang="nl-BE">
                <a:latin typeface="Arial" panose="020B0604020202020204" pitchFamily="34" charset="0"/>
              </a:rPr>
              <a:t>Windows</a:t>
            </a:r>
          </a:p>
          <a:p>
            <a:pPr algn="r">
              <a:spcBef>
                <a:spcPct val="0"/>
              </a:spcBef>
            </a:pPr>
            <a:r>
              <a:rPr lang="nl-BE" altLang="nl-BE">
                <a:latin typeface="Arial" panose="020B0604020202020204" pitchFamily="34" charset="0"/>
              </a:rPr>
              <a:t>Phone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179993-AD4D-4DA2-92E2-05CE5DCB15BE}" type="slidenum">
              <a:rPr lang="en-US" altLang="nl-BE" smtClean="0"/>
              <a:pPr>
                <a:spcBef>
                  <a:spcPct val="0"/>
                </a:spcBef>
              </a:pPr>
              <a:t>5</a:t>
            </a:fld>
            <a:endParaRPr lang="en-US" altLang="nl-BE" smtClean="0"/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52400" y="990600"/>
            <a:ext cx="25908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1. Locatiegebaseerde dienst</a:t>
            </a:r>
            <a:endParaRPr lang="en-US" altLang="nl-BE" sz="1600"/>
          </a:p>
        </p:txBody>
      </p:sp>
      <p:grpSp>
        <p:nvGrpSpPr>
          <p:cNvPr id="65540" name="Group 4"/>
          <p:cNvGrpSpPr>
            <a:grpSpLocks/>
          </p:cNvGrpSpPr>
          <p:nvPr/>
        </p:nvGrpSpPr>
        <p:grpSpPr bwMode="auto">
          <a:xfrm>
            <a:off x="3124200" y="228600"/>
            <a:ext cx="5810250" cy="2219325"/>
            <a:chOff x="36" y="336"/>
            <a:chExt cx="3660" cy="1398"/>
          </a:xfrm>
        </p:grpSpPr>
        <p:pic>
          <p:nvPicPr>
            <p:cNvPr id="65566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384"/>
              <a:ext cx="63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67" name="Picture 6" descr="thumb_weerberich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66"/>
              <a:ext cx="768" cy="5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68" name="AutoShape 7"/>
            <p:cNvSpPr>
              <a:spLocks noChangeArrowheads="1"/>
            </p:cNvSpPr>
            <p:nvPr/>
          </p:nvSpPr>
          <p:spPr bwMode="auto">
            <a:xfrm>
              <a:off x="1008" y="384"/>
              <a:ext cx="1008" cy="864"/>
            </a:xfrm>
            <a:prstGeom prst="irregularSeal1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>
                  <a:latin typeface="Arial" panose="020B0604020202020204" pitchFamily="34" charset="0"/>
                </a:rPr>
                <a:t>Internet</a:t>
              </a:r>
              <a:endParaRPr lang="en-US" altLang="nl-BE">
                <a:latin typeface="Arial" panose="020B0604020202020204" pitchFamily="34" charset="0"/>
              </a:endParaRPr>
            </a:p>
          </p:txBody>
        </p:sp>
        <p:grpSp>
          <p:nvGrpSpPr>
            <p:cNvPr id="65569" name="Group 8"/>
            <p:cNvGrpSpPr>
              <a:grpSpLocks/>
            </p:cNvGrpSpPr>
            <p:nvPr/>
          </p:nvGrpSpPr>
          <p:grpSpPr bwMode="auto">
            <a:xfrm>
              <a:off x="2208" y="336"/>
              <a:ext cx="679" cy="1200"/>
              <a:chOff x="1200" y="2352"/>
              <a:chExt cx="967" cy="1680"/>
            </a:xfrm>
          </p:grpSpPr>
          <p:pic>
            <p:nvPicPr>
              <p:cNvPr id="65574" name="Picture 9" descr="ipho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352"/>
                <a:ext cx="967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575" name="Rectangle 10"/>
              <p:cNvSpPr>
                <a:spLocks noChangeArrowheads="1"/>
              </p:cNvSpPr>
              <p:nvPr/>
            </p:nvSpPr>
            <p:spPr bwMode="auto">
              <a:xfrm>
                <a:off x="1392" y="2648"/>
                <a:ext cx="609" cy="92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9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nl-BE" altLang="nl-BE">
                  <a:latin typeface="Arial" panose="020B0604020202020204" pitchFamily="34" charset="0"/>
                </a:endParaRPr>
              </a:p>
            </p:txBody>
          </p:sp>
          <p:pic>
            <p:nvPicPr>
              <p:cNvPr id="65576" name="Picture 11" descr="firefox_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7" y="2878"/>
                <a:ext cx="432" cy="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5570" name="Text Box 12"/>
            <p:cNvSpPr txBox="1">
              <a:spLocks noChangeArrowheads="1"/>
            </p:cNvSpPr>
            <p:nvPr/>
          </p:nvSpPr>
          <p:spPr bwMode="auto">
            <a:xfrm>
              <a:off x="2160" y="1368"/>
              <a:ext cx="779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9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nl-BE" altLang="nl-BE" sz="1600"/>
                <a:t>HTML5</a:t>
              </a:r>
              <a:br>
                <a:rPr lang="nl-BE" altLang="nl-BE" sz="1600"/>
              </a:br>
              <a:r>
                <a:rPr lang="nl-BE" altLang="nl-BE" sz="1600"/>
                <a:t>JavaScript</a:t>
              </a:r>
              <a:endParaRPr lang="en-US" altLang="nl-BE" sz="1600"/>
            </a:p>
          </p:txBody>
        </p:sp>
        <p:sp>
          <p:nvSpPr>
            <p:cNvPr id="65571" name="Line 13"/>
            <p:cNvSpPr>
              <a:spLocks noChangeShapeType="1"/>
            </p:cNvSpPr>
            <p:nvPr/>
          </p:nvSpPr>
          <p:spPr bwMode="auto">
            <a:xfrm flipH="1" flipV="1">
              <a:off x="1920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/>
            </a:p>
          </p:txBody>
        </p:sp>
        <p:pic>
          <p:nvPicPr>
            <p:cNvPr id="65572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960"/>
              <a:ext cx="768" cy="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73" name="Line 15"/>
            <p:cNvSpPr>
              <a:spLocks noChangeShapeType="1"/>
            </p:cNvSpPr>
            <p:nvPr/>
          </p:nvSpPr>
          <p:spPr bwMode="auto">
            <a:xfrm flipH="1" flipV="1">
              <a:off x="720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5541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Inhoud project</a:t>
            </a:r>
            <a:endParaRPr lang="en-US" altLang="nl-BE" smtClean="0"/>
          </a:p>
        </p:txBody>
      </p:sp>
      <p:grpSp>
        <p:nvGrpSpPr>
          <p:cNvPr id="65542" name="Group 18"/>
          <p:cNvGrpSpPr>
            <a:grpSpLocks/>
          </p:cNvGrpSpPr>
          <p:nvPr/>
        </p:nvGrpSpPr>
        <p:grpSpPr bwMode="auto">
          <a:xfrm>
            <a:off x="38100" y="2963863"/>
            <a:ext cx="1143000" cy="1524000"/>
            <a:chOff x="288" y="1680"/>
            <a:chExt cx="816" cy="1088"/>
          </a:xfrm>
        </p:grpSpPr>
        <p:pic>
          <p:nvPicPr>
            <p:cNvPr id="65564" name="Picture 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2544"/>
              <a:ext cx="67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65" name="Picture 20" descr="Free_Database_Icons_by_artistsvalle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68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5543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22" descr="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05400"/>
            <a:ext cx="152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AutoShape 23"/>
          <p:cNvSpPr>
            <a:spLocks noChangeArrowheads="1"/>
          </p:cNvSpPr>
          <p:nvPr/>
        </p:nvSpPr>
        <p:spPr bwMode="auto">
          <a:xfrm>
            <a:off x="1143000" y="3200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65546" name="AutoShape 24"/>
          <p:cNvSpPr>
            <a:spLocks noChangeArrowheads="1"/>
          </p:cNvSpPr>
          <p:nvPr/>
        </p:nvSpPr>
        <p:spPr bwMode="auto">
          <a:xfrm>
            <a:off x="29718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65547" name="AutoShape 25"/>
          <p:cNvSpPr>
            <a:spLocks noChangeArrowheads="1"/>
          </p:cNvSpPr>
          <p:nvPr/>
        </p:nvSpPr>
        <p:spPr bwMode="auto">
          <a:xfrm>
            <a:off x="2971800" y="54864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pic>
        <p:nvPicPr>
          <p:cNvPr id="65548" name="Picture 26" descr="herkomst bestemming relati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0600"/>
            <a:ext cx="2286000" cy="1528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9" name="Picture 27" descr="buurtactivitei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274888" cy="150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50" name="Text Box 28"/>
          <p:cNvSpPr txBox="1">
            <a:spLocks noChangeArrowheads="1"/>
          </p:cNvSpPr>
          <p:nvPr/>
        </p:nvSpPr>
        <p:spPr bwMode="auto">
          <a:xfrm>
            <a:off x="1752600" y="4038600"/>
            <a:ext cx="9540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locaties</a:t>
            </a:r>
            <a:endParaRPr lang="en-US" altLang="nl-BE" sz="1600"/>
          </a:p>
        </p:txBody>
      </p:sp>
      <p:sp>
        <p:nvSpPr>
          <p:cNvPr id="65551" name="AutoShape 29"/>
          <p:cNvSpPr>
            <a:spLocks noChangeArrowheads="1"/>
          </p:cNvSpPr>
          <p:nvPr/>
        </p:nvSpPr>
        <p:spPr bwMode="auto">
          <a:xfrm rot="5400000">
            <a:off x="1905000" y="4495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65552" name="Text Box 30"/>
          <p:cNvSpPr txBox="1">
            <a:spLocks noChangeArrowheads="1"/>
          </p:cNvSpPr>
          <p:nvPr/>
        </p:nvSpPr>
        <p:spPr bwMode="auto">
          <a:xfrm>
            <a:off x="1676400" y="6324600"/>
            <a:ext cx="10985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trajecten</a:t>
            </a:r>
            <a:endParaRPr lang="en-US" altLang="nl-BE" sz="1600"/>
          </a:p>
        </p:txBody>
      </p:sp>
      <p:pic>
        <p:nvPicPr>
          <p:cNvPr id="65553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22860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4" name="Picture 3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271938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5" name="Text Box 33"/>
          <p:cNvSpPr txBox="1">
            <a:spLocks noChangeArrowheads="1"/>
          </p:cNvSpPr>
          <p:nvPr/>
        </p:nvSpPr>
        <p:spPr bwMode="auto">
          <a:xfrm>
            <a:off x="6324600" y="6400800"/>
            <a:ext cx="22987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 co-occurentiematrix</a:t>
            </a:r>
            <a:endParaRPr lang="en-US" altLang="nl-BE" sz="1600"/>
          </a:p>
        </p:txBody>
      </p:sp>
      <p:sp>
        <p:nvSpPr>
          <p:cNvPr id="65556" name="Text Box 34"/>
          <p:cNvSpPr txBox="1">
            <a:spLocks noChangeArrowheads="1"/>
          </p:cNvSpPr>
          <p:nvPr/>
        </p:nvSpPr>
        <p:spPr bwMode="auto">
          <a:xfrm>
            <a:off x="6629400" y="4343400"/>
            <a:ext cx="188753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frequentiematrix</a:t>
            </a:r>
            <a:endParaRPr lang="en-US" altLang="nl-BE" sz="1600"/>
          </a:p>
        </p:txBody>
      </p:sp>
      <p:sp>
        <p:nvSpPr>
          <p:cNvPr id="65557" name="Text Box 35"/>
          <p:cNvSpPr txBox="1">
            <a:spLocks noChangeArrowheads="1"/>
          </p:cNvSpPr>
          <p:nvPr/>
        </p:nvSpPr>
        <p:spPr bwMode="auto">
          <a:xfrm>
            <a:off x="4343400" y="4343400"/>
            <a:ext cx="9525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hotpots</a:t>
            </a:r>
            <a:endParaRPr lang="en-US" altLang="nl-BE" sz="1600"/>
          </a:p>
        </p:txBody>
      </p:sp>
      <p:sp>
        <p:nvSpPr>
          <p:cNvPr id="65558" name="Text Box 36"/>
          <p:cNvSpPr txBox="1">
            <a:spLocks noChangeArrowheads="1"/>
          </p:cNvSpPr>
          <p:nvPr/>
        </p:nvSpPr>
        <p:spPr bwMode="auto">
          <a:xfrm>
            <a:off x="3617913" y="6369050"/>
            <a:ext cx="24177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vertrek - bestemming</a:t>
            </a:r>
            <a:endParaRPr lang="en-US" altLang="nl-BE" sz="1600"/>
          </a:p>
        </p:txBody>
      </p:sp>
      <p:sp>
        <p:nvSpPr>
          <p:cNvPr id="65559" name="Oval 38"/>
          <p:cNvSpPr>
            <a:spLocks noChangeArrowheads="1"/>
          </p:cNvSpPr>
          <p:nvPr/>
        </p:nvSpPr>
        <p:spPr bwMode="auto">
          <a:xfrm>
            <a:off x="1219200" y="3505200"/>
            <a:ext cx="6096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3200">
                <a:latin typeface="Arial" panose="020B0604020202020204" pitchFamily="34" charset="0"/>
              </a:rPr>
              <a:t>2</a:t>
            </a:r>
            <a:endParaRPr lang="en-US" altLang="nl-BE" sz="3200">
              <a:latin typeface="Arial" panose="020B0604020202020204" pitchFamily="34" charset="0"/>
            </a:endParaRPr>
          </a:p>
        </p:txBody>
      </p:sp>
      <p:sp>
        <p:nvSpPr>
          <p:cNvPr id="65560" name="Oval 39"/>
          <p:cNvSpPr>
            <a:spLocks noChangeArrowheads="1"/>
          </p:cNvSpPr>
          <p:nvPr/>
        </p:nvSpPr>
        <p:spPr bwMode="auto">
          <a:xfrm>
            <a:off x="3200400" y="2971800"/>
            <a:ext cx="6096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3200">
                <a:latin typeface="Arial" panose="020B0604020202020204" pitchFamily="34" charset="0"/>
              </a:rPr>
              <a:t>3</a:t>
            </a:r>
            <a:endParaRPr lang="en-US" altLang="nl-BE" sz="3200">
              <a:latin typeface="Arial" panose="020B0604020202020204" pitchFamily="34" charset="0"/>
            </a:endParaRPr>
          </a:p>
        </p:txBody>
      </p:sp>
      <p:sp>
        <p:nvSpPr>
          <p:cNvPr id="65561" name="Oval 40"/>
          <p:cNvSpPr>
            <a:spLocks noChangeArrowheads="1"/>
          </p:cNvSpPr>
          <p:nvPr/>
        </p:nvSpPr>
        <p:spPr bwMode="auto">
          <a:xfrm>
            <a:off x="2514600" y="5105400"/>
            <a:ext cx="6096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3200">
                <a:latin typeface="Arial" panose="020B0604020202020204" pitchFamily="34" charset="0"/>
              </a:rPr>
              <a:t>4</a:t>
            </a:r>
            <a:endParaRPr lang="en-US" altLang="nl-BE" sz="3200">
              <a:latin typeface="Arial" panose="020B0604020202020204" pitchFamily="34" charset="0"/>
            </a:endParaRPr>
          </a:p>
        </p:txBody>
      </p:sp>
      <p:sp>
        <p:nvSpPr>
          <p:cNvPr id="65562" name="Text Box 41"/>
          <p:cNvSpPr txBox="1">
            <a:spLocks noChangeArrowheads="1"/>
          </p:cNvSpPr>
          <p:nvPr/>
        </p:nvSpPr>
        <p:spPr bwMode="auto">
          <a:xfrm>
            <a:off x="152400" y="1752600"/>
            <a:ext cx="25908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1600"/>
              <a:t>2. Visualisatie &amp; analyse trajecten</a:t>
            </a:r>
            <a:endParaRPr lang="en-US" altLang="nl-BE" sz="1600"/>
          </a:p>
        </p:txBody>
      </p:sp>
      <p:sp>
        <p:nvSpPr>
          <p:cNvPr id="65563" name="Oval 37"/>
          <p:cNvSpPr>
            <a:spLocks noChangeArrowheads="1"/>
          </p:cNvSpPr>
          <p:nvPr/>
        </p:nvSpPr>
        <p:spPr bwMode="auto">
          <a:xfrm>
            <a:off x="2438400" y="533400"/>
            <a:ext cx="6096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nl-BE" altLang="nl-BE" sz="3200">
                <a:latin typeface="Arial" panose="020B0604020202020204" pitchFamily="34" charset="0"/>
              </a:rPr>
              <a:t>1</a:t>
            </a:r>
            <a:endParaRPr lang="en-US" altLang="nl-BE" sz="32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nl-BE" altLang="nl-BE" sz="2000" smtClean="0"/>
              <a:t>Leren werken met </a:t>
            </a:r>
            <a:r>
              <a:rPr lang="nl-BE" altLang="nl-BE" sz="2000" b="1" smtClean="0">
                <a:solidFill>
                  <a:schemeClr val="accent2"/>
                </a:solidFill>
              </a:rPr>
              <a:t>internettechnologieën</a:t>
            </a:r>
            <a:r>
              <a:rPr lang="nl-BE" altLang="nl-BE" sz="2000" smtClean="0"/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altLang="nl-BE" sz="1800" smtClean="0"/>
              <a:t>zelf HTML5 pagina’s maken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altLang="nl-BE" sz="1800" smtClean="0"/>
              <a:t>scripts schrijven, programmeren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altLang="nl-BE" sz="1800" smtClean="0"/>
              <a:t>gegevens ophalen uit databanken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altLang="nl-BE" sz="1800" smtClean="0"/>
              <a:t>web services (bijv. google maps)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altLang="nl-BE" sz="1800" smtClean="0"/>
              <a:t>diverse technologieën combineren (Python, javascript, SQL, ...)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BE" altLang="nl-BE" sz="1800" smtClean="0"/>
              <a:t>zelf opzoeken van documentatie, kritisch leren omgaan met bronnen (bijv. wikipedia)</a:t>
            </a:r>
          </a:p>
          <a:p>
            <a:pPr lvl="1"/>
            <a:endParaRPr lang="nl-BE" altLang="nl-BE" sz="1800" smtClean="0"/>
          </a:p>
          <a:p>
            <a:pPr>
              <a:buFontTx/>
              <a:buChar char="•"/>
            </a:pPr>
            <a:r>
              <a:rPr lang="nl-BE" altLang="nl-BE" sz="2000" b="1" smtClean="0">
                <a:solidFill>
                  <a:schemeClr val="accent2"/>
                </a:solidFill>
              </a:rPr>
              <a:t>Creatieve oplossingen</a:t>
            </a:r>
            <a:r>
              <a:rPr lang="nl-BE" altLang="nl-BE" sz="2000" smtClean="0"/>
              <a:t> bedenken voor praktische problemen</a:t>
            </a:r>
          </a:p>
          <a:p>
            <a:pPr>
              <a:buFontTx/>
              <a:buChar char="•"/>
            </a:pPr>
            <a:endParaRPr lang="nl-BE" altLang="nl-BE" sz="2000" smtClean="0"/>
          </a:p>
          <a:p>
            <a:pPr>
              <a:buFontTx/>
              <a:buChar char="•"/>
            </a:pPr>
            <a:r>
              <a:rPr lang="nl-BE" altLang="nl-BE" sz="2000" b="1" smtClean="0">
                <a:solidFill>
                  <a:schemeClr val="accent2"/>
                </a:solidFill>
              </a:rPr>
              <a:t>Samenwerken</a:t>
            </a:r>
            <a:r>
              <a:rPr lang="nl-BE" altLang="nl-BE" sz="2000" smtClean="0"/>
              <a:t> in groep, evenwichtige taakverdeling</a:t>
            </a:r>
          </a:p>
          <a:p>
            <a:pPr>
              <a:buFontTx/>
              <a:buChar char="•"/>
            </a:pPr>
            <a:endParaRPr lang="nl-BE" altLang="nl-BE" sz="2000" smtClean="0"/>
          </a:p>
          <a:p>
            <a:pPr>
              <a:buFontTx/>
              <a:buChar char="•"/>
            </a:pPr>
            <a:r>
              <a:rPr lang="nl-BE" altLang="nl-BE" sz="2000" b="1" smtClean="0">
                <a:solidFill>
                  <a:schemeClr val="accent2"/>
                </a:solidFill>
              </a:rPr>
              <a:t>Communicatieve skills</a:t>
            </a:r>
            <a:r>
              <a:rPr lang="nl-BE" altLang="nl-BE" sz="2000" smtClean="0"/>
              <a:t>: rapporteren, presenteren</a:t>
            </a:r>
            <a:endParaRPr lang="nl-NL" altLang="nl-BE" sz="2000" smtClean="0"/>
          </a:p>
        </p:txBody>
      </p:sp>
      <p:sp>
        <p:nvSpPr>
          <p:cNvPr id="67587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Doel project</a:t>
            </a:r>
            <a:endParaRPr lang="en-US" altLang="nl-BE" smtClean="0"/>
          </a:p>
        </p:txBody>
      </p:sp>
      <p:pic>
        <p:nvPicPr>
          <p:cNvPr id="67588" name="Picture 10" descr="ict01gener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smtClean="0"/>
              <a:t>Projectwerk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nl-BE" altLang="nl-BE" dirty="0" smtClean="0"/>
              <a:t>Groepen van 4 personen (zie verder)</a:t>
            </a:r>
          </a:p>
          <a:p>
            <a:pPr>
              <a:buFontTx/>
              <a:buChar char="•"/>
            </a:pPr>
            <a:endParaRPr lang="nl-BE" altLang="nl-BE" dirty="0" smtClean="0"/>
          </a:p>
          <a:p>
            <a:pPr>
              <a:buFontTx/>
              <a:buChar char="•"/>
            </a:pPr>
            <a:r>
              <a:rPr lang="nl-BE" altLang="nl-BE" dirty="0" smtClean="0"/>
              <a:t>Tools (software, programmeertalen …) aangereikt tijdens de lessen: door ons voorgestelde oplossingsmethode</a:t>
            </a:r>
          </a:p>
          <a:p>
            <a:endParaRPr lang="nl-BE" altLang="nl-BE" dirty="0" smtClean="0"/>
          </a:p>
          <a:p>
            <a:pPr>
              <a:buFontTx/>
              <a:buChar char="•"/>
            </a:pPr>
            <a:r>
              <a:rPr lang="nl-BE" altLang="nl-BE" dirty="0" smtClean="0"/>
              <a:t>Geen verplichting om deze tools te gebruiken (ook andere mogen gebruikt worden)</a:t>
            </a:r>
          </a:p>
          <a:p>
            <a:pPr>
              <a:buFontTx/>
              <a:buChar char="•"/>
            </a:pPr>
            <a:endParaRPr lang="nl-BE" altLang="nl-BE" dirty="0" smtClean="0"/>
          </a:p>
          <a:p>
            <a:pPr>
              <a:buFontTx/>
              <a:buChar char="•"/>
            </a:pPr>
            <a:r>
              <a:rPr lang="nl-BE" altLang="nl-BE" dirty="0" smtClean="0"/>
              <a:t>Samenwerking binnen een groep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altLang="nl-BE" dirty="0" smtClean="0"/>
              <a:t>Bespreek de tools die gebruikt worden en de oplossingsmethode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altLang="nl-BE" dirty="0" smtClean="0"/>
              <a:t>Alle groepsleden dienen actief mee te werken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altLang="nl-BE" dirty="0" smtClean="0"/>
              <a:t>Verdeel eventueel deeltaken, maar op een evenwichtige manier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altLang="nl-BE" dirty="0" smtClean="0"/>
              <a:t>Groepsleden dienen van alle onderdelen op de hoogte te zijn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1CB2BA-513C-4F67-BD45-C07C9BC810AD}" type="slidenum">
              <a:rPr lang="en-US" altLang="nl-BE" smtClean="0">
                <a:latin typeface="Verdana" panose="020B0604030504040204" pitchFamily="34" charset="0"/>
              </a:rPr>
              <a:pPr/>
              <a:t>7</a:t>
            </a:fld>
            <a:endParaRPr lang="en-US" altLang="nl-BE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Organisatie en afspraken</a:t>
            </a:r>
            <a:endParaRPr lang="en-US" altLang="nl-BE" smtClean="0"/>
          </a:p>
        </p:txBody>
      </p:sp>
      <p:sp>
        <p:nvSpPr>
          <p:cNvPr id="69635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l-NL" altLang="nl-B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9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5B43D6-86E9-4B99-8411-F05A95DAC3EA}" type="slidenum">
              <a:rPr lang="en-US" altLang="nl-BE" smtClean="0"/>
              <a:pPr>
                <a:spcBef>
                  <a:spcPct val="0"/>
                </a:spcBef>
              </a:pPr>
              <a:t>9</a:t>
            </a:fld>
            <a:endParaRPr lang="en-US" altLang="nl-BE" smtClean="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nl-BE" smtClean="0"/>
              <a:t>Overzicht lessen</a:t>
            </a:r>
            <a:endParaRPr lang="en-US" altLang="nl-BE" smtClean="0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altLang="nl-BE" dirty="0" smtClean="0"/>
              <a:t>les 1  Inleiding			  22/10/2019</a:t>
            </a:r>
          </a:p>
          <a:p>
            <a:pPr eaLnBrk="1" hangingPunct="1"/>
            <a:r>
              <a:rPr lang="nl-BE" altLang="nl-BE" dirty="0" smtClean="0"/>
              <a:t>les 2  Locatiegebaseerde dienst	  29/10/2019</a:t>
            </a:r>
          </a:p>
          <a:p>
            <a:pPr eaLnBrk="1" hangingPunct="1"/>
            <a:r>
              <a:rPr lang="nl-BE" altLang="nl-BE" dirty="0" smtClean="0"/>
              <a:t>les 3  Move database 		  5/11/2019	rapport </a:t>
            </a:r>
            <a:r>
              <a:rPr lang="nl-BE" altLang="nl-BE" dirty="0"/>
              <a:t>+ presentatie 1</a:t>
            </a:r>
            <a:endParaRPr lang="nl-BE" altLang="nl-BE" dirty="0" smtClean="0"/>
          </a:p>
          <a:p>
            <a:pPr eaLnBrk="1" hangingPunct="1"/>
            <a:r>
              <a:rPr lang="nl-BE" altLang="nl-BE" dirty="0" smtClean="0"/>
              <a:t>les 4  Visualisatie: deel I 	  12/11/2019 </a:t>
            </a:r>
            <a:r>
              <a:rPr lang="nl-BE" altLang="nl-BE" dirty="0"/>
              <a:t>	</a:t>
            </a:r>
            <a:endParaRPr lang="nl-BE" altLang="nl-BE" dirty="0" smtClean="0"/>
          </a:p>
          <a:p>
            <a:pPr eaLnBrk="1" hangingPunct="1"/>
            <a:r>
              <a:rPr lang="nl-BE" altLang="nl-BE" dirty="0" smtClean="0"/>
              <a:t>les 5  Analyse: deel I	 	  19/11/2019 	rapport + presentatie 2 </a:t>
            </a:r>
          </a:p>
          <a:p>
            <a:pPr eaLnBrk="1" hangingPunct="1"/>
            <a:r>
              <a:rPr lang="nl-BE" altLang="nl-BE" dirty="0" smtClean="0"/>
              <a:t>les 6  Visualisatie: deel II	  26/11/2019 	rapport + presentatie 3 </a:t>
            </a:r>
          </a:p>
          <a:p>
            <a:pPr eaLnBrk="1" hangingPunct="1"/>
            <a:r>
              <a:rPr lang="nl-BE" altLang="nl-BE" dirty="0" smtClean="0"/>
              <a:t>les 7  Analyse: deel II 		  </a:t>
            </a:r>
            <a:r>
              <a:rPr lang="nl-BE" altLang="nl-BE" dirty="0"/>
              <a:t>3</a:t>
            </a:r>
            <a:r>
              <a:rPr lang="nl-BE" altLang="nl-BE" dirty="0" smtClean="0"/>
              <a:t>/12/2019	rapport + presentatie 4 </a:t>
            </a:r>
          </a:p>
          <a:p>
            <a:pPr eaLnBrk="1" hangingPunct="1"/>
            <a:r>
              <a:rPr lang="nl-BE" altLang="nl-BE" dirty="0" smtClean="0"/>
              <a:t>					  Dec 2019	eindrapport + -presentatie</a:t>
            </a:r>
          </a:p>
          <a:p>
            <a:pPr eaLnBrk="1" hangingPunct="1"/>
            <a:endParaRPr lang="nl-BE" alt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 MT"/>
        <a:ea typeface=""/>
        <a:cs typeface="Arial"/>
      </a:majorFont>
      <a:minorFont>
        <a:latin typeface="Gill Sans M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 MT"/>
        <a:ea typeface=""/>
        <a:cs typeface="Arial"/>
      </a:majorFont>
      <a:minorFont>
        <a:latin typeface="Gill Sans M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 MT"/>
        <a:ea typeface=""/>
        <a:cs typeface="Arial"/>
      </a:majorFont>
      <a:minorFont>
        <a:latin typeface="Gill Sans M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 MT"/>
        <a:ea typeface=""/>
        <a:cs typeface="Arial"/>
      </a:majorFont>
      <a:minorFont>
        <a:latin typeface="Gill Sans M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jabloon PowerPoin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16353</TotalTime>
  <Words>1396</Words>
  <Application>Microsoft Office PowerPoint</Application>
  <PresentationFormat>On-screen Show (4:3)</PresentationFormat>
  <Paragraphs>372</Paragraphs>
  <Slides>43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MS PGothic</vt:lpstr>
      <vt:lpstr>MS PGothic</vt:lpstr>
      <vt:lpstr>Arial</vt:lpstr>
      <vt:lpstr>Courier New</vt:lpstr>
      <vt:lpstr>Georgia</vt:lpstr>
      <vt:lpstr>Gill Sans MT</vt:lpstr>
      <vt:lpstr>Rockwell</vt:lpstr>
      <vt:lpstr>Trebuchet MS</vt:lpstr>
      <vt:lpstr>Verdana</vt:lpstr>
      <vt:lpstr>Wingdings</vt:lpstr>
      <vt:lpstr>Default Design</vt:lpstr>
      <vt:lpstr>Custom Design</vt:lpstr>
      <vt:lpstr>1_Custom Design</vt:lpstr>
      <vt:lpstr>2_Custom Design</vt:lpstr>
      <vt:lpstr>3_Custom Design</vt:lpstr>
      <vt:lpstr>Sjabloon PowerPoint</vt:lpstr>
      <vt:lpstr>PowerPoint Presentation</vt:lpstr>
      <vt:lpstr>Overzicht</vt:lpstr>
      <vt:lpstr>Inhoud en doel project</vt:lpstr>
      <vt:lpstr>Inhoud project</vt:lpstr>
      <vt:lpstr>Inhoud project</vt:lpstr>
      <vt:lpstr>Doel project</vt:lpstr>
      <vt:lpstr>Projectwerk</vt:lpstr>
      <vt:lpstr>Organisatie en afspraken</vt:lpstr>
      <vt:lpstr>Overzicht lessen</vt:lpstr>
      <vt:lpstr>Overzicht lessen</vt:lpstr>
      <vt:lpstr>Overzicht lessen</vt:lpstr>
      <vt:lpstr>Tussentijdse rapporten en presentaties</vt:lpstr>
      <vt:lpstr>Finale rapporteren en presentaties</vt:lpstr>
      <vt:lpstr>Indeling per groep</vt:lpstr>
      <vt:lpstr>Internettoegang</vt:lpstr>
      <vt:lpstr>Contactgegevens</vt:lpstr>
      <vt:lpstr>Inleiding: i-KNOW MOVE project</vt:lpstr>
      <vt:lpstr>i-KNOW MOVE project</vt:lpstr>
      <vt:lpstr>MOVE: beheer van stadsevenementen</vt:lpstr>
      <vt:lpstr>MOVE: beheer van stadsevenementen</vt:lpstr>
      <vt:lpstr>PowerPoint Presentation</vt:lpstr>
      <vt:lpstr>PowerPoint Presentation</vt:lpstr>
      <vt:lpstr>MOVE: routeplanning</vt:lpstr>
      <vt:lpstr>Andere commerciële voorbeelden</vt:lpstr>
      <vt:lpstr>Doel les 1 + 2: locatiegebaseerde dienst</vt:lpstr>
      <vt:lpstr>Inspiratie eigen LBS</vt:lpstr>
      <vt:lpstr>Inspiratie eigen LBS</vt:lpstr>
      <vt:lpstr>PowerPoint Presentation</vt:lpstr>
      <vt:lpstr>JavaScript/HTML5</vt:lpstr>
      <vt:lpstr>Voorbeeld 1: Hello world!</vt:lpstr>
      <vt:lpstr>Firefox &amp; Developer Tools</vt:lpstr>
      <vt:lpstr>Firefox &amp; Developer Tools</vt:lpstr>
      <vt:lpstr>Firefox &amp; Developer Tools</vt:lpstr>
      <vt:lpstr>Firefox &amp; Developer Tools</vt:lpstr>
      <vt:lpstr>navigator.geolocation</vt:lpstr>
      <vt:lpstr>Voorbeeld 2: Uw locatie opvragen in JavaScript/HTML5</vt:lpstr>
      <vt:lpstr>Voorbeeld 3: Google Maps</vt:lpstr>
      <vt:lpstr>Google Maps: opmerking</vt:lpstr>
      <vt:lpstr>Nuttige links</vt:lpstr>
      <vt:lpstr>To do-lijst</vt:lpstr>
      <vt:lpstr>les 1 To do-lijst (1/2)</vt:lpstr>
      <vt:lpstr>les 1 To do-lijst (2/2)</vt:lpstr>
      <vt:lpstr>Brainstorm</vt:lpstr>
    </vt:vector>
  </TitlesOfParts>
  <Company>IPI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icocoon WP2 - 2.2</dc:title>
  <dc:creator>bgoossen</dc:creator>
  <cp:lastModifiedBy>Bart Goossens</cp:lastModifiedBy>
  <cp:revision>300</cp:revision>
  <cp:lastPrinted>2016-10-18T11:31:58Z</cp:lastPrinted>
  <dcterms:created xsi:type="dcterms:W3CDTF">1601-01-01T00:00:00Z</dcterms:created>
  <dcterms:modified xsi:type="dcterms:W3CDTF">2019-10-21T17:41:52Z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